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30" r:id="rId3"/>
    <p:sldId id="326" r:id="rId4"/>
    <p:sldId id="319" r:id="rId5"/>
    <p:sldId id="260" r:id="rId6"/>
    <p:sldId id="261" r:id="rId7"/>
    <p:sldId id="270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6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9" r:id="rId36"/>
    <p:sldId id="310" r:id="rId37"/>
    <p:sldId id="329" r:id="rId3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5"/>
  </p:normalViewPr>
  <p:slideViewPr>
    <p:cSldViewPr>
      <p:cViewPr>
        <p:scale>
          <a:sx n="120" d="100"/>
          <a:sy n="120" d="100"/>
        </p:scale>
        <p:origin x="902" y="28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1418" y="673100"/>
            <a:ext cx="9689162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200"/>
                </a:lnTo>
                <a:lnTo>
                  <a:pt x="12192000" y="4572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400799"/>
            <a:ext cx="12186285" cy="457200"/>
          </a:xfrm>
          <a:custGeom>
            <a:avLst/>
            <a:gdLst/>
            <a:ahLst/>
            <a:cxnLst/>
            <a:rect l="l" t="t" r="r" b="b"/>
            <a:pathLst>
              <a:path w="12186285" h="457200">
                <a:moveTo>
                  <a:pt x="0" y="0"/>
                </a:moveTo>
                <a:lnTo>
                  <a:pt x="12185782" y="0"/>
                </a:lnTo>
                <a:lnTo>
                  <a:pt x="12185782" y="456966"/>
                </a:lnTo>
                <a:lnTo>
                  <a:pt x="0" y="456966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588" y="329987"/>
            <a:ext cx="11069192" cy="57794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200"/>
                </a:lnTo>
                <a:lnTo>
                  <a:pt x="12192000" y="4572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400799"/>
            <a:ext cx="12186285" cy="457200"/>
          </a:xfrm>
          <a:custGeom>
            <a:avLst/>
            <a:gdLst/>
            <a:ahLst/>
            <a:cxnLst/>
            <a:rect l="l" t="t" r="r" b="b"/>
            <a:pathLst>
              <a:path w="12186285" h="457200">
                <a:moveTo>
                  <a:pt x="0" y="0"/>
                </a:moveTo>
                <a:lnTo>
                  <a:pt x="12185782" y="0"/>
                </a:lnTo>
                <a:lnTo>
                  <a:pt x="12185782" y="456966"/>
                </a:lnTo>
                <a:lnTo>
                  <a:pt x="0" y="456966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32740"/>
            <a:ext cx="1006221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900" y="1070355"/>
            <a:ext cx="7004684" cy="304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379339" y="6466294"/>
            <a:ext cx="1472056" cy="335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3" Type="http://schemas.openxmlformats.org/officeDocument/2006/relationships/image" Target="../media/image76.png"/><Relationship Id="rId7" Type="http://schemas.openxmlformats.org/officeDocument/2006/relationships/image" Target="../media/image93.png"/><Relationship Id="rId12" Type="http://schemas.openxmlformats.org/officeDocument/2006/relationships/image" Target="../media/image96.png"/><Relationship Id="rId17" Type="http://schemas.openxmlformats.org/officeDocument/2006/relationships/image" Target="../media/image78.png"/><Relationship Id="rId2" Type="http://schemas.openxmlformats.org/officeDocument/2006/relationships/image" Target="../media/image89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85.png"/><Relationship Id="rId5" Type="http://schemas.openxmlformats.org/officeDocument/2006/relationships/image" Target="../media/image91.png"/><Relationship Id="rId15" Type="http://schemas.openxmlformats.org/officeDocument/2006/relationships/image" Target="../media/image99.png"/><Relationship Id="rId10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11" Type="http://schemas.openxmlformats.org/officeDocument/2006/relationships/image" Target="../media/image114.jpg"/><Relationship Id="rId5" Type="http://schemas.openxmlformats.org/officeDocument/2006/relationships/image" Target="../media/image108.jpg"/><Relationship Id="rId10" Type="http://schemas.openxmlformats.org/officeDocument/2006/relationships/image" Target="../media/image113.jpg"/><Relationship Id="rId4" Type="http://schemas.openxmlformats.org/officeDocument/2006/relationships/image" Target="../media/image107.jpg"/><Relationship Id="rId9" Type="http://schemas.openxmlformats.org/officeDocument/2006/relationships/image" Target="../media/image11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30" y="2507996"/>
            <a:ext cx="9680575" cy="157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145"/>
              </a:lnSpc>
              <a:spcBef>
                <a:spcPts val="100"/>
              </a:spcBef>
            </a:pPr>
            <a:r>
              <a:rPr lang="en-US" sz="5400" dirty="0">
                <a:latin typeface="Calibri Light"/>
                <a:cs typeface="Calibri Light"/>
              </a:rPr>
              <a:t>CEN462</a:t>
            </a:r>
            <a:r>
              <a:rPr lang="tr-TR" sz="5400" dirty="0">
                <a:latin typeface="Calibri Light"/>
                <a:cs typeface="Calibri Light"/>
              </a:rPr>
              <a:t> </a:t>
            </a:r>
            <a:r>
              <a:rPr lang="en-US" sz="5400" dirty="0">
                <a:latin typeface="Calibri Light"/>
                <a:cs typeface="Calibri Light"/>
              </a:rPr>
              <a:t>Introduction to Computer Vision 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4187697" y="4305300"/>
            <a:ext cx="38169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Lecture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1: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Introduction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5887085" cy="261620"/>
            <a:chOff x="120650" y="5492866"/>
            <a:chExt cx="5887085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71992" y="5492866"/>
            <a:ext cx="1136015" cy="261620"/>
            <a:chOff x="7071992" y="5492866"/>
            <a:chExt cx="1136015" cy="261620"/>
          </a:xfrm>
        </p:grpSpPr>
        <p:sp>
          <p:nvSpPr>
            <p:cNvPr id="6" name="object 6"/>
            <p:cNvSpPr/>
            <p:nvPr/>
          </p:nvSpPr>
          <p:spPr>
            <a:xfrm>
              <a:off x="7088502" y="5737860"/>
              <a:ext cx="1102995" cy="0"/>
            </a:xfrm>
            <a:custGeom>
              <a:avLst/>
              <a:gdLst/>
              <a:ahLst/>
              <a:cxnLst/>
              <a:rect l="l" t="t" r="r" b="b"/>
              <a:pathLst>
                <a:path w="1102995">
                  <a:moveTo>
                    <a:pt x="0" y="0"/>
                  </a:moveTo>
                  <a:lnTo>
                    <a:pt x="1102700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695098" y="195579"/>
            <a:ext cx="6802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Recognition</a:t>
            </a:r>
            <a:r>
              <a:rPr spc="-140" dirty="0"/>
              <a:t> </a:t>
            </a:r>
            <a:r>
              <a:rPr dirty="0"/>
              <a:t>via</a:t>
            </a:r>
            <a:r>
              <a:rPr spc="-130" dirty="0"/>
              <a:t> </a:t>
            </a:r>
            <a:r>
              <a:rPr dirty="0"/>
              <a:t>Matching</a:t>
            </a:r>
            <a:r>
              <a:rPr spc="-130" dirty="0"/>
              <a:t> </a:t>
            </a:r>
            <a:r>
              <a:rPr spc="-10" dirty="0"/>
              <a:t>(2000s)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2078357" y="1580454"/>
            <a:ext cx="8159750" cy="2776855"/>
            <a:chOff x="2078357" y="1580454"/>
            <a:chExt cx="8159750" cy="2776855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4751" y="1580454"/>
              <a:ext cx="3703233" cy="277635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8357" y="1580454"/>
              <a:ext cx="3657597" cy="274319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449957" y="2995703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49957" y="2995703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95676" y="27996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95676" y="27996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522516" y="26861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22516" y="26861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54757" y="26861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54757" y="26861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709038" y="296375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09038" y="296375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983357" y="2995703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983357" y="2995703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059557" y="28377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59557" y="28377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07157" y="28377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07157" y="28377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83357" y="26480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83357" y="26480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11957" y="28004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11957" y="28004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64357" y="27996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64357" y="279965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313191" y="2654167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13191" y="2654167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182317" y="296375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82317" y="296375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307707" y="3294717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307707" y="3294717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284847" y="290602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284847" y="290602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386799" y="270824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386799" y="270824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507085" y="326735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507085" y="326735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565955" y="271448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565955" y="2714481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790395" y="3356040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790395" y="3356040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770973" y="2585863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770973" y="2585863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870854" y="3011218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870854" y="3011218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036411" y="34557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036411" y="345571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665597" y="2973805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665597" y="2973805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053090" y="2966487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053090" y="2966487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247459" y="297150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247459" y="2971509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40494" y="259396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22860" y="0"/>
                  </a:moveTo>
                  <a:lnTo>
                    <a:pt x="13962" y="2993"/>
                  </a:lnTo>
                  <a:lnTo>
                    <a:pt x="6696" y="11158"/>
                  </a:lnTo>
                  <a:lnTo>
                    <a:pt x="1796" y="23268"/>
                  </a:lnTo>
                  <a:lnTo>
                    <a:pt x="0" y="38100"/>
                  </a:lnTo>
                  <a:lnTo>
                    <a:pt x="1796" y="52931"/>
                  </a:lnTo>
                  <a:lnTo>
                    <a:pt x="6696" y="65041"/>
                  </a:lnTo>
                  <a:lnTo>
                    <a:pt x="13962" y="73206"/>
                  </a:lnTo>
                  <a:lnTo>
                    <a:pt x="22860" y="76200"/>
                  </a:lnTo>
                  <a:lnTo>
                    <a:pt x="31757" y="73206"/>
                  </a:lnTo>
                  <a:lnTo>
                    <a:pt x="39023" y="65041"/>
                  </a:lnTo>
                  <a:lnTo>
                    <a:pt x="43923" y="52931"/>
                  </a:lnTo>
                  <a:lnTo>
                    <a:pt x="45720" y="38100"/>
                  </a:lnTo>
                  <a:lnTo>
                    <a:pt x="43923" y="23268"/>
                  </a:lnTo>
                  <a:lnTo>
                    <a:pt x="39023" y="11158"/>
                  </a:lnTo>
                  <a:lnTo>
                    <a:pt x="31757" y="2993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40494" y="2593964"/>
              <a:ext cx="45720" cy="76200"/>
            </a:xfrm>
            <a:custGeom>
              <a:avLst/>
              <a:gdLst/>
              <a:ahLst/>
              <a:cxnLst/>
              <a:rect l="l" t="t" r="r" b="b"/>
              <a:pathLst>
                <a:path w="45720" h="76200">
                  <a:moveTo>
                    <a:pt x="0" y="38080"/>
                  </a:moveTo>
                  <a:lnTo>
                    <a:pt x="1795" y="23257"/>
                  </a:lnTo>
                  <a:lnTo>
                    <a:pt x="6691" y="11153"/>
                  </a:lnTo>
                  <a:lnTo>
                    <a:pt x="13954" y="2992"/>
                  </a:lnTo>
                  <a:lnTo>
                    <a:pt x="22847" y="0"/>
                  </a:lnTo>
                  <a:lnTo>
                    <a:pt x="31741" y="2992"/>
                  </a:lnTo>
                  <a:lnTo>
                    <a:pt x="39003" y="11153"/>
                  </a:lnTo>
                  <a:lnTo>
                    <a:pt x="43900" y="23257"/>
                  </a:lnTo>
                  <a:lnTo>
                    <a:pt x="45695" y="38080"/>
                  </a:lnTo>
                  <a:lnTo>
                    <a:pt x="43900" y="52903"/>
                  </a:lnTo>
                  <a:lnTo>
                    <a:pt x="39003" y="65007"/>
                  </a:lnTo>
                  <a:lnTo>
                    <a:pt x="31741" y="73168"/>
                  </a:lnTo>
                  <a:lnTo>
                    <a:pt x="22847" y="76161"/>
                  </a:lnTo>
                  <a:lnTo>
                    <a:pt x="13954" y="73168"/>
                  </a:lnTo>
                  <a:lnTo>
                    <a:pt x="6691" y="65007"/>
                  </a:lnTo>
                  <a:lnTo>
                    <a:pt x="1795" y="52903"/>
                  </a:lnTo>
                  <a:lnTo>
                    <a:pt x="0" y="38080"/>
                  </a:lnTo>
                  <a:close/>
                </a:path>
              </a:pathLst>
            </a:custGeom>
            <a:ln w="63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410076" y="2837754"/>
              <a:ext cx="4851400" cy="171450"/>
            </a:xfrm>
            <a:custGeom>
              <a:avLst/>
              <a:gdLst/>
              <a:ahLst/>
              <a:cxnLst/>
              <a:rect l="l" t="t" r="r" b="b"/>
              <a:pathLst>
                <a:path w="4851400" h="171450">
                  <a:moveTo>
                    <a:pt x="0" y="0"/>
                  </a:moveTo>
                  <a:lnTo>
                    <a:pt x="4850801" y="170888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321088" y="2634829"/>
              <a:ext cx="4914265" cy="57785"/>
            </a:xfrm>
            <a:custGeom>
              <a:avLst/>
              <a:gdLst/>
              <a:ahLst/>
              <a:cxnLst/>
              <a:rect l="l" t="t" r="r" b="b"/>
              <a:pathLst>
                <a:path w="4914265" h="57785">
                  <a:moveTo>
                    <a:pt x="0" y="57603"/>
                  </a:moveTo>
                  <a:lnTo>
                    <a:pt x="4914185" y="0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218653" y="3004339"/>
              <a:ext cx="4815840" cy="497205"/>
            </a:xfrm>
            <a:custGeom>
              <a:avLst/>
              <a:gdLst/>
              <a:ahLst/>
              <a:cxnLst/>
              <a:rect l="l" t="t" r="r" b="b"/>
              <a:pathLst>
                <a:path w="4815840" h="497204">
                  <a:moveTo>
                    <a:pt x="0" y="0"/>
                  </a:moveTo>
                  <a:lnTo>
                    <a:pt x="4815302" y="496790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247864" y="2819810"/>
              <a:ext cx="4631690" cy="224790"/>
            </a:xfrm>
            <a:custGeom>
              <a:avLst/>
              <a:gdLst/>
              <a:ahLst/>
              <a:cxnLst/>
              <a:rect l="l" t="t" r="r" b="b"/>
              <a:pathLst>
                <a:path w="4631690" h="224789">
                  <a:moveTo>
                    <a:pt x="0" y="0"/>
                  </a:moveTo>
                  <a:lnTo>
                    <a:pt x="4631470" y="224705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029076" y="3033803"/>
              <a:ext cx="4759325" cy="360680"/>
            </a:xfrm>
            <a:custGeom>
              <a:avLst/>
              <a:gdLst/>
              <a:ahLst/>
              <a:cxnLst/>
              <a:rect l="l" t="t" r="r" b="b"/>
              <a:pathLst>
                <a:path w="4759325" h="360679">
                  <a:moveTo>
                    <a:pt x="0" y="0"/>
                  </a:moveTo>
                  <a:lnTo>
                    <a:pt x="4758889" y="360153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905807" y="2882836"/>
              <a:ext cx="4762500" cy="127635"/>
            </a:xfrm>
            <a:custGeom>
              <a:avLst/>
              <a:gdLst/>
              <a:ahLst/>
              <a:cxnLst/>
              <a:rect l="l" t="t" r="r" b="b"/>
              <a:pathLst>
                <a:path w="4762500" h="127635">
                  <a:moveTo>
                    <a:pt x="0" y="0"/>
                  </a:moveTo>
                  <a:lnTo>
                    <a:pt x="4762412" y="127586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019467" y="2632103"/>
              <a:ext cx="4768850" cy="76200"/>
            </a:xfrm>
            <a:custGeom>
              <a:avLst/>
              <a:gdLst/>
              <a:ahLst/>
              <a:cxnLst/>
              <a:rect l="l" t="t" r="r" b="b"/>
              <a:pathLst>
                <a:path w="4768850" h="76200">
                  <a:moveTo>
                    <a:pt x="0" y="75791"/>
                  </a:moveTo>
                  <a:lnTo>
                    <a:pt x="4768493" y="0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754757" y="3001851"/>
              <a:ext cx="4750435" cy="303530"/>
            </a:xfrm>
            <a:custGeom>
              <a:avLst/>
              <a:gdLst/>
              <a:ahLst/>
              <a:cxnLst/>
              <a:rect l="l" t="t" r="r" b="b"/>
              <a:pathLst>
                <a:path w="4750434" h="303529">
                  <a:moveTo>
                    <a:pt x="0" y="0"/>
                  </a:moveTo>
                  <a:lnTo>
                    <a:pt x="4749903" y="303445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793053" y="2729770"/>
              <a:ext cx="4787265" cy="11430"/>
            </a:xfrm>
            <a:custGeom>
              <a:avLst/>
              <a:gdLst/>
              <a:ahLst/>
              <a:cxnLst/>
              <a:rect l="l" t="t" r="r" b="b"/>
              <a:pathLst>
                <a:path w="4787265" h="11430">
                  <a:moveTo>
                    <a:pt x="0" y="0"/>
                  </a:moveTo>
                  <a:lnTo>
                    <a:pt x="4786967" y="11187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493585" y="3044780"/>
              <a:ext cx="4812030" cy="288290"/>
            </a:xfrm>
            <a:custGeom>
              <a:avLst/>
              <a:gdLst/>
              <a:ahLst/>
              <a:cxnLst/>
              <a:rect l="l" t="t" r="r" b="b"/>
              <a:pathLst>
                <a:path w="4812030" h="288289">
                  <a:moveTo>
                    <a:pt x="0" y="0"/>
                  </a:moveTo>
                  <a:lnTo>
                    <a:pt x="4811666" y="287890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495676" y="2846443"/>
              <a:ext cx="4791075" cy="99695"/>
            </a:xfrm>
            <a:custGeom>
              <a:avLst/>
              <a:gdLst/>
              <a:ahLst/>
              <a:cxnLst/>
              <a:rect l="l" t="t" r="r" b="b"/>
              <a:pathLst>
                <a:path w="4791075" h="99694">
                  <a:moveTo>
                    <a:pt x="0" y="0"/>
                  </a:moveTo>
                  <a:lnTo>
                    <a:pt x="4790536" y="99209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924869" y="2746361"/>
              <a:ext cx="4460240" cy="34925"/>
            </a:xfrm>
            <a:custGeom>
              <a:avLst/>
              <a:gdLst/>
              <a:ahLst/>
              <a:cxnLst/>
              <a:rect l="l" t="t" r="r" b="b"/>
              <a:pathLst>
                <a:path w="4460240" h="34925">
                  <a:moveTo>
                    <a:pt x="0" y="34506"/>
                  </a:moveTo>
                  <a:lnTo>
                    <a:pt x="4459655" y="0"/>
                  </a:lnTo>
                </a:path>
              </a:pathLst>
            </a:custGeom>
            <a:ln w="1904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9627558" y="5058155"/>
            <a:ext cx="1333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latin typeface="Trebuchet MS"/>
                <a:cs typeface="Trebuchet MS"/>
              </a:rPr>
              <a:t>SIFT,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David </a:t>
            </a:r>
            <a:r>
              <a:rPr sz="2000" spc="-10" dirty="0">
                <a:latin typeface="Trebuchet MS"/>
                <a:cs typeface="Trebuchet MS"/>
              </a:rPr>
              <a:t>Lowe,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spc="30" dirty="0">
                <a:latin typeface="Trebuchet MS"/>
                <a:cs typeface="Trebuchet MS"/>
              </a:rPr>
              <a:t>1999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346635" y="4497323"/>
            <a:ext cx="10001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spc="-4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6A6A6"/>
                </a:solidFill>
                <a:latin typeface="Calibri"/>
                <a:cs typeface="Calibri"/>
              </a:rPr>
              <a:t>is</a:t>
            </a:r>
            <a:r>
              <a:rPr sz="800" spc="-3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6A6A6"/>
                </a:solidFill>
                <a:latin typeface="Calibri"/>
                <a:cs typeface="Calibri"/>
              </a:rPr>
              <a:t>public</a:t>
            </a:r>
            <a:r>
              <a:rPr sz="800" spc="-2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6A6A6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957395" y="4433316"/>
            <a:ext cx="10001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1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6A6A6"/>
                </a:solidFill>
                <a:latin typeface="Calibri"/>
                <a:cs typeface="Calibri"/>
              </a:rPr>
              <a:t>is</a:t>
            </a:r>
            <a:r>
              <a:rPr sz="800" spc="-3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6A6A6"/>
                </a:solidFill>
                <a:latin typeface="Calibri"/>
                <a:cs typeface="Calibri"/>
              </a:rPr>
              <a:t>public</a:t>
            </a:r>
            <a:r>
              <a:rPr sz="800" spc="-2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6A6A6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3" name="object 9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94" name="object 94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5887085" cy="261620"/>
            <a:chOff x="120650" y="5492866"/>
            <a:chExt cx="5887085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71992" y="5492866"/>
            <a:ext cx="1547495" cy="261620"/>
            <a:chOff x="7071992" y="5492866"/>
            <a:chExt cx="1547495" cy="261620"/>
          </a:xfrm>
        </p:grpSpPr>
        <p:sp>
          <p:nvSpPr>
            <p:cNvPr id="6" name="object 6"/>
            <p:cNvSpPr/>
            <p:nvPr/>
          </p:nvSpPr>
          <p:spPr>
            <a:xfrm>
              <a:off x="7088502" y="5737860"/>
              <a:ext cx="1514475" cy="0"/>
            </a:xfrm>
            <a:custGeom>
              <a:avLst/>
              <a:gdLst/>
              <a:ahLst/>
              <a:cxnLst/>
              <a:rect l="l" t="t" r="r" b="b"/>
              <a:pathLst>
                <a:path w="1514475">
                  <a:moveTo>
                    <a:pt x="0" y="0"/>
                  </a:moveTo>
                  <a:lnTo>
                    <a:pt x="1513968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1061" y="1690115"/>
            <a:ext cx="268795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Viola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Jones,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2001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latin typeface="Calibri"/>
                <a:cs typeface="Calibri"/>
              </a:rPr>
              <a:t>One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first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successful applications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10" dirty="0">
                <a:latin typeface="Calibri"/>
                <a:cs typeface="Calibri"/>
              </a:rPr>
              <a:t> machine </a:t>
            </a:r>
            <a:r>
              <a:rPr sz="2000" dirty="0">
                <a:latin typeface="Calibri"/>
                <a:cs typeface="Calibri"/>
              </a:rPr>
              <a:t>learning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vision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16939" y="195579"/>
            <a:ext cx="30600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Face</a:t>
            </a:r>
            <a:r>
              <a:rPr spc="-140" dirty="0"/>
              <a:t> </a:t>
            </a:r>
            <a:r>
              <a:rPr spc="-10" dirty="0"/>
              <a:t>Detection</a:t>
            </a: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0" y="264109"/>
            <a:ext cx="6634068" cy="465536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PASCAL</a:t>
            </a:r>
            <a:r>
              <a:rPr spc="-85" dirty="0"/>
              <a:t> </a:t>
            </a:r>
            <a:r>
              <a:rPr dirty="0"/>
              <a:t>Visual</a:t>
            </a:r>
            <a:r>
              <a:rPr spc="-80" dirty="0"/>
              <a:t> </a:t>
            </a:r>
            <a:r>
              <a:rPr dirty="0"/>
              <a:t>Object</a:t>
            </a:r>
            <a:r>
              <a:rPr spc="-90" dirty="0"/>
              <a:t> </a:t>
            </a:r>
            <a:r>
              <a:rPr spc="-10" dirty="0"/>
              <a:t>Challenge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0650" y="5492866"/>
            <a:ext cx="5887085" cy="261620"/>
            <a:chOff x="120650" y="5492866"/>
            <a:chExt cx="5887085" cy="261620"/>
          </a:xfrm>
        </p:grpSpPr>
        <p:sp>
          <p:nvSpPr>
            <p:cNvPr id="4" name="object 4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071992" y="5492866"/>
            <a:ext cx="2586990" cy="261620"/>
            <a:chOff x="7071992" y="5492866"/>
            <a:chExt cx="2586990" cy="261620"/>
          </a:xfrm>
        </p:grpSpPr>
        <p:sp>
          <p:nvSpPr>
            <p:cNvPr id="7" name="object 7"/>
            <p:cNvSpPr/>
            <p:nvPr/>
          </p:nvSpPr>
          <p:spPr>
            <a:xfrm>
              <a:off x="7088502" y="5737860"/>
              <a:ext cx="2553970" cy="0"/>
            </a:xfrm>
            <a:custGeom>
              <a:avLst/>
              <a:gdLst/>
              <a:ahLst/>
              <a:cxnLst/>
              <a:rect l="l" t="t" r="r" b="b"/>
              <a:pathLst>
                <a:path w="2553970">
                  <a:moveTo>
                    <a:pt x="0" y="0"/>
                  </a:moveTo>
                  <a:lnTo>
                    <a:pt x="2553567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2288" y="1498536"/>
            <a:ext cx="2169922" cy="3076041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634096" y="1513395"/>
            <a:ext cx="2376170" cy="3061335"/>
            <a:chOff x="1634096" y="1513395"/>
            <a:chExt cx="2376170" cy="3061335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4096" y="1513395"/>
              <a:ext cx="2375824" cy="15888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4096" y="3145320"/>
              <a:ext cx="2349764" cy="142925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732521" y="3373292"/>
            <a:ext cx="2136775" cy="885190"/>
          </a:xfrm>
          <a:prstGeom prst="rect">
            <a:avLst/>
          </a:prstGeom>
          <a:ln w="32751">
            <a:solidFill>
              <a:srgbClr val="FFFF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156970">
              <a:lnSpc>
                <a:spcPct val="100000"/>
              </a:lnSpc>
              <a:spcBef>
                <a:spcPts val="580"/>
              </a:spcBef>
            </a:pPr>
            <a:r>
              <a:rPr sz="1800" spc="-10" dirty="0">
                <a:solidFill>
                  <a:srgbClr val="FFFF00"/>
                </a:solidFill>
                <a:latin typeface="Calibri"/>
                <a:cs typeface="Calibri"/>
              </a:rPr>
              <a:t>Airplane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265465" y="1912260"/>
            <a:ext cx="1722755" cy="890905"/>
          </a:xfrm>
          <a:custGeom>
            <a:avLst/>
            <a:gdLst/>
            <a:ahLst/>
            <a:cxnLst/>
            <a:rect l="l" t="t" r="r" b="b"/>
            <a:pathLst>
              <a:path w="1722754" h="890905">
                <a:moveTo>
                  <a:pt x="0" y="0"/>
                </a:moveTo>
                <a:lnTo>
                  <a:pt x="1722732" y="0"/>
                </a:lnTo>
                <a:lnTo>
                  <a:pt x="1722732" y="890707"/>
                </a:lnTo>
                <a:lnTo>
                  <a:pt x="0" y="890707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50945" y="1578355"/>
            <a:ext cx="479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00"/>
                </a:solidFill>
                <a:latin typeface="Calibri"/>
                <a:cs typeface="Calibri"/>
              </a:rPr>
              <a:t>Train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01143" y="1876634"/>
            <a:ext cx="1899285" cy="2658745"/>
          </a:xfrm>
          <a:prstGeom prst="rect">
            <a:avLst/>
          </a:prstGeom>
          <a:ln w="32751">
            <a:solidFill>
              <a:srgbClr val="FFFF00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 marL="1012190">
              <a:lnSpc>
                <a:spcPct val="100000"/>
              </a:lnSpc>
              <a:spcBef>
                <a:spcPts val="535"/>
              </a:spcBef>
            </a:pPr>
            <a:r>
              <a:rPr sz="1800" spc="-10" dirty="0">
                <a:solidFill>
                  <a:srgbClr val="FFFF00"/>
                </a:solidFill>
                <a:latin typeface="Calibri"/>
                <a:cs typeface="Calibri"/>
              </a:rPr>
              <a:t>Person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11101" y="1533018"/>
            <a:ext cx="4317121" cy="3138410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2201811" y="1299971"/>
            <a:ext cx="13074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6A6A6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6A6A6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6A6A6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2896" y="4604004"/>
            <a:ext cx="13074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6A6A6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6A6A6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6A6A6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64691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108753" y="5145785"/>
            <a:ext cx="812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019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7589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39" name="object 3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5887085" cy="261620"/>
            <a:chOff x="120650" y="5492866"/>
            <a:chExt cx="5887085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71992" y="5492866"/>
            <a:ext cx="2932430" cy="261620"/>
            <a:chOff x="7071992" y="5492866"/>
            <a:chExt cx="2932430" cy="261620"/>
          </a:xfrm>
        </p:grpSpPr>
        <p:sp>
          <p:nvSpPr>
            <p:cNvPr id="6" name="object 6"/>
            <p:cNvSpPr/>
            <p:nvPr/>
          </p:nvSpPr>
          <p:spPr>
            <a:xfrm>
              <a:off x="7088502" y="5737860"/>
              <a:ext cx="2899410" cy="0"/>
            </a:xfrm>
            <a:custGeom>
              <a:avLst/>
              <a:gdLst/>
              <a:ahLst/>
              <a:cxnLst/>
              <a:rect l="l" t="t" r="r" b="b"/>
              <a:pathLst>
                <a:path w="2899409">
                  <a:moveTo>
                    <a:pt x="0" y="0"/>
                  </a:moveTo>
                  <a:lnTo>
                    <a:pt x="289914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64691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108753" y="5145785"/>
            <a:ext cx="812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019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7589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0"/>
            <a:ext cx="12192000" cy="5008880"/>
            <a:chOff x="0" y="0"/>
            <a:chExt cx="12192000" cy="5008880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00862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666" y="241788"/>
              <a:ext cx="11040664" cy="741191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328192" y="2109561"/>
            <a:ext cx="6541770" cy="1629410"/>
          </a:xfrm>
          <a:prstGeom prst="rect">
            <a:avLst/>
          </a:prstGeom>
          <a:solidFill>
            <a:srgbClr val="FFFFFF">
              <a:alpha val="94898"/>
            </a:srgbClr>
          </a:solidFill>
        </p:spPr>
        <p:txBody>
          <a:bodyPr vert="horz" wrap="square" lIns="0" tIns="9525" rIns="0" bIns="0" rtlCol="0">
            <a:spAutoFit/>
          </a:bodyPr>
          <a:lstStyle/>
          <a:p>
            <a:pPr marL="431800" marR="424180" algn="ctr">
              <a:lnSpc>
                <a:spcPts val="4100"/>
              </a:lnSpc>
              <a:spcBef>
                <a:spcPts val="75"/>
              </a:spcBef>
            </a:pPr>
            <a:r>
              <a:rPr sz="2800" dirty="0">
                <a:latin typeface="Trebuchet MS"/>
                <a:cs typeface="Trebuchet MS"/>
              </a:rPr>
              <a:t>The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spc="60" dirty="0">
                <a:latin typeface="Trebuchet MS"/>
                <a:cs typeface="Trebuchet MS"/>
              </a:rPr>
              <a:t>Image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Classification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Challenge: </a:t>
            </a:r>
            <a:r>
              <a:rPr sz="2800" dirty="0">
                <a:latin typeface="Trebuchet MS"/>
                <a:cs typeface="Trebuchet MS"/>
              </a:rPr>
              <a:t>1,000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object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classes</a:t>
            </a:r>
            <a:endParaRPr sz="28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  <a:spcBef>
                <a:spcPts val="390"/>
              </a:spcBef>
            </a:pPr>
            <a:r>
              <a:rPr sz="2800" dirty="0">
                <a:latin typeface="Trebuchet MS"/>
                <a:cs typeface="Trebuchet MS"/>
              </a:rPr>
              <a:t>1,431,167</a:t>
            </a:r>
            <a:r>
              <a:rPr sz="2800" spc="4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images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995631"/>
            <a:ext cx="2476030" cy="185702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091675" y="1954648"/>
            <a:ext cx="1692910" cy="1938020"/>
          </a:xfrm>
          <a:prstGeom prst="rect">
            <a:avLst/>
          </a:prstGeom>
          <a:solidFill>
            <a:srgbClr val="FFFFFF">
              <a:alpha val="89019"/>
            </a:srgbClr>
          </a:solidFill>
          <a:ln w="9520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401320">
              <a:lnSpc>
                <a:spcPct val="100000"/>
              </a:lnSpc>
              <a:spcBef>
                <a:spcPts val="175"/>
              </a:spcBef>
            </a:pPr>
            <a:r>
              <a:rPr sz="1950" spc="-10" dirty="0">
                <a:latin typeface="Trebuchet MS"/>
                <a:cs typeface="Trebuchet MS"/>
              </a:rPr>
              <a:t>Output:</a:t>
            </a:r>
            <a:endParaRPr sz="1950">
              <a:latin typeface="Trebuchet MS"/>
              <a:cs typeface="Trebuchet MS"/>
            </a:endParaRPr>
          </a:p>
          <a:p>
            <a:pPr marL="508634" marR="500380" indent="38735">
              <a:lnSpc>
                <a:spcPct val="100000"/>
              </a:lnSpc>
              <a:spcBef>
                <a:spcPts val="35"/>
              </a:spcBef>
            </a:pPr>
            <a:r>
              <a:rPr sz="2000" spc="-10" dirty="0">
                <a:latin typeface="Trebuchet MS"/>
                <a:cs typeface="Trebuchet MS"/>
              </a:rPr>
              <a:t>Scale </a:t>
            </a:r>
            <a:r>
              <a:rPr sz="2000" spc="-190" dirty="0">
                <a:latin typeface="Trebuchet MS"/>
                <a:cs typeface="Trebuchet MS"/>
              </a:rPr>
              <a:t>T-</a:t>
            </a:r>
            <a:r>
              <a:rPr sz="2000" spc="-65" dirty="0">
                <a:latin typeface="Trebuchet MS"/>
                <a:cs typeface="Trebuchet MS"/>
              </a:rPr>
              <a:t>shirt</a:t>
            </a:r>
            <a:endParaRPr sz="2000">
              <a:latin typeface="Trebuchet MS"/>
              <a:cs typeface="Trebuchet MS"/>
            </a:endParaRPr>
          </a:p>
          <a:p>
            <a:pPr marL="252729" marR="219710" indent="-24130" algn="just">
              <a:lnSpc>
                <a:spcPct val="100000"/>
              </a:lnSpc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Steel</a:t>
            </a:r>
            <a:r>
              <a:rPr sz="2000" u="sng" spc="-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drum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Drumstick </a:t>
            </a:r>
            <a:r>
              <a:rPr sz="2000" spc="155" dirty="0">
                <a:latin typeface="Trebuchet MS"/>
                <a:cs typeface="Trebuchet MS"/>
              </a:rPr>
              <a:t>Mud</a:t>
            </a:r>
            <a:r>
              <a:rPr sz="2000" spc="-50" dirty="0">
                <a:latin typeface="Trebuchet MS"/>
                <a:cs typeface="Trebuchet MS"/>
              </a:rPr>
              <a:t> turtle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36" name="object 3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3" name="object 33"/>
          <p:cNvSpPr txBox="1"/>
          <p:nvPr/>
        </p:nvSpPr>
        <p:spPr>
          <a:xfrm>
            <a:off x="8915400" y="4320445"/>
            <a:ext cx="3276600" cy="584835"/>
          </a:xfrm>
          <a:prstGeom prst="rect">
            <a:avLst/>
          </a:prstGeom>
          <a:solidFill>
            <a:srgbClr val="FFFFFF">
              <a:alpha val="81959"/>
            </a:srgbClr>
          </a:solidFill>
        </p:spPr>
        <p:txBody>
          <a:bodyPr vert="horz" wrap="square" lIns="0" tIns="11430" rIns="0" bIns="0" rtlCol="0">
            <a:spAutoFit/>
          </a:bodyPr>
          <a:lstStyle/>
          <a:p>
            <a:pPr marL="91440" marR="573405">
              <a:lnSpc>
                <a:spcPct val="103699"/>
              </a:lnSpc>
              <a:spcBef>
                <a:spcPts val="90"/>
              </a:spcBef>
            </a:pPr>
            <a:r>
              <a:rPr sz="1600" spc="90" dirty="0">
                <a:latin typeface="Trebuchet MS"/>
                <a:cs typeface="Trebuchet MS"/>
              </a:rPr>
              <a:t>Deng</a:t>
            </a:r>
            <a:r>
              <a:rPr sz="1600" spc="-45" dirty="0">
                <a:latin typeface="Trebuchet MS"/>
                <a:cs typeface="Trebuchet MS"/>
              </a:rPr>
              <a:t> </a:t>
            </a:r>
            <a:r>
              <a:rPr sz="1600" spc="-30" dirty="0">
                <a:latin typeface="Trebuchet MS"/>
                <a:cs typeface="Trebuchet MS"/>
              </a:rPr>
              <a:t>et</a:t>
            </a:r>
            <a:r>
              <a:rPr sz="1600" spc="-45" dirty="0">
                <a:latin typeface="Trebuchet MS"/>
                <a:cs typeface="Trebuchet MS"/>
              </a:rPr>
              <a:t> </a:t>
            </a:r>
            <a:r>
              <a:rPr sz="1600" spc="-90" dirty="0">
                <a:latin typeface="Trebuchet MS"/>
                <a:cs typeface="Trebuchet MS"/>
              </a:rPr>
              <a:t>al,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2009 </a:t>
            </a:r>
            <a:r>
              <a:rPr sz="1600" dirty="0">
                <a:latin typeface="Trebuchet MS"/>
                <a:cs typeface="Trebuchet MS"/>
              </a:rPr>
              <a:t>Russakovsky </a:t>
            </a:r>
            <a:r>
              <a:rPr sz="1600" spc="-30" dirty="0">
                <a:latin typeface="Trebuchet MS"/>
                <a:cs typeface="Trebuchet MS"/>
              </a:rPr>
              <a:t>et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90" dirty="0">
                <a:latin typeface="Trebuchet MS"/>
                <a:cs typeface="Trebuchet MS"/>
              </a:rPr>
              <a:t>al.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IJCV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2015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5887085" cy="261620"/>
            <a:chOff x="120650" y="5492866"/>
            <a:chExt cx="5887085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71992" y="5492866"/>
            <a:ext cx="3513454" cy="261620"/>
            <a:chOff x="7071992" y="5492866"/>
            <a:chExt cx="3513454" cy="261620"/>
          </a:xfrm>
        </p:grpSpPr>
        <p:sp>
          <p:nvSpPr>
            <p:cNvPr id="6" name="object 6"/>
            <p:cNvSpPr/>
            <p:nvPr/>
          </p:nvSpPr>
          <p:spPr>
            <a:xfrm>
              <a:off x="7088502" y="5737860"/>
              <a:ext cx="3480435" cy="0"/>
            </a:xfrm>
            <a:custGeom>
              <a:avLst/>
              <a:gdLst/>
              <a:ahLst/>
              <a:cxnLst/>
              <a:rect l="l" t="t" r="r" b="b"/>
              <a:pathLst>
                <a:path w="3480434">
                  <a:moveTo>
                    <a:pt x="0" y="0"/>
                  </a:moveTo>
                  <a:lnTo>
                    <a:pt x="3480128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4" name="object 24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0"/>
            <a:ext cx="12192000" cy="5008880"/>
            <a:chOff x="0" y="0"/>
            <a:chExt cx="12192000" cy="500888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500862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666" y="241788"/>
              <a:ext cx="11040664" cy="7411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5773" y="1182395"/>
              <a:ext cx="8068179" cy="3626815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4540252" y="1352803"/>
            <a:ext cx="2545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Enter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Deep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Learning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766309" y="1808119"/>
            <a:ext cx="114300" cy="421005"/>
          </a:xfrm>
          <a:custGeom>
            <a:avLst/>
            <a:gdLst/>
            <a:ahLst/>
            <a:cxnLst/>
            <a:rect l="l" t="t" r="r" b="b"/>
            <a:pathLst>
              <a:path w="114300" h="421005">
                <a:moveTo>
                  <a:pt x="38100" y="306425"/>
                </a:moveTo>
                <a:lnTo>
                  <a:pt x="0" y="306425"/>
                </a:lnTo>
                <a:lnTo>
                  <a:pt x="57150" y="420725"/>
                </a:lnTo>
                <a:lnTo>
                  <a:pt x="104775" y="325475"/>
                </a:lnTo>
                <a:lnTo>
                  <a:pt x="38100" y="325475"/>
                </a:lnTo>
                <a:lnTo>
                  <a:pt x="38100" y="306425"/>
                </a:lnTo>
                <a:close/>
              </a:path>
              <a:path w="114300" h="421005">
                <a:moveTo>
                  <a:pt x="76200" y="0"/>
                </a:moveTo>
                <a:lnTo>
                  <a:pt x="38100" y="0"/>
                </a:lnTo>
                <a:lnTo>
                  <a:pt x="38100" y="325475"/>
                </a:lnTo>
                <a:lnTo>
                  <a:pt x="76200" y="325475"/>
                </a:lnTo>
                <a:lnTo>
                  <a:pt x="76200" y="0"/>
                </a:lnTo>
                <a:close/>
              </a:path>
              <a:path w="114300" h="421005">
                <a:moveTo>
                  <a:pt x="114300" y="306425"/>
                </a:moveTo>
                <a:lnTo>
                  <a:pt x="76200" y="306425"/>
                </a:lnTo>
                <a:lnTo>
                  <a:pt x="76200" y="325475"/>
                </a:lnTo>
                <a:lnTo>
                  <a:pt x="104775" y="325475"/>
                </a:lnTo>
                <a:lnTo>
                  <a:pt x="114300" y="3064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9938709" y="5737976"/>
            <a:ext cx="920115" cy="612140"/>
            <a:chOff x="9938709" y="5737976"/>
            <a:chExt cx="920115" cy="612140"/>
          </a:xfrm>
        </p:grpSpPr>
        <p:sp>
          <p:nvSpPr>
            <p:cNvPr id="36" name="object 36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9933229" y="5952235"/>
            <a:ext cx="91313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>
              <a:latin typeface="Calibri"/>
              <a:cs typeface="Calibri"/>
            </a:endParaRPr>
          </a:p>
          <a:p>
            <a:pPr marL="220979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41" name="object 4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10464800" cy="261620"/>
            <a:chOff x="120650" y="5492866"/>
            <a:chExt cx="10464800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10431780" cy="0"/>
            </a:xfrm>
            <a:custGeom>
              <a:avLst/>
              <a:gdLst/>
              <a:ahLst/>
              <a:cxnLst/>
              <a:rect l="l" t="t" r="r" b="b"/>
              <a:pathLst>
                <a:path w="10431780">
                  <a:moveTo>
                    <a:pt x="0" y="0"/>
                  </a:moveTo>
                  <a:lnTo>
                    <a:pt x="5854062" y="0"/>
                  </a:lnTo>
                </a:path>
                <a:path w="10431780">
                  <a:moveTo>
                    <a:pt x="6951342" y="0"/>
                  </a:moveTo>
                  <a:lnTo>
                    <a:pt x="10431470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6096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84872" y="5492866"/>
            <a:ext cx="2638425" cy="388620"/>
            <a:chOff x="5984872" y="5492866"/>
            <a:chExt cx="2638425" cy="388620"/>
          </a:xfrm>
        </p:grpSpPr>
        <p:sp>
          <p:nvSpPr>
            <p:cNvPr id="17" name="object 17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109728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097280" y="274320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0" y="0"/>
                  </a:moveTo>
                  <a:lnTo>
                    <a:pt x="1096720" y="0"/>
                  </a:lnTo>
                  <a:lnTo>
                    <a:pt x="1096720" y="274180"/>
                  </a:lnTo>
                  <a:lnTo>
                    <a:pt x="0" y="274180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0678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4" name="object 24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115100" y="5120132"/>
            <a:ext cx="817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765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938709" y="5737976"/>
            <a:ext cx="920115" cy="612140"/>
            <a:chOff x="9938709" y="5737976"/>
            <a:chExt cx="920115" cy="612140"/>
          </a:xfrm>
        </p:grpSpPr>
        <p:sp>
          <p:nvSpPr>
            <p:cNvPr id="30" name="object 30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187" y="1634973"/>
            <a:ext cx="9642710" cy="303366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AlexNet:</a:t>
            </a:r>
            <a:r>
              <a:rPr spc="-95" dirty="0"/>
              <a:t> </a:t>
            </a:r>
            <a:r>
              <a:rPr dirty="0"/>
              <a:t>Deep</a:t>
            </a:r>
            <a:r>
              <a:rPr spc="-100" dirty="0"/>
              <a:t> </a:t>
            </a:r>
            <a:r>
              <a:rPr dirty="0"/>
              <a:t>Learning</a:t>
            </a:r>
            <a:r>
              <a:rPr spc="-95" dirty="0"/>
              <a:t> </a:t>
            </a:r>
            <a:r>
              <a:rPr dirty="0"/>
              <a:t>Goes</a:t>
            </a:r>
            <a:r>
              <a:rPr spc="-90" dirty="0"/>
              <a:t> </a:t>
            </a:r>
            <a:r>
              <a:rPr spc="-10" dirty="0"/>
              <a:t>Mainstream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19022" y="5319448"/>
            <a:ext cx="9810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66868" y="5319448"/>
            <a:ext cx="50482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32390" y="5319448"/>
            <a:ext cx="71628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01177" y="5319448"/>
            <a:ext cx="91440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74202" y="5319448"/>
            <a:ext cx="40449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01789" y="5319448"/>
            <a:ext cx="72326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83103" y="5319448"/>
            <a:ext cx="27749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37965" y="5319448"/>
            <a:ext cx="26289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72197" y="5319448"/>
            <a:ext cx="486409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136449" y="5319448"/>
            <a:ext cx="63055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82864" y="5615304"/>
            <a:ext cx="71437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41281" y="5959528"/>
            <a:ext cx="1643380" cy="83946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 dirty="0">
              <a:latin typeface="Calibri"/>
              <a:cs typeface="Calibri"/>
            </a:endParaRPr>
          </a:p>
          <a:p>
            <a:pPr marL="912494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34" name="object 34"/>
          <p:cNvSpPr txBox="1"/>
          <p:nvPr/>
        </p:nvSpPr>
        <p:spPr>
          <a:xfrm>
            <a:off x="6759016" y="4431283"/>
            <a:ext cx="4471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Krizhevsky,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Sutskever,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Hinton,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NeurIPS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Minsky</a:t>
            </a:r>
            <a:r>
              <a:rPr spc="-90" dirty="0"/>
              <a:t> </a:t>
            </a:r>
            <a:r>
              <a:rPr dirty="0"/>
              <a:t>and</a:t>
            </a:r>
            <a:r>
              <a:rPr spc="-85" dirty="0"/>
              <a:t> </a:t>
            </a:r>
            <a:r>
              <a:rPr dirty="0"/>
              <a:t>Papert,</a:t>
            </a:r>
            <a:r>
              <a:rPr spc="-85" dirty="0"/>
              <a:t> </a:t>
            </a:r>
            <a:r>
              <a:rPr spc="-20" dirty="0"/>
              <a:t>1969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0427" y="387984"/>
            <a:ext cx="2952723" cy="44246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650" y="5139435"/>
            <a:ext cx="10464800" cy="615315"/>
            <a:chOff x="120650" y="5139435"/>
            <a:chExt cx="10464800" cy="615315"/>
          </a:xfrm>
        </p:grpSpPr>
        <p:sp>
          <p:nvSpPr>
            <p:cNvPr id="5" name="object 5"/>
            <p:cNvSpPr/>
            <p:nvPr/>
          </p:nvSpPr>
          <p:spPr>
            <a:xfrm>
              <a:off x="137159" y="5737860"/>
              <a:ext cx="10431780" cy="0"/>
            </a:xfrm>
            <a:custGeom>
              <a:avLst/>
              <a:gdLst/>
              <a:ahLst/>
              <a:cxnLst/>
              <a:rect l="l" t="t" r="r" b="b"/>
              <a:pathLst>
                <a:path w="10431780">
                  <a:moveTo>
                    <a:pt x="0" y="0"/>
                  </a:moveTo>
                  <a:lnTo>
                    <a:pt x="5854062" y="0"/>
                  </a:lnTo>
                </a:path>
                <a:path w="10431780">
                  <a:moveTo>
                    <a:pt x="6951342" y="0"/>
                  </a:moveTo>
                  <a:lnTo>
                    <a:pt x="10431470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4788" y="5145785"/>
              <a:ext cx="1169670" cy="365760"/>
            </a:xfrm>
            <a:custGeom>
              <a:avLst/>
              <a:gdLst/>
              <a:ahLst/>
              <a:cxnLst/>
              <a:rect l="l" t="t" r="r" b="b"/>
              <a:pathLst>
                <a:path w="1169670" h="365760">
                  <a:moveTo>
                    <a:pt x="0" y="0"/>
                  </a:moveTo>
                  <a:lnTo>
                    <a:pt x="1169074" y="0"/>
                  </a:lnTo>
                  <a:lnTo>
                    <a:pt x="1169074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3991" y="5120132"/>
            <a:ext cx="1174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01288" y="5145785"/>
            <a:ext cx="117348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6096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84872" y="5492866"/>
            <a:ext cx="2638425" cy="388620"/>
            <a:chOff x="5984872" y="5492866"/>
            <a:chExt cx="2638425" cy="388620"/>
          </a:xfrm>
        </p:grpSpPr>
        <p:sp>
          <p:nvSpPr>
            <p:cNvPr id="20" name="object 20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109728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097280" y="274320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0" y="0"/>
                  </a:moveTo>
                  <a:lnTo>
                    <a:pt x="1096720" y="0"/>
                  </a:lnTo>
                  <a:lnTo>
                    <a:pt x="1096720" y="274180"/>
                  </a:lnTo>
                  <a:lnTo>
                    <a:pt x="0" y="274180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0678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7" name="object 27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95583" y="5737976"/>
            <a:ext cx="10663555" cy="612140"/>
            <a:chOff x="195583" y="5737976"/>
            <a:chExt cx="10663555" cy="612140"/>
          </a:xfrm>
        </p:grpSpPr>
        <p:sp>
          <p:nvSpPr>
            <p:cNvPr id="33" name="object 33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580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1930" y="5966459"/>
              <a:ext cx="1097280" cy="365760"/>
            </a:xfrm>
            <a:custGeom>
              <a:avLst/>
              <a:gdLst/>
              <a:ahLst/>
              <a:cxnLst/>
              <a:rect l="l" t="t" r="r" b="b"/>
              <a:pathLst>
                <a:path w="1097280" h="365760">
                  <a:moveTo>
                    <a:pt x="0" y="0"/>
                  </a:moveTo>
                  <a:lnTo>
                    <a:pt x="1096720" y="0"/>
                  </a:lnTo>
                  <a:lnTo>
                    <a:pt x="109672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9747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04944" y="5977889"/>
              <a:ext cx="1645285" cy="365760"/>
            </a:xfrm>
            <a:custGeom>
              <a:avLst/>
              <a:gdLst/>
              <a:ahLst/>
              <a:cxnLst/>
              <a:rect l="l" t="t" r="r" b="b"/>
              <a:pathLst>
                <a:path w="1645285" h="365760">
                  <a:moveTo>
                    <a:pt x="0" y="0"/>
                  </a:moveTo>
                  <a:lnTo>
                    <a:pt x="1645080" y="0"/>
                  </a:lnTo>
                  <a:lnTo>
                    <a:pt x="164508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1045213" y="1549382"/>
          <a:ext cx="2466975" cy="2054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8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F(x,y)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0" name="object 40"/>
          <p:cNvGrpSpPr/>
          <p:nvPr/>
        </p:nvGrpSpPr>
        <p:grpSpPr>
          <a:xfrm>
            <a:off x="3956054" y="1863089"/>
            <a:ext cx="1781175" cy="1720850"/>
            <a:chOff x="3956054" y="1863089"/>
            <a:chExt cx="1781175" cy="1720850"/>
          </a:xfrm>
        </p:grpSpPr>
        <p:sp>
          <p:nvSpPr>
            <p:cNvPr id="41" name="object 41"/>
            <p:cNvSpPr/>
            <p:nvPr/>
          </p:nvSpPr>
          <p:spPr>
            <a:xfrm>
              <a:off x="4105276" y="3440429"/>
              <a:ext cx="1631950" cy="0"/>
            </a:xfrm>
            <a:custGeom>
              <a:avLst/>
              <a:gdLst/>
              <a:ahLst/>
              <a:cxnLst/>
              <a:rect l="l" t="t" r="r" b="b"/>
              <a:pathLst>
                <a:path w="1631950">
                  <a:moveTo>
                    <a:pt x="0" y="0"/>
                  </a:moveTo>
                  <a:lnTo>
                    <a:pt x="1631751" y="0"/>
                  </a:lnTo>
                </a:path>
              </a:pathLst>
            </a:custGeom>
            <a:ln w="25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05276" y="1863089"/>
              <a:ext cx="0" cy="1576705"/>
            </a:xfrm>
            <a:custGeom>
              <a:avLst/>
              <a:gdLst/>
              <a:ahLst/>
              <a:cxnLst/>
              <a:rect l="l" t="t" r="r" b="b"/>
              <a:pathLst>
                <a:path h="1576704">
                  <a:moveTo>
                    <a:pt x="0" y="0"/>
                  </a:moveTo>
                  <a:lnTo>
                    <a:pt x="0" y="1576535"/>
                  </a:lnTo>
                </a:path>
              </a:pathLst>
            </a:custGeom>
            <a:ln w="25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966362" y="3291839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142875" y="0"/>
                  </a:moveTo>
                  <a:lnTo>
                    <a:pt x="97716" y="7284"/>
                  </a:lnTo>
                  <a:lnTo>
                    <a:pt x="58495" y="27567"/>
                  </a:lnTo>
                  <a:lnTo>
                    <a:pt x="27567" y="58495"/>
                  </a:lnTo>
                  <a:lnTo>
                    <a:pt x="7284" y="97716"/>
                  </a:lnTo>
                  <a:lnTo>
                    <a:pt x="0" y="142875"/>
                  </a:lnTo>
                  <a:lnTo>
                    <a:pt x="7284" y="188033"/>
                  </a:lnTo>
                  <a:lnTo>
                    <a:pt x="27567" y="227254"/>
                  </a:lnTo>
                  <a:lnTo>
                    <a:pt x="58495" y="258182"/>
                  </a:lnTo>
                  <a:lnTo>
                    <a:pt x="97716" y="278465"/>
                  </a:lnTo>
                  <a:lnTo>
                    <a:pt x="142875" y="285750"/>
                  </a:lnTo>
                  <a:lnTo>
                    <a:pt x="188033" y="278465"/>
                  </a:lnTo>
                  <a:lnTo>
                    <a:pt x="227254" y="258182"/>
                  </a:lnTo>
                  <a:lnTo>
                    <a:pt x="258182" y="227254"/>
                  </a:lnTo>
                  <a:lnTo>
                    <a:pt x="278465" y="188033"/>
                  </a:lnTo>
                  <a:lnTo>
                    <a:pt x="285750" y="142875"/>
                  </a:lnTo>
                  <a:lnTo>
                    <a:pt x="278465" y="97716"/>
                  </a:lnTo>
                  <a:lnTo>
                    <a:pt x="258182" y="58495"/>
                  </a:lnTo>
                  <a:lnTo>
                    <a:pt x="227254" y="27567"/>
                  </a:lnTo>
                  <a:lnTo>
                    <a:pt x="188033" y="7284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6362" y="3291839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0" y="142802"/>
                  </a:moveTo>
                  <a:lnTo>
                    <a:pt x="7280" y="97665"/>
                  </a:lnTo>
                  <a:lnTo>
                    <a:pt x="27552" y="58465"/>
                  </a:lnTo>
                  <a:lnTo>
                    <a:pt x="58465" y="27552"/>
                  </a:lnTo>
                  <a:lnTo>
                    <a:pt x="97665" y="7280"/>
                  </a:lnTo>
                  <a:lnTo>
                    <a:pt x="142802" y="0"/>
                  </a:lnTo>
                  <a:lnTo>
                    <a:pt x="187938" y="7280"/>
                  </a:lnTo>
                  <a:lnTo>
                    <a:pt x="227139" y="27552"/>
                  </a:lnTo>
                  <a:lnTo>
                    <a:pt x="258051" y="58465"/>
                  </a:lnTo>
                  <a:lnTo>
                    <a:pt x="278324" y="97665"/>
                  </a:lnTo>
                  <a:lnTo>
                    <a:pt x="285604" y="142802"/>
                  </a:lnTo>
                  <a:lnTo>
                    <a:pt x="278324" y="187938"/>
                  </a:lnTo>
                  <a:lnTo>
                    <a:pt x="258051" y="227139"/>
                  </a:lnTo>
                  <a:lnTo>
                    <a:pt x="227139" y="258051"/>
                  </a:lnTo>
                  <a:lnTo>
                    <a:pt x="187938" y="278324"/>
                  </a:lnTo>
                  <a:lnTo>
                    <a:pt x="142802" y="285604"/>
                  </a:lnTo>
                  <a:lnTo>
                    <a:pt x="97665" y="278324"/>
                  </a:lnTo>
                  <a:lnTo>
                    <a:pt x="58465" y="258051"/>
                  </a:lnTo>
                  <a:lnTo>
                    <a:pt x="27552" y="227139"/>
                  </a:lnTo>
                  <a:lnTo>
                    <a:pt x="7280" y="187938"/>
                  </a:lnTo>
                  <a:lnTo>
                    <a:pt x="0" y="142802"/>
                  </a:lnTo>
                  <a:close/>
                </a:path>
              </a:pathLst>
            </a:custGeom>
            <a:ln w="12693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255600" y="3291839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142875" y="0"/>
                  </a:moveTo>
                  <a:lnTo>
                    <a:pt x="97716" y="7284"/>
                  </a:lnTo>
                  <a:lnTo>
                    <a:pt x="58495" y="27567"/>
                  </a:lnTo>
                  <a:lnTo>
                    <a:pt x="27567" y="58495"/>
                  </a:lnTo>
                  <a:lnTo>
                    <a:pt x="7284" y="97716"/>
                  </a:lnTo>
                  <a:lnTo>
                    <a:pt x="0" y="142875"/>
                  </a:lnTo>
                  <a:lnTo>
                    <a:pt x="7284" y="188033"/>
                  </a:lnTo>
                  <a:lnTo>
                    <a:pt x="27567" y="227254"/>
                  </a:lnTo>
                  <a:lnTo>
                    <a:pt x="58495" y="258182"/>
                  </a:lnTo>
                  <a:lnTo>
                    <a:pt x="97716" y="278465"/>
                  </a:lnTo>
                  <a:lnTo>
                    <a:pt x="142875" y="285750"/>
                  </a:lnTo>
                  <a:lnTo>
                    <a:pt x="188033" y="278465"/>
                  </a:lnTo>
                  <a:lnTo>
                    <a:pt x="227254" y="258182"/>
                  </a:lnTo>
                  <a:lnTo>
                    <a:pt x="258182" y="227254"/>
                  </a:lnTo>
                  <a:lnTo>
                    <a:pt x="278465" y="188033"/>
                  </a:lnTo>
                  <a:lnTo>
                    <a:pt x="285750" y="142875"/>
                  </a:lnTo>
                  <a:lnTo>
                    <a:pt x="278465" y="97716"/>
                  </a:lnTo>
                  <a:lnTo>
                    <a:pt x="258182" y="58495"/>
                  </a:lnTo>
                  <a:lnTo>
                    <a:pt x="227254" y="27567"/>
                  </a:lnTo>
                  <a:lnTo>
                    <a:pt x="188033" y="7284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255600" y="3291839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0" y="142802"/>
                  </a:moveTo>
                  <a:lnTo>
                    <a:pt x="7280" y="97665"/>
                  </a:lnTo>
                  <a:lnTo>
                    <a:pt x="27552" y="58465"/>
                  </a:lnTo>
                  <a:lnTo>
                    <a:pt x="58465" y="27552"/>
                  </a:lnTo>
                  <a:lnTo>
                    <a:pt x="97665" y="7280"/>
                  </a:lnTo>
                  <a:lnTo>
                    <a:pt x="142802" y="0"/>
                  </a:lnTo>
                  <a:lnTo>
                    <a:pt x="187938" y="7280"/>
                  </a:lnTo>
                  <a:lnTo>
                    <a:pt x="227139" y="27552"/>
                  </a:lnTo>
                  <a:lnTo>
                    <a:pt x="258051" y="58465"/>
                  </a:lnTo>
                  <a:lnTo>
                    <a:pt x="278324" y="97665"/>
                  </a:lnTo>
                  <a:lnTo>
                    <a:pt x="285604" y="142802"/>
                  </a:lnTo>
                  <a:lnTo>
                    <a:pt x="278324" y="187938"/>
                  </a:lnTo>
                  <a:lnTo>
                    <a:pt x="258051" y="227139"/>
                  </a:lnTo>
                  <a:lnTo>
                    <a:pt x="227139" y="258051"/>
                  </a:lnTo>
                  <a:lnTo>
                    <a:pt x="187938" y="278324"/>
                  </a:lnTo>
                  <a:lnTo>
                    <a:pt x="142802" y="285604"/>
                  </a:lnTo>
                  <a:lnTo>
                    <a:pt x="97665" y="278324"/>
                  </a:lnTo>
                  <a:lnTo>
                    <a:pt x="58465" y="258051"/>
                  </a:lnTo>
                  <a:lnTo>
                    <a:pt x="27552" y="227139"/>
                  </a:lnTo>
                  <a:lnTo>
                    <a:pt x="7280" y="187938"/>
                  </a:lnTo>
                  <a:lnTo>
                    <a:pt x="0" y="142802"/>
                  </a:lnTo>
                  <a:close/>
                </a:path>
              </a:pathLst>
            </a:custGeom>
            <a:ln w="12693">
              <a:solidFill>
                <a:srgbClr val="3857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2401" y="1993496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142875" y="0"/>
                  </a:moveTo>
                  <a:lnTo>
                    <a:pt x="97716" y="7284"/>
                  </a:lnTo>
                  <a:lnTo>
                    <a:pt x="58495" y="27567"/>
                  </a:lnTo>
                  <a:lnTo>
                    <a:pt x="27567" y="58495"/>
                  </a:lnTo>
                  <a:lnTo>
                    <a:pt x="7284" y="97716"/>
                  </a:lnTo>
                  <a:lnTo>
                    <a:pt x="0" y="142875"/>
                  </a:lnTo>
                  <a:lnTo>
                    <a:pt x="7284" y="188033"/>
                  </a:lnTo>
                  <a:lnTo>
                    <a:pt x="27567" y="227254"/>
                  </a:lnTo>
                  <a:lnTo>
                    <a:pt x="58495" y="258182"/>
                  </a:lnTo>
                  <a:lnTo>
                    <a:pt x="97716" y="278465"/>
                  </a:lnTo>
                  <a:lnTo>
                    <a:pt x="142875" y="285750"/>
                  </a:lnTo>
                  <a:lnTo>
                    <a:pt x="188033" y="278465"/>
                  </a:lnTo>
                  <a:lnTo>
                    <a:pt x="227254" y="258182"/>
                  </a:lnTo>
                  <a:lnTo>
                    <a:pt x="258182" y="227254"/>
                  </a:lnTo>
                  <a:lnTo>
                    <a:pt x="278465" y="188033"/>
                  </a:lnTo>
                  <a:lnTo>
                    <a:pt x="285750" y="142875"/>
                  </a:lnTo>
                  <a:lnTo>
                    <a:pt x="278465" y="97716"/>
                  </a:lnTo>
                  <a:lnTo>
                    <a:pt x="258182" y="58495"/>
                  </a:lnTo>
                  <a:lnTo>
                    <a:pt x="227254" y="27567"/>
                  </a:lnTo>
                  <a:lnTo>
                    <a:pt x="188033" y="7284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962401" y="1993496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0" y="142802"/>
                  </a:moveTo>
                  <a:lnTo>
                    <a:pt x="7280" y="97665"/>
                  </a:lnTo>
                  <a:lnTo>
                    <a:pt x="27552" y="58465"/>
                  </a:lnTo>
                  <a:lnTo>
                    <a:pt x="58465" y="27552"/>
                  </a:lnTo>
                  <a:lnTo>
                    <a:pt x="97665" y="7280"/>
                  </a:lnTo>
                  <a:lnTo>
                    <a:pt x="142802" y="0"/>
                  </a:lnTo>
                  <a:lnTo>
                    <a:pt x="187938" y="7280"/>
                  </a:lnTo>
                  <a:lnTo>
                    <a:pt x="227139" y="27552"/>
                  </a:lnTo>
                  <a:lnTo>
                    <a:pt x="258051" y="58465"/>
                  </a:lnTo>
                  <a:lnTo>
                    <a:pt x="278324" y="97665"/>
                  </a:lnTo>
                  <a:lnTo>
                    <a:pt x="285604" y="142802"/>
                  </a:lnTo>
                  <a:lnTo>
                    <a:pt x="278324" y="187938"/>
                  </a:lnTo>
                  <a:lnTo>
                    <a:pt x="258051" y="227139"/>
                  </a:lnTo>
                  <a:lnTo>
                    <a:pt x="227139" y="258051"/>
                  </a:lnTo>
                  <a:lnTo>
                    <a:pt x="187938" y="278324"/>
                  </a:lnTo>
                  <a:lnTo>
                    <a:pt x="142802" y="285604"/>
                  </a:lnTo>
                  <a:lnTo>
                    <a:pt x="97665" y="278324"/>
                  </a:lnTo>
                  <a:lnTo>
                    <a:pt x="58465" y="258051"/>
                  </a:lnTo>
                  <a:lnTo>
                    <a:pt x="27552" y="227139"/>
                  </a:lnTo>
                  <a:lnTo>
                    <a:pt x="7280" y="187938"/>
                  </a:lnTo>
                  <a:lnTo>
                    <a:pt x="0" y="142802"/>
                  </a:lnTo>
                  <a:close/>
                </a:path>
              </a:pathLst>
            </a:custGeom>
            <a:ln w="12693">
              <a:solidFill>
                <a:srgbClr val="3857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55600" y="1993496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142875" y="0"/>
                  </a:moveTo>
                  <a:lnTo>
                    <a:pt x="97716" y="7284"/>
                  </a:lnTo>
                  <a:lnTo>
                    <a:pt x="58495" y="27567"/>
                  </a:lnTo>
                  <a:lnTo>
                    <a:pt x="27567" y="58495"/>
                  </a:lnTo>
                  <a:lnTo>
                    <a:pt x="7284" y="97716"/>
                  </a:lnTo>
                  <a:lnTo>
                    <a:pt x="0" y="142875"/>
                  </a:lnTo>
                  <a:lnTo>
                    <a:pt x="7284" y="188033"/>
                  </a:lnTo>
                  <a:lnTo>
                    <a:pt x="27567" y="227254"/>
                  </a:lnTo>
                  <a:lnTo>
                    <a:pt x="58495" y="258182"/>
                  </a:lnTo>
                  <a:lnTo>
                    <a:pt x="97716" y="278465"/>
                  </a:lnTo>
                  <a:lnTo>
                    <a:pt x="142875" y="285750"/>
                  </a:lnTo>
                  <a:lnTo>
                    <a:pt x="188033" y="278465"/>
                  </a:lnTo>
                  <a:lnTo>
                    <a:pt x="227254" y="258182"/>
                  </a:lnTo>
                  <a:lnTo>
                    <a:pt x="258182" y="227254"/>
                  </a:lnTo>
                  <a:lnTo>
                    <a:pt x="278465" y="188033"/>
                  </a:lnTo>
                  <a:lnTo>
                    <a:pt x="285750" y="142875"/>
                  </a:lnTo>
                  <a:lnTo>
                    <a:pt x="278465" y="97716"/>
                  </a:lnTo>
                  <a:lnTo>
                    <a:pt x="258182" y="58495"/>
                  </a:lnTo>
                  <a:lnTo>
                    <a:pt x="227254" y="27567"/>
                  </a:lnTo>
                  <a:lnTo>
                    <a:pt x="188033" y="7284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255600" y="1993496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0" y="142802"/>
                  </a:moveTo>
                  <a:lnTo>
                    <a:pt x="7280" y="97665"/>
                  </a:lnTo>
                  <a:lnTo>
                    <a:pt x="27552" y="58465"/>
                  </a:lnTo>
                  <a:lnTo>
                    <a:pt x="58465" y="27552"/>
                  </a:lnTo>
                  <a:lnTo>
                    <a:pt x="97665" y="7280"/>
                  </a:lnTo>
                  <a:lnTo>
                    <a:pt x="142802" y="0"/>
                  </a:lnTo>
                  <a:lnTo>
                    <a:pt x="187938" y="7280"/>
                  </a:lnTo>
                  <a:lnTo>
                    <a:pt x="227139" y="27552"/>
                  </a:lnTo>
                  <a:lnTo>
                    <a:pt x="258051" y="58465"/>
                  </a:lnTo>
                  <a:lnTo>
                    <a:pt x="278324" y="97665"/>
                  </a:lnTo>
                  <a:lnTo>
                    <a:pt x="285604" y="142802"/>
                  </a:lnTo>
                  <a:lnTo>
                    <a:pt x="278324" y="187938"/>
                  </a:lnTo>
                  <a:lnTo>
                    <a:pt x="258051" y="227139"/>
                  </a:lnTo>
                  <a:lnTo>
                    <a:pt x="227139" y="258051"/>
                  </a:lnTo>
                  <a:lnTo>
                    <a:pt x="187938" y="278324"/>
                  </a:lnTo>
                  <a:lnTo>
                    <a:pt x="142802" y="285604"/>
                  </a:lnTo>
                  <a:lnTo>
                    <a:pt x="97665" y="278324"/>
                  </a:lnTo>
                  <a:lnTo>
                    <a:pt x="58465" y="258051"/>
                  </a:lnTo>
                  <a:lnTo>
                    <a:pt x="27552" y="227139"/>
                  </a:lnTo>
                  <a:lnTo>
                    <a:pt x="7280" y="187938"/>
                  </a:lnTo>
                  <a:lnTo>
                    <a:pt x="0" y="142802"/>
                  </a:lnTo>
                  <a:close/>
                </a:path>
              </a:pathLst>
            </a:custGeom>
            <a:ln w="12693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459634" y="3233420"/>
            <a:ext cx="6061710" cy="13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88010" algn="r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85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Showed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Perceptrons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could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learn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XOR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function </a:t>
            </a:r>
            <a:r>
              <a:rPr sz="2000" dirty="0">
                <a:latin typeface="Calibri"/>
                <a:cs typeface="Calibri"/>
              </a:rPr>
              <a:t>Caused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10" dirty="0">
                <a:latin typeface="Calibri"/>
                <a:cs typeface="Calibri"/>
              </a:rPr>
              <a:t> disillusionment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field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182864" y="5615304"/>
            <a:ext cx="71437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96093" y="5947336"/>
            <a:ext cx="709930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1958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Perceptron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803287" y="5959528"/>
            <a:ext cx="1049655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1969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Calibri"/>
                <a:cs typeface="Calibri"/>
              </a:rPr>
              <a:t>Minsky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Papert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241281" y="5959528"/>
            <a:ext cx="1643380" cy="83946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 dirty="0">
              <a:latin typeface="Calibri"/>
              <a:cs typeface="Calibri"/>
            </a:endParaRPr>
          </a:p>
          <a:p>
            <a:pPr marL="912494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8" name="object 58"/>
          <p:cNvSpPr txBox="1"/>
          <p:nvPr/>
        </p:nvSpPr>
        <p:spPr>
          <a:xfrm>
            <a:off x="5379339" y="6466294"/>
            <a:ext cx="1433830" cy="33591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Lecture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1</a:t>
            </a:r>
            <a:r>
              <a:rPr sz="2000" spc="-4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-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CB05"/>
                </a:solidFill>
                <a:latin typeface="Calibri"/>
                <a:cs typeface="Calibri"/>
              </a:rPr>
              <a:t>31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42067" y="1468628"/>
            <a:ext cx="128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Backprop:</a:t>
            </a:r>
            <a:r>
              <a:rPr spc="-120" dirty="0"/>
              <a:t> </a:t>
            </a:r>
            <a:r>
              <a:rPr dirty="0"/>
              <a:t>Rumelhart,</a:t>
            </a:r>
            <a:r>
              <a:rPr spc="-110" dirty="0"/>
              <a:t> </a:t>
            </a:r>
            <a:r>
              <a:rPr dirty="0"/>
              <a:t>Hinton,</a:t>
            </a:r>
            <a:r>
              <a:rPr spc="-110" dirty="0"/>
              <a:t> </a:t>
            </a:r>
            <a:r>
              <a:rPr dirty="0"/>
              <a:t>and</a:t>
            </a:r>
            <a:r>
              <a:rPr spc="-114" dirty="0"/>
              <a:t> </a:t>
            </a:r>
            <a:r>
              <a:rPr dirty="0"/>
              <a:t>Williams,</a:t>
            </a:r>
            <a:r>
              <a:rPr spc="-110" dirty="0"/>
              <a:t> </a:t>
            </a:r>
            <a:r>
              <a:rPr spc="-20" dirty="0"/>
              <a:t>1986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0650" y="5139435"/>
            <a:ext cx="10464800" cy="615315"/>
            <a:chOff x="120650" y="5139435"/>
            <a:chExt cx="10464800" cy="615315"/>
          </a:xfrm>
        </p:grpSpPr>
        <p:sp>
          <p:nvSpPr>
            <p:cNvPr id="4" name="object 4"/>
            <p:cNvSpPr/>
            <p:nvPr/>
          </p:nvSpPr>
          <p:spPr>
            <a:xfrm>
              <a:off x="137159" y="5737860"/>
              <a:ext cx="10431780" cy="0"/>
            </a:xfrm>
            <a:custGeom>
              <a:avLst/>
              <a:gdLst/>
              <a:ahLst/>
              <a:cxnLst/>
              <a:rect l="l" t="t" r="r" b="b"/>
              <a:pathLst>
                <a:path w="10431780">
                  <a:moveTo>
                    <a:pt x="0" y="0"/>
                  </a:moveTo>
                  <a:lnTo>
                    <a:pt x="5854062" y="0"/>
                  </a:lnTo>
                </a:path>
                <a:path w="10431780">
                  <a:moveTo>
                    <a:pt x="6951342" y="0"/>
                  </a:moveTo>
                  <a:lnTo>
                    <a:pt x="10431470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4788" y="5145785"/>
              <a:ext cx="1169670" cy="365760"/>
            </a:xfrm>
            <a:custGeom>
              <a:avLst/>
              <a:gdLst/>
              <a:ahLst/>
              <a:cxnLst/>
              <a:rect l="l" t="t" r="r" b="b"/>
              <a:pathLst>
                <a:path w="1169670" h="365760">
                  <a:moveTo>
                    <a:pt x="0" y="0"/>
                  </a:moveTo>
                  <a:lnTo>
                    <a:pt x="1169074" y="0"/>
                  </a:lnTo>
                  <a:lnTo>
                    <a:pt x="1169074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3991" y="5120132"/>
            <a:ext cx="1174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01288" y="5145785"/>
            <a:ext cx="117348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76096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984872" y="5492866"/>
            <a:ext cx="2638425" cy="388620"/>
            <a:chOff x="5984872" y="5492866"/>
            <a:chExt cx="2638425" cy="388620"/>
          </a:xfrm>
        </p:grpSpPr>
        <p:sp>
          <p:nvSpPr>
            <p:cNvPr id="19" name="object 19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109728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097280" y="274320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0" y="0"/>
                  </a:moveTo>
                  <a:lnTo>
                    <a:pt x="1096720" y="0"/>
                  </a:lnTo>
                  <a:lnTo>
                    <a:pt x="1096720" y="274180"/>
                  </a:lnTo>
                  <a:lnTo>
                    <a:pt x="0" y="274180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60678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842880" y="5145785"/>
            <a:ext cx="55816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6" name="object 26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95583" y="5737976"/>
            <a:ext cx="10663555" cy="612140"/>
            <a:chOff x="195583" y="5737976"/>
            <a:chExt cx="10663555" cy="612140"/>
          </a:xfrm>
        </p:grpSpPr>
        <p:sp>
          <p:nvSpPr>
            <p:cNvPr id="32" name="object 32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8580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1930" y="5966459"/>
              <a:ext cx="1097280" cy="365760"/>
            </a:xfrm>
            <a:custGeom>
              <a:avLst/>
              <a:gdLst/>
              <a:ahLst/>
              <a:cxnLst/>
              <a:rect l="l" t="t" r="r" b="b"/>
              <a:pathLst>
                <a:path w="1097280" h="365760">
                  <a:moveTo>
                    <a:pt x="0" y="0"/>
                  </a:moveTo>
                  <a:lnTo>
                    <a:pt x="1096720" y="0"/>
                  </a:lnTo>
                  <a:lnTo>
                    <a:pt x="109672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9747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04944" y="5977889"/>
              <a:ext cx="1645285" cy="365760"/>
            </a:xfrm>
            <a:custGeom>
              <a:avLst/>
              <a:gdLst/>
              <a:ahLst/>
              <a:cxnLst/>
              <a:rect l="l" t="t" r="r" b="b"/>
              <a:pathLst>
                <a:path w="1645285" h="365760">
                  <a:moveTo>
                    <a:pt x="0" y="0"/>
                  </a:moveTo>
                  <a:lnTo>
                    <a:pt x="1645080" y="0"/>
                  </a:lnTo>
                  <a:lnTo>
                    <a:pt x="164508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0916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470903" y="5966459"/>
              <a:ext cx="1325245" cy="365760"/>
            </a:xfrm>
            <a:custGeom>
              <a:avLst/>
              <a:gdLst/>
              <a:ahLst/>
              <a:cxnLst/>
              <a:rect l="l" t="t" r="r" b="b"/>
              <a:pathLst>
                <a:path w="1325245" h="365760">
                  <a:moveTo>
                    <a:pt x="0" y="0"/>
                  </a:moveTo>
                  <a:lnTo>
                    <a:pt x="1325205" y="0"/>
                  </a:lnTo>
                  <a:lnTo>
                    <a:pt x="1325205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2356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01562" y="5977889"/>
              <a:ext cx="984885" cy="365760"/>
            </a:xfrm>
            <a:custGeom>
              <a:avLst/>
              <a:gdLst/>
              <a:ahLst/>
              <a:cxnLst/>
              <a:rect l="l" t="t" r="r" b="b"/>
              <a:pathLst>
                <a:path w="984885" h="365760">
                  <a:moveTo>
                    <a:pt x="0" y="0"/>
                  </a:moveTo>
                  <a:lnTo>
                    <a:pt x="984385" y="0"/>
                  </a:lnTo>
                  <a:lnTo>
                    <a:pt x="984385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6679" y="1383791"/>
            <a:ext cx="6297168" cy="3505200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0440700" y="1841652"/>
            <a:ext cx="734060" cy="579120"/>
          </a:xfrm>
          <a:custGeom>
            <a:avLst/>
            <a:gdLst/>
            <a:ahLst/>
            <a:cxnLst/>
            <a:rect l="l" t="t" r="r" b="b"/>
            <a:pathLst>
              <a:path w="734059" h="579119">
                <a:moveTo>
                  <a:pt x="67820" y="36991"/>
                </a:moveTo>
                <a:lnTo>
                  <a:pt x="52149" y="56994"/>
                </a:lnTo>
                <a:lnTo>
                  <a:pt x="717867" y="578497"/>
                </a:lnTo>
                <a:lnTo>
                  <a:pt x="733526" y="558507"/>
                </a:lnTo>
                <a:lnTo>
                  <a:pt x="67820" y="36991"/>
                </a:lnTo>
                <a:close/>
              </a:path>
              <a:path w="734059" h="579119">
                <a:moveTo>
                  <a:pt x="0" y="0"/>
                </a:moveTo>
                <a:lnTo>
                  <a:pt x="36487" y="76987"/>
                </a:lnTo>
                <a:lnTo>
                  <a:pt x="52149" y="56994"/>
                </a:lnTo>
                <a:lnTo>
                  <a:pt x="42151" y="49161"/>
                </a:lnTo>
                <a:lnTo>
                  <a:pt x="57823" y="29159"/>
                </a:lnTo>
                <a:lnTo>
                  <a:pt x="73955" y="29159"/>
                </a:lnTo>
                <a:lnTo>
                  <a:pt x="83477" y="17005"/>
                </a:lnTo>
                <a:lnTo>
                  <a:pt x="0" y="0"/>
                </a:lnTo>
                <a:close/>
              </a:path>
              <a:path w="734059" h="579119">
                <a:moveTo>
                  <a:pt x="57823" y="29159"/>
                </a:moveTo>
                <a:lnTo>
                  <a:pt x="42151" y="49161"/>
                </a:lnTo>
                <a:lnTo>
                  <a:pt x="52149" y="56994"/>
                </a:lnTo>
                <a:lnTo>
                  <a:pt x="67820" y="36991"/>
                </a:lnTo>
                <a:lnTo>
                  <a:pt x="57823" y="29159"/>
                </a:lnTo>
                <a:close/>
              </a:path>
              <a:path w="734059" h="579119">
                <a:moveTo>
                  <a:pt x="73955" y="29159"/>
                </a:moveTo>
                <a:lnTo>
                  <a:pt x="57823" y="29159"/>
                </a:lnTo>
                <a:lnTo>
                  <a:pt x="67820" y="36991"/>
                </a:lnTo>
                <a:lnTo>
                  <a:pt x="73955" y="2915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0579672" y="2547620"/>
            <a:ext cx="119634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54330" marR="5080" indent="-34226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latin typeface="Calibri"/>
                <a:cs typeface="Calibri"/>
              </a:rPr>
              <a:t>recognizable </a:t>
            </a:r>
            <a:r>
              <a:rPr sz="1800" spc="-20" dirty="0">
                <a:latin typeface="Calibri"/>
                <a:cs typeface="Calibri"/>
              </a:rPr>
              <a:t>math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82864" y="5615304"/>
            <a:ext cx="71437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6093" y="5947336"/>
            <a:ext cx="709930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1958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Perceptron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697530" y="5947336"/>
            <a:ext cx="873760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1980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Neocognitron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03287" y="5959528"/>
            <a:ext cx="1049655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1969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Calibri"/>
                <a:cs typeface="Calibri"/>
              </a:rPr>
              <a:t>Minsky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Papert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91314" y="5959528"/>
            <a:ext cx="1721485" cy="84264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R="1108075"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1985</a:t>
            </a:r>
            <a:endParaRPr sz="1200">
              <a:latin typeface="Calibri"/>
              <a:cs typeface="Calibri"/>
            </a:endParaRPr>
          </a:p>
          <a:p>
            <a:pPr marR="1106805"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Backprop</a:t>
            </a:r>
            <a:endParaRPr sz="1200">
              <a:latin typeface="Calibri"/>
              <a:cs typeface="Calibri"/>
            </a:endParaRPr>
          </a:p>
          <a:p>
            <a:pPr marL="300355">
              <a:lnSpc>
                <a:spcPct val="100000"/>
              </a:lnSpc>
              <a:spcBef>
                <a:spcPts val="1000"/>
              </a:spcBef>
            </a:pP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Lecture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1</a:t>
            </a:r>
            <a:r>
              <a:rPr sz="2000" spc="-4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-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CB05"/>
                </a:solidFill>
                <a:latin typeface="Calibri"/>
                <a:cs typeface="Calibri"/>
              </a:rPr>
              <a:t>34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241281" y="5959528"/>
            <a:ext cx="1643380" cy="83946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 dirty="0">
              <a:latin typeface="Calibri"/>
              <a:cs typeface="Calibri"/>
            </a:endParaRPr>
          </a:p>
          <a:p>
            <a:pPr marL="912494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5" name="object 45"/>
          <p:cNvSpPr txBox="1"/>
          <p:nvPr/>
        </p:nvSpPr>
        <p:spPr>
          <a:xfrm>
            <a:off x="7906064" y="4726940"/>
            <a:ext cx="1727200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08634" marR="5080" indent="-496570">
              <a:lnSpc>
                <a:spcPts val="700"/>
              </a:lnSpc>
              <a:spcBef>
                <a:spcPts val="140"/>
              </a:spcBef>
            </a:pP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Illustration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of</a:t>
            </a:r>
            <a:r>
              <a:rPr sz="6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Rumelhart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et al.,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1986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 Lane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McIntosh,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copyright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CS231n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2017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88363" y="1581403"/>
            <a:ext cx="2569210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-10" dirty="0">
                <a:latin typeface="Calibri"/>
                <a:cs typeface="Calibri"/>
              </a:rPr>
              <a:t>Introduced backpropagation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computing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gradients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neural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88363" y="3410204"/>
            <a:ext cx="246189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Successfully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trained perceptrons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with </a:t>
            </a:r>
            <a:r>
              <a:rPr sz="2400" dirty="0">
                <a:latin typeface="Calibri"/>
                <a:cs typeface="Calibri"/>
              </a:rPr>
              <a:t>multiple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layers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Convolutional</a:t>
            </a:r>
            <a:r>
              <a:rPr spc="-75" dirty="0"/>
              <a:t> </a:t>
            </a:r>
            <a:r>
              <a:rPr dirty="0"/>
              <a:t>Networks:</a:t>
            </a:r>
            <a:r>
              <a:rPr spc="-90" dirty="0"/>
              <a:t> </a:t>
            </a:r>
            <a:r>
              <a:rPr dirty="0"/>
              <a:t>LeCun</a:t>
            </a:r>
            <a:r>
              <a:rPr spc="-90" dirty="0"/>
              <a:t> </a:t>
            </a:r>
            <a:r>
              <a:rPr dirty="0"/>
              <a:t>et</a:t>
            </a:r>
            <a:r>
              <a:rPr spc="-85" dirty="0"/>
              <a:t> </a:t>
            </a:r>
            <a:r>
              <a:rPr dirty="0"/>
              <a:t>al,</a:t>
            </a:r>
            <a:r>
              <a:rPr spc="-80" dirty="0"/>
              <a:t> </a:t>
            </a:r>
            <a:r>
              <a:rPr spc="-20" dirty="0"/>
              <a:t>1998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0650" y="5139435"/>
            <a:ext cx="10464800" cy="1210945"/>
            <a:chOff x="120650" y="5139435"/>
            <a:chExt cx="10464800" cy="1210945"/>
          </a:xfrm>
        </p:grpSpPr>
        <p:sp>
          <p:nvSpPr>
            <p:cNvPr id="4" name="object 4"/>
            <p:cNvSpPr/>
            <p:nvPr/>
          </p:nvSpPr>
          <p:spPr>
            <a:xfrm>
              <a:off x="7631428" y="5977889"/>
              <a:ext cx="727710" cy="365760"/>
            </a:xfrm>
            <a:custGeom>
              <a:avLst/>
              <a:gdLst/>
              <a:ahLst/>
              <a:cxnLst/>
              <a:rect l="l" t="t" r="r" b="b"/>
              <a:pathLst>
                <a:path w="727709" h="365760">
                  <a:moveTo>
                    <a:pt x="0" y="0"/>
                  </a:moveTo>
                  <a:lnTo>
                    <a:pt x="727337" y="0"/>
                  </a:lnTo>
                  <a:lnTo>
                    <a:pt x="727337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0100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159" y="5737860"/>
              <a:ext cx="10431780" cy="0"/>
            </a:xfrm>
            <a:custGeom>
              <a:avLst/>
              <a:gdLst/>
              <a:ahLst/>
              <a:cxnLst/>
              <a:rect l="l" t="t" r="r" b="b"/>
              <a:pathLst>
                <a:path w="10431780">
                  <a:moveTo>
                    <a:pt x="6951342" y="0"/>
                  </a:moveTo>
                  <a:lnTo>
                    <a:pt x="10431470" y="0"/>
                  </a:lnTo>
                </a:path>
                <a:path w="10431780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4788" y="5145785"/>
              <a:ext cx="1169670" cy="365760"/>
            </a:xfrm>
            <a:custGeom>
              <a:avLst/>
              <a:gdLst/>
              <a:ahLst/>
              <a:cxnLst/>
              <a:rect l="l" t="t" r="r" b="b"/>
              <a:pathLst>
                <a:path w="1169670" h="365760">
                  <a:moveTo>
                    <a:pt x="0" y="0"/>
                  </a:moveTo>
                  <a:lnTo>
                    <a:pt x="1169074" y="0"/>
                  </a:lnTo>
                  <a:lnTo>
                    <a:pt x="1169074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3991" y="5120132"/>
            <a:ext cx="1174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01288" y="5145785"/>
            <a:ext cx="117348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6096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84872" y="5492866"/>
            <a:ext cx="2638425" cy="388620"/>
            <a:chOff x="5984872" y="5492866"/>
            <a:chExt cx="2638425" cy="388620"/>
          </a:xfrm>
        </p:grpSpPr>
        <p:sp>
          <p:nvSpPr>
            <p:cNvPr id="21" name="object 21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109728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097280" y="274320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91222" y="5600699"/>
              <a:ext cx="1097280" cy="274320"/>
            </a:xfrm>
            <a:custGeom>
              <a:avLst/>
              <a:gdLst/>
              <a:ahLst/>
              <a:cxnLst/>
              <a:rect l="l" t="t" r="r" b="b"/>
              <a:pathLst>
                <a:path w="1097279" h="274320">
                  <a:moveTo>
                    <a:pt x="0" y="0"/>
                  </a:moveTo>
                  <a:lnTo>
                    <a:pt x="1096720" y="0"/>
                  </a:lnTo>
                  <a:lnTo>
                    <a:pt x="1096720" y="274180"/>
                  </a:lnTo>
                  <a:lnTo>
                    <a:pt x="0" y="274180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0678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842880" y="5145785"/>
            <a:ext cx="53721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8" name="object 28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95583" y="5737976"/>
            <a:ext cx="10663555" cy="612140"/>
            <a:chOff x="195583" y="5737976"/>
            <a:chExt cx="10663555" cy="612140"/>
          </a:xfrm>
        </p:grpSpPr>
        <p:sp>
          <p:nvSpPr>
            <p:cNvPr id="34" name="object 34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580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930" y="5966459"/>
              <a:ext cx="1097280" cy="365760"/>
            </a:xfrm>
            <a:custGeom>
              <a:avLst/>
              <a:gdLst/>
              <a:ahLst/>
              <a:cxnLst/>
              <a:rect l="l" t="t" r="r" b="b"/>
              <a:pathLst>
                <a:path w="1097280" h="365760">
                  <a:moveTo>
                    <a:pt x="0" y="0"/>
                  </a:moveTo>
                  <a:lnTo>
                    <a:pt x="1096720" y="0"/>
                  </a:lnTo>
                  <a:lnTo>
                    <a:pt x="109672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69747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04944" y="5977889"/>
              <a:ext cx="1645285" cy="365760"/>
            </a:xfrm>
            <a:custGeom>
              <a:avLst/>
              <a:gdLst/>
              <a:ahLst/>
              <a:cxnLst/>
              <a:rect l="l" t="t" r="r" b="b"/>
              <a:pathLst>
                <a:path w="1645285" h="365760">
                  <a:moveTo>
                    <a:pt x="0" y="0"/>
                  </a:moveTo>
                  <a:lnTo>
                    <a:pt x="1645080" y="0"/>
                  </a:lnTo>
                  <a:lnTo>
                    <a:pt x="164508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0916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70903" y="5966459"/>
              <a:ext cx="1325245" cy="365760"/>
            </a:xfrm>
            <a:custGeom>
              <a:avLst/>
              <a:gdLst/>
              <a:ahLst/>
              <a:cxnLst/>
              <a:rect l="l" t="t" r="r" b="b"/>
              <a:pathLst>
                <a:path w="1325245" h="365760">
                  <a:moveTo>
                    <a:pt x="0" y="0"/>
                  </a:moveTo>
                  <a:lnTo>
                    <a:pt x="1325205" y="0"/>
                  </a:lnTo>
                  <a:lnTo>
                    <a:pt x="1325205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2356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901562" y="5977889"/>
              <a:ext cx="984885" cy="365760"/>
            </a:xfrm>
            <a:custGeom>
              <a:avLst/>
              <a:gdLst/>
              <a:ahLst/>
              <a:cxnLst/>
              <a:rect l="l" t="t" r="r" b="b"/>
              <a:pathLst>
                <a:path w="984885" h="365760">
                  <a:moveTo>
                    <a:pt x="0" y="0"/>
                  </a:moveTo>
                  <a:lnTo>
                    <a:pt x="984385" y="0"/>
                  </a:lnTo>
                  <a:lnTo>
                    <a:pt x="984385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8735" y="1112519"/>
            <a:ext cx="8034527" cy="2447543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2009301" y="3573779"/>
            <a:ext cx="79711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1224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Applied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backprop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algorithm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Neocognitron-</a:t>
            </a:r>
            <a:r>
              <a:rPr sz="2000" dirty="0">
                <a:latin typeface="Calibri"/>
                <a:cs typeface="Calibri"/>
              </a:rPr>
              <a:t>like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architecture </a:t>
            </a:r>
            <a:r>
              <a:rPr sz="2000" dirty="0">
                <a:latin typeface="Calibri"/>
                <a:cs typeface="Calibri"/>
              </a:rPr>
              <a:t>Learned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recognize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handwritten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digits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Was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deployed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commercial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system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NEC,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processed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handwritten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checks Very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similar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modern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convolutional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networks!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82864" y="5615304"/>
            <a:ext cx="71437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96093" y="5947336"/>
            <a:ext cx="709930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1958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Perceptron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697530" y="5947336"/>
            <a:ext cx="873760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1980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Neocognitron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03287" y="5959528"/>
            <a:ext cx="1049655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1969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latin typeface="Calibri"/>
                <a:cs typeface="Calibri"/>
              </a:rPr>
              <a:t>Minsky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Papert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091314" y="5959528"/>
            <a:ext cx="1721485" cy="84264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R="1108075" algn="ctr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1985</a:t>
            </a:r>
            <a:endParaRPr sz="1200">
              <a:latin typeface="Calibri"/>
              <a:cs typeface="Calibri"/>
            </a:endParaRPr>
          </a:p>
          <a:p>
            <a:pPr marR="1106805" algn="ctr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Backprop</a:t>
            </a:r>
            <a:endParaRPr sz="1200">
              <a:latin typeface="Calibri"/>
              <a:cs typeface="Calibri"/>
            </a:endParaRPr>
          </a:p>
          <a:p>
            <a:pPr marL="300355">
              <a:lnSpc>
                <a:spcPct val="100000"/>
              </a:lnSpc>
              <a:spcBef>
                <a:spcPts val="1000"/>
              </a:spcBef>
            </a:pP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Lecture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1</a:t>
            </a:r>
            <a:r>
              <a:rPr sz="2000" spc="-4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-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CB05"/>
                </a:solidFill>
                <a:latin typeface="Calibri"/>
                <a:cs typeface="Calibri"/>
              </a:rPr>
              <a:t>35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800457" y="5959528"/>
            <a:ext cx="389890" cy="403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1998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spc="-20" dirty="0">
                <a:latin typeface="Calibri"/>
                <a:cs typeface="Calibri"/>
              </a:rPr>
              <a:t>LeNet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241281" y="5959528"/>
            <a:ext cx="1643380" cy="83946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4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 dirty="0">
              <a:latin typeface="Calibri"/>
              <a:cs typeface="Calibri"/>
            </a:endParaRPr>
          </a:p>
          <a:p>
            <a:pPr marL="912494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682" y="305308"/>
            <a:ext cx="48806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2000s:</a:t>
            </a:r>
            <a:r>
              <a:rPr spc="-35" dirty="0"/>
              <a:t> </a:t>
            </a:r>
            <a:r>
              <a:rPr dirty="0"/>
              <a:t>“Deep</a:t>
            </a:r>
            <a:r>
              <a:rPr spc="-35" dirty="0"/>
              <a:t> </a:t>
            </a:r>
            <a:r>
              <a:rPr spc="-10" dirty="0"/>
              <a:t>Learning”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3559" y="228600"/>
            <a:ext cx="6385560" cy="46299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31428" y="5972531"/>
            <a:ext cx="748665" cy="37020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1998</a:t>
            </a:r>
            <a:endParaRPr sz="120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LeNet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71992" y="5492866"/>
            <a:ext cx="3513454" cy="490220"/>
            <a:chOff x="7071992" y="5492866"/>
            <a:chExt cx="3513454" cy="490220"/>
          </a:xfrm>
        </p:grpSpPr>
        <p:sp>
          <p:nvSpPr>
            <p:cNvPr id="6" name="object 6"/>
            <p:cNvSpPr/>
            <p:nvPr/>
          </p:nvSpPr>
          <p:spPr>
            <a:xfrm>
              <a:off x="800099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88502" y="5737860"/>
              <a:ext cx="3480435" cy="0"/>
            </a:xfrm>
            <a:custGeom>
              <a:avLst/>
              <a:gdLst/>
              <a:ahLst/>
              <a:cxnLst/>
              <a:rect l="l" t="t" r="r" b="b"/>
              <a:pathLst>
                <a:path w="3480434">
                  <a:moveTo>
                    <a:pt x="0" y="0"/>
                  </a:moveTo>
                  <a:lnTo>
                    <a:pt x="3480128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0650" y="5139435"/>
            <a:ext cx="5887085" cy="615315"/>
            <a:chOff x="120650" y="5139435"/>
            <a:chExt cx="5887085" cy="615315"/>
          </a:xfrm>
        </p:grpSpPr>
        <p:sp>
          <p:nvSpPr>
            <p:cNvPr id="10" name="object 10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4788" y="5145785"/>
              <a:ext cx="1169670" cy="365760"/>
            </a:xfrm>
            <a:custGeom>
              <a:avLst/>
              <a:gdLst/>
              <a:ahLst/>
              <a:cxnLst/>
              <a:rect l="l" t="t" r="r" b="b"/>
              <a:pathLst>
                <a:path w="1169670" h="365760">
                  <a:moveTo>
                    <a:pt x="0" y="0"/>
                  </a:moveTo>
                  <a:lnTo>
                    <a:pt x="1169074" y="0"/>
                  </a:lnTo>
                  <a:lnTo>
                    <a:pt x="1169074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3991" y="5120132"/>
            <a:ext cx="1174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701288" y="5145785"/>
            <a:ext cx="117348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42880" y="5145785"/>
            <a:ext cx="53721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9" name="object 29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938706" y="5721466"/>
            <a:ext cx="920115" cy="628650"/>
            <a:chOff x="9938706" y="5721466"/>
            <a:chExt cx="920115" cy="628650"/>
          </a:xfrm>
        </p:grpSpPr>
        <p:sp>
          <p:nvSpPr>
            <p:cNvPr id="35" name="object 35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933229" y="5952235"/>
            <a:ext cx="91313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>
              <a:latin typeface="Calibri"/>
              <a:cs typeface="Calibri"/>
            </a:endParaRPr>
          </a:p>
          <a:p>
            <a:pPr marL="220979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95579" y="5721466"/>
            <a:ext cx="1109980" cy="617220"/>
            <a:chOff x="195579" y="5721466"/>
            <a:chExt cx="1109980" cy="617220"/>
          </a:xfrm>
        </p:grpSpPr>
        <p:sp>
          <p:nvSpPr>
            <p:cNvPr id="39" name="object 39"/>
            <p:cNvSpPr/>
            <p:nvPr/>
          </p:nvSpPr>
          <p:spPr>
            <a:xfrm>
              <a:off x="68579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1929" y="5966459"/>
              <a:ext cx="1097280" cy="365760"/>
            </a:xfrm>
            <a:custGeom>
              <a:avLst/>
              <a:gdLst/>
              <a:ahLst/>
              <a:cxnLst/>
              <a:rect l="l" t="t" r="r" b="b"/>
              <a:pathLst>
                <a:path w="1097280" h="365760">
                  <a:moveTo>
                    <a:pt x="0" y="0"/>
                  </a:moveTo>
                  <a:lnTo>
                    <a:pt x="1096720" y="0"/>
                  </a:lnTo>
                  <a:lnTo>
                    <a:pt x="109672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13991" y="5940044"/>
            <a:ext cx="107886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1958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Perceptron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69747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504944" y="5972531"/>
            <a:ext cx="1645285" cy="36258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1969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ts val="14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Minsky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Papert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0915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470903" y="5972531"/>
            <a:ext cx="1325245" cy="36703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285"/>
              </a:lnSpc>
            </a:pPr>
            <a:r>
              <a:rPr sz="1200" spc="-20" dirty="0">
                <a:latin typeface="Calibri"/>
                <a:cs typeface="Calibri"/>
              </a:rPr>
              <a:t>1980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Neocognitron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2355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901562" y="5972531"/>
            <a:ext cx="984885" cy="36893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1985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Backprop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22046" y="5972531"/>
            <a:ext cx="1118235" cy="37084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2006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Deep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Learning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464040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500592" y="1418844"/>
            <a:ext cx="4631690" cy="283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512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People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tried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train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neural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networks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that </a:t>
            </a:r>
            <a:r>
              <a:rPr sz="2000" dirty="0">
                <a:latin typeface="Calibri"/>
                <a:cs typeface="Calibri"/>
              </a:rPr>
              <a:t>were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deeper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deeper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latin typeface="Calibri"/>
                <a:cs typeface="Calibri"/>
              </a:rPr>
              <a:t>Not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mainstream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research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topic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time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30"/>
              </a:spcBef>
            </a:pPr>
            <a:endParaRPr sz="2000">
              <a:latin typeface="Calibri"/>
              <a:cs typeface="Calibri"/>
            </a:endParaRPr>
          </a:p>
          <a:p>
            <a:pPr marL="12700" marR="1995170">
              <a:lnSpc>
                <a:spcPts val="1900"/>
              </a:lnSpc>
            </a:pPr>
            <a:r>
              <a:rPr sz="1600" dirty="0">
                <a:latin typeface="Calibri"/>
                <a:cs typeface="Calibri"/>
              </a:rPr>
              <a:t>Hinton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Salakhutdinov,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2006 </a:t>
            </a:r>
            <a:r>
              <a:rPr sz="1600" dirty="0">
                <a:latin typeface="Calibri"/>
                <a:cs typeface="Calibri"/>
              </a:rPr>
              <a:t>Bengio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al,</a:t>
            </a:r>
            <a:r>
              <a:rPr sz="1600" spc="-20" dirty="0">
                <a:latin typeface="Calibri"/>
                <a:cs typeface="Calibri"/>
              </a:rPr>
              <a:t> 2007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latin typeface="Calibri"/>
                <a:cs typeface="Calibri"/>
              </a:rPr>
              <a:t>Lee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al,</a:t>
            </a:r>
            <a:r>
              <a:rPr sz="1600" spc="-20" dirty="0">
                <a:latin typeface="Calibri"/>
                <a:cs typeface="Calibri"/>
              </a:rPr>
              <a:t> 2009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Glorot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Bengio,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2010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2" name="object 52"/>
          <p:cNvSpPr txBox="1"/>
          <p:nvPr/>
        </p:nvSpPr>
        <p:spPr>
          <a:xfrm>
            <a:off x="5379339" y="6466294"/>
            <a:ext cx="1433830" cy="33591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Lecture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1</a:t>
            </a:r>
            <a:r>
              <a:rPr sz="2000" spc="-4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-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CB05"/>
                </a:solidFill>
                <a:latin typeface="Calibri"/>
                <a:cs typeface="Calibri"/>
              </a:rPr>
              <a:t>36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90EFC-8811-3D42-84C7-4749BF55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9C58B2-96D3-3479-6CAD-710739E7CB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dirty="0"/>
              <a:t>web </a:t>
            </a:r>
            <a:r>
              <a:rPr lang="tr-TR" dirty="0" err="1"/>
              <a:t>address</a:t>
            </a:r>
            <a:endParaRPr spc="-1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2CFAE18-67BD-A981-F547-CBF20B540E0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6856814-D1D0-7573-9216-97E6BB899E4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A48FBAC-8DA7-B993-2033-84B3C909BB38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284D53-2A84-450A-0C90-BA19EB617B03}"/>
              </a:ext>
            </a:extLst>
          </p:cNvPr>
          <p:cNvSpPr txBox="1">
            <a:spLocks noChangeArrowheads="1"/>
          </p:cNvSpPr>
          <p:nvPr/>
        </p:nvSpPr>
        <p:spPr>
          <a:xfrm>
            <a:off x="1011681" y="1219200"/>
            <a:ext cx="8229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/>
              <a:t>https://ceng.cu.edu.tr/skartal/</a:t>
            </a:r>
            <a:endParaRPr lang="en-US" alt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F1E456-1B0E-07D2-4C4E-B3B8B57F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08346"/>
            <a:ext cx="7577138" cy="46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7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139435"/>
            <a:ext cx="5887085" cy="615315"/>
            <a:chOff x="120650" y="5139435"/>
            <a:chExt cx="5887085" cy="615315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4788" y="5145785"/>
              <a:ext cx="1169670" cy="365760"/>
            </a:xfrm>
            <a:custGeom>
              <a:avLst/>
              <a:gdLst/>
              <a:ahLst/>
              <a:cxnLst/>
              <a:rect l="l" t="t" r="r" b="b"/>
              <a:pathLst>
                <a:path w="1169670" h="365760">
                  <a:moveTo>
                    <a:pt x="0" y="0"/>
                  </a:moveTo>
                  <a:lnTo>
                    <a:pt x="1169074" y="0"/>
                  </a:lnTo>
                  <a:lnTo>
                    <a:pt x="1169074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7088502" y="5737860"/>
            <a:ext cx="4930140" cy="0"/>
          </a:xfrm>
          <a:custGeom>
            <a:avLst/>
            <a:gdLst/>
            <a:ahLst/>
            <a:cxnLst/>
            <a:rect l="l" t="t" r="r" b="b"/>
            <a:pathLst>
              <a:path w="4930140">
                <a:moveTo>
                  <a:pt x="0" y="0"/>
                </a:moveTo>
                <a:lnTo>
                  <a:pt x="4929795" y="0"/>
                </a:lnTo>
              </a:path>
            </a:pathLst>
          </a:custGeom>
          <a:ln w="32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90" dirty="0"/>
              <a:t> </a:t>
            </a:r>
            <a:r>
              <a:rPr dirty="0"/>
              <a:t>to</a:t>
            </a:r>
            <a:r>
              <a:rPr spc="-80" dirty="0"/>
              <a:t> </a:t>
            </a:r>
            <a:r>
              <a:rPr dirty="0"/>
              <a:t>Present:</a:t>
            </a:r>
            <a:r>
              <a:rPr spc="-85" dirty="0"/>
              <a:t> </a:t>
            </a:r>
            <a:r>
              <a:rPr dirty="0"/>
              <a:t>Deep</a:t>
            </a:r>
            <a:r>
              <a:rPr spc="-90" dirty="0"/>
              <a:t> </a:t>
            </a:r>
            <a:r>
              <a:rPr dirty="0"/>
              <a:t>Learning</a:t>
            </a:r>
            <a:r>
              <a:rPr spc="-85" dirty="0"/>
              <a:t> </a:t>
            </a:r>
            <a:r>
              <a:rPr spc="-10" dirty="0"/>
              <a:t>Explosion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31428" y="5972531"/>
            <a:ext cx="748665" cy="37020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1998</a:t>
            </a:r>
            <a:endParaRPr sz="120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LeNet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44459" y="5492866"/>
            <a:ext cx="273050" cy="490220"/>
            <a:chOff x="7744459" y="5492866"/>
            <a:chExt cx="273050" cy="490220"/>
          </a:xfrm>
        </p:grpSpPr>
        <p:sp>
          <p:nvSpPr>
            <p:cNvPr id="10" name="object 10"/>
            <p:cNvSpPr/>
            <p:nvPr/>
          </p:nvSpPr>
          <p:spPr>
            <a:xfrm>
              <a:off x="800099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3991" y="5120132"/>
            <a:ext cx="1174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01288" y="5145785"/>
            <a:ext cx="117348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842880" y="5145785"/>
            <a:ext cx="53721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8" name="object 28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938706" y="5721466"/>
            <a:ext cx="920115" cy="628650"/>
            <a:chOff x="9938706" y="5721466"/>
            <a:chExt cx="920115" cy="628650"/>
          </a:xfrm>
        </p:grpSpPr>
        <p:sp>
          <p:nvSpPr>
            <p:cNvPr id="34" name="object 34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9933229" y="5952235"/>
            <a:ext cx="91313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>
              <a:latin typeface="Calibri"/>
              <a:cs typeface="Calibri"/>
            </a:endParaRPr>
          </a:p>
          <a:p>
            <a:pPr marL="220979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95579" y="5721466"/>
            <a:ext cx="1109980" cy="617220"/>
            <a:chOff x="195579" y="5721466"/>
            <a:chExt cx="1109980" cy="617220"/>
          </a:xfrm>
        </p:grpSpPr>
        <p:sp>
          <p:nvSpPr>
            <p:cNvPr id="38" name="object 38"/>
            <p:cNvSpPr/>
            <p:nvPr/>
          </p:nvSpPr>
          <p:spPr>
            <a:xfrm>
              <a:off x="68579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1929" y="5966459"/>
              <a:ext cx="1097280" cy="365760"/>
            </a:xfrm>
            <a:custGeom>
              <a:avLst/>
              <a:gdLst/>
              <a:ahLst/>
              <a:cxnLst/>
              <a:rect l="l" t="t" r="r" b="b"/>
              <a:pathLst>
                <a:path w="1097280" h="365760">
                  <a:moveTo>
                    <a:pt x="0" y="0"/>
                  </a:moveTo>
                  <a:lnTo>
                    <a:pt x="1096720" y="0"/>
                  </a:lnTo>
                  <a:lnTo>
                    <a:pt x="109672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13991" y="5940044"/>
            <a:ext cx="107886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1958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Perceptron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747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504944" y="5972531"/>
            <a:ext cx="1645285" cy="36258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1969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ts val="14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Minsky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Papert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0915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470903" y="5972531"/>
            <a:ext cx="1325245" cy="36703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285"/>
              </a:lnSpc>
            </a:pPr>
            <a:r>
              <a:rPr sz="1200" spc="-20" dirty="0">
                <a:latin typeface="Calibri"/>
                <a:cs typeface="Calibri"/>
              </a:rPr>
              <a:t>1980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Neocognitron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2355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901562" y="5972531"/>
            <a:ext cx="984885" cy="36893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1985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Backprop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22046" y="5972531"/>
            <a:ext cx="1118235" cy="37084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2006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Deep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Learning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464040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563688" y="1714025"/>
            <a:ext cx="5200650" cy="2196465"/>
            <a:chOff x="563688" y="1714025"/>
            <a:chExt cx="5200650" cy="2196465"/>
          </a:xfrm>
        </p:grpSpPr>
        <p:sp>
          <p:nvSpPr>
            <p:cNvPr id="50" name="object 50"/>
            <p:cNvSpPr/>
            <p:nvPr/>
          </p:nvSpPr>
          <p:spPr>
            <a:xfrm>
              <a:off x="607897" y="1718787"/>
              <a:ext cx="5114290" cy="1907539"/>
            </a:xfrm>
            <a:custGeom>
              <a:avLst/>
              <a:gdLst/>
              <a:ahLst/>
              <a:cxnLst/>
              <a:rect l="l" t="t" r="r" b="b"/>
              <a:pathLst>
                <a:path w="5114290" h="1907539">
                  <a:moveTo>
                    <a:pt x="0" y="1907359"/>
                  </a:moveTo>
                  <a:lnTo>
                    <a:pt x="5114017" y="1907359"/>
                  </a:lnTo>
                </a:path>
                <a:path w="5114290" h="1907539">
                  <a:moveTo>
                    <a:pt x="0" y="1633179"/>
                  </a:moveTo>
                  <a:lnTo>
                    <a:pt x="5114017" y="1633179"/>
                  </a:lnTo>
                </a:path>
                <a:path w="5114290" h="1907539">
                  <a:moveTo>
                    <a:pt x="0" y="1362046"/>
                  </a:moveTo>
                  <a:lnTo>
                    <a:pt x="5114017" y="1362046"/>
                  </a:lnTo>
                </a:path>
                <a:path w="5114290" h="1907539">
                  <a:moveTo>
                    <a:pt x="0" y="1090912"/>
                  </a:moveTo>
                  <a:lnTo>
                    <a:pt x="5114017" y="1090912"/>
                  </a:lnTo>
                </a:path>
                <a:path w="5114290" h="1907539">
                  <a:moveTo>
                    <a:pt x="0" y="816732"/>
                  </a:moveTo>
                  <a:lnTo>
                    <a:pt x="5114017" y="816732"/>
                  </a:lnTo>
                </a:path>
                <a:path w="5114290" h="1907539">
                  <a:moveTo>
                    <a:pt x="0" y="545598"/>
                  </a:moveTo>
                  <a:lnTo>
                    <a:pt x="5114017" y="545598"/>
                  </a:lnTo>
                </a:path>
                <a:path w="5114290" h="1907539">
                  <a:moveTo>
                    <a:pt x="0" y="271418"/>
                  </a:moveTo>
                  <a:lnTo>
                    <a:pt x="5114017" y="271418"/>
                  </a:lnTo>
                </a:path>
                <a:path w="5114290" h="1907539">
                  <a:moveTo>
                    <a:pt x="0" y="0"/>
                  </a:moveTo>
                  <a:lnTo>
                    <a:pt x="5114017" y="0"/>
                  </a:lnTo>
                </a:path>
              </a:pathLst>
            </a:custGeom>
            <a:ln w="952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19420" y="1718787"/>
              <a:ext cx="4260850" cy="2179320"/>
            </a:xfrm>
            <a:custGeom>
              <a:avLst/>
              <a:gdLst/>
              <a:ahLst/>
              <a:cxnLst/>
              <a:rect l="l" t="t" r="r" b="b"/>
              <a:pathLst>
                <a:path w="4260850" h="2179320">
                  <a:moveTo>
                    <a:pt x="0" y="0"/>
                  </a:moveTo>
                  <a:lnTo>
                    <a:pt x="0" y="2179118"/>
                  </a:lnTo>
                </a:path>
                <a:path w="4260850" h="2179320">
                  <a:moveTo>
                    <a:pt x="709821" y="0"/>
                  </a:moveTo>
                  <a:lnTo>
                    <a:pt x="709821" y="2179118"/>
                  </a:lnTo>
                </a:path>
                <a:path w="4260850" h="2179320">
                  <a:moveTo>
                    <a:pt x="1419643" y="0"/>
                  </a:moveTo>
                  <a:lnTo>
                    <a:pt x="1419643" y="2179118"/>
                  </a:lnTo>
                </a:path>
                <a:path w="4260850" h="2179320">
                  <a:moveTo>
                    <a:pt x="2129465" y="0"/>
                  </a:moveTo>
                  <a:lnTo>
                    <a:pt x="2129465" y="2179118"/>
                  </a:lnTo>
                </a:path>
                <a:path w="4260850" h="2179320">
                  <a:moveTo>
                    <a:pt x="2839287" y="0"/>
                  </a:moveTo>
                  <a:lnTo>
                    <a:pt x="2839287" y="2179118"/>
                  </a:lnTo>
                </a:path>
                <a:path w="4260850" h="2179320">
                  <a:moveTo>
                    <a:pt x="3549109" y="0"/>
                  </a:moveTo>
                  <a:lnTo>
                    <a:pt x="3549109" y="2179118"/>
                  </a:lnTo>
                </a:path>
                <a:path w="4260850" h="2179320">
                  <a:moveTo>
                    <a:pt x="4260438" y="0"/>
                  </a:moveTo>
                  <a:lnTo>
                    <a:pt x="4260438" y="2179118"/>
                  </a:lnTo>
                </a:path>
              </a:pathLst>
            </a:custGeom>
            <a:ln w="952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7897" y="1719898"/>
              <a:ext cx="5114290" cy="2179320"/>
            </a:xfrm>
            <a:custGeom>
              <a:avLst/>
              <a:gdLst/>
              <a:ahLst/>
              <a:cxnLst/>
              <a:rect l="l" t="t" r="r" b="b"/>
              <a:pathLst>
                <a:path w="5114290" h="2179320">
                  <a:moveTo>
                    <a:pt x="0" y="2179118"/>
                  </a:moveTo>
                  <a:lnTo>
                    <a:pt x="0" y="0"/>
                  </a:lnTo>
                </a:path>
                <a:path w="5114290" h="2179320">
                  <a:moveTo>
                    <a:pt x="0" y="2179118"/>
                  </a:moveTo>
                  <a:lnTo>
                    <a:pt x="5114017" y="2179117"/>
                  </a:lnTo>
                </a:path>
              </a:pathLst>
            </a:custGeom>
            <a:ln w="952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7897" y="1958611"/>
              <a:ext cx="5114290" cy="1885314"/>
            </a:xfrm>
            <a:custGeom>
              <a:avLst/>
              <a:gdLst/>
              <a:ahLst/>
              <a:cxnLst/>
              <a:rect l="l" t="t" r="r" b="b"/>
              <a:pathLst>
                <a:path w="5114290" h="1885314">
                  <a:moveTo>
                    <a:pt x="5114017" y="0"/>
                  </a:moveTo>
                  <a:lnTo>
                    <a:pt x="4970453" y="190130"/>
                  </a:lnTo>
                  <a:lnTo>
                    <a:pt x="4830317" y="531332"/>
                  </a:lnTo>
                  <a:lnTo>
                    <a:pt x="4687134" y="1037042"/>
                  </a:lnTo>
                  <a:lnTo>
                    <a:pt x="4546997" y="1210690"/>
                  </a:lnTo>
                  <a:lnTo>
                    <a:pt x="4403815" y="1353873"/>
                  </a:lnTo>
                  <a:lnTo>
                    <a:pt x="4260632" y="1359966"/>
                  </a:lnTo>
                  <a:lnTo>
                    <a:pt x="4120495" y="1448313"/>
                  </a:lnTo>
                  <a:lnTo>
                    <a:pt x="3977312" y="1448313"/>
                  </a:lnTo>
                  <a:lnTo>
                    <a:pt x="3834129" y="1411755"/>
                  </a:lnTo>
                  <a:lnTo>
                    <a:pt x="3693993" y="1481823"/>
                  </a:lnTo>
                  <a:lnTo>
                    <a:pt x="3550810" y="1469638"/>
                  </a:lnTo>
                  <a:lnTo>
                    <a:pt x="3410673" y="1539706"/>
                  </a:lnTo>
                  <a:lnTo>
                    <a:pt x="3267490" y="1506195"/>
                  </a:lnTo>
                  <a:lnTo>
                    <a:pt x="3124307" y="1597588"/>
                  </a:lnTo>
                  <a:lnTo>
                    <a:pt x="2984171" y="1631099"/>
                  </a:lnTo>
                  <a:lnTo>
                    <a:pt x="2840988" y="1621960"/>
                  </a:lnTo>
                  <a:lnTo>
                    <a:pt x="2697805" y="1701168"/>
                  </a:lnTo>
                  <a:lnTo>
                    <a:pt x="2557669" y="1692028"/>
                  </a:lnTo>
                </a:path>
                <a:path w="5114290" h="1885314">
                  <a:moveTo>
                    <a:pt x="2274349" y="1688982"/>
                  </a:moveTo>
                  <a:lnTo>
                    <a:pt x="2131166" y="1813886"/>
                  </a:lnTo>
                  <a:lnTo>
                    <a:pt x="1987983" y="1801700"/>
                  </a:lnTo>
                  <a:lnTo>
                    <a:pt x="1847847" y="1816932"/>
                  </a:lnTo>
                  <a:lnTo>
                    <a:pt x="1704664" y="1792561"/>
                  </a:lnTo>
                  <a:lnTo>
                    <a:pt x="1561481" y="1789514"/>
                  </a:lnTo>
                </a:path>
                <a:path w="5114290" h="1885314">
                  <a:moveTo>
                    <a:pt x="1278161" y="1810840"/>
                  </a:moveTo>
                  <a:lnTo>
                    <a:pt x="1134978" y="1823025"/>
                  </a:lnTo>
                  <a:lnTo>
                    <a:pt x="994842" y="1841304"/>
                  </a:lnTo>
                  <a:lnTo>
                    <a:pt x="851659" y="1804747"/>
                  </a:lnTo>
                </a:path>
                <a:path w="5114290" h="1885314">
                  <a:moveTo>
                    <a:pt x="568340" y="1850443"/>
                  </a:moveTo>
                  <a:lnTo>
                    <a:pt x="425157" y="1856536"/>
                  </a:lnTo>
                </a:path>
                <a:path w="5114290" h="1885314">
                  <a:moveTo>
                    <a:pt x="141837" y="1884937"/>
                  </a:moveTo>
                  <a:lnTo>
                    <a:pt x="0" y="1874815"/>
                  </a:lnTo>
                </a:path>
              </a:pathLst>
            </a:custGeom>
            <a:ln w="32751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1283" y="1913701"/>
              <a:ext cx="82634" cy="8263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8027" y="2102677"/>
              <a:ext cx="82634" cy="8263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770" y="2447101"/>
              <a:ext cx="82634" cy="8263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563" y="2953069"/>
              <a:ext cx="82634" cy="8263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1307" y="3123757"/>
              <a:ext cx="82634" cy="8263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051" y="3270061"/>
              <a:ext cx="82634" cy="8263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7843" y="3276157"/>
              <a:ext cx="82634" cy="8263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4587" y="3361501"/>
              <a:ext cx="82634" cy="8263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4379" y="3364549"/>
              <a:ext cx="82634" cy="8263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1123" y="3327973"/>
              <a:ext cx="82634" cy="8263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7867" y="3398077"/>
              <a:ext cx="82634" cy="8263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7658" y="3385885"/>
              <a:ext cx="82634" cy="826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4402" y="3455989"/>
              <a:ext cx="82634" cy="8263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1147" y="3419413"/>
              <a:ext cx="82634" cy="8263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0939" y="3513901"/>
              <a:ext cx="82634" cy="8263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7683" y="3547429"/>
              <a:ext cx="82634" cy="8263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7475" y="3538285"/>
              <a:ext cx="82634" cy="8263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4219" y="3617533"/>
              <a:ext cx="82634" cy="8263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0963" y="3608389"/>
              <a:ext cx="82634" cy="8263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7499" y="3602293"/>
              <a:ext cx="82634" cy="8263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4243" y="3727261"/>
              <a:ext cx="82634" cy="8263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035" y="3718117"/>
              <a:ext cx="82634" cy="8263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0779" y="3730309"/>
              <a:ext cx="82634" cy="8263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571" y="3705925"/>
              <a:ext cx="82634" cy="8263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315" y="3702877"/>
              <a:ext cx="82634" cy="8263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3851" y="3727261"/>
              <a:ext cx="82634" cy="8263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0595" y="3736405"/>
              <a:ext cx="82634" cy="8263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7339" y="3757741"/>
              <a:ext cx="82634" cy="8263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131" y="3721165"/>
              <a:ext cx="82634" cy="8263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135379" y="3768598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6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5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6" y="73151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2" y="36575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35379" y="37685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95171" y="3777742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6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5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6" y="73151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2" y="36575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95171" y="3777741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11707" y="3805174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5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5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5" y="73151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1" y="36575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11707" y="3805173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68451" y="3792982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5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6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5" y="73152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1" y="36576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68451" y="3792981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07897" y="3445529"/>
              <a:ext cx="5114290" cy="427990"/>
            </a:xfrm>
            <a:custGeom>
              <a:avLst/>
              <a:gdLst/>
              <a:ahLst/>
              <a:cxnLst/>
              <a:rect l="l" t="t" r="r" b="b"/>
              <a:pathLst>
                <a:path w="5114290" h="427989">
                  <a:moveTo>
                    <a:pt x="5114017" y="0"/>
                  </a:moveTo>
                  <a:lnTo>
                    <a:pt x="4970453" y="53547"/>
                  </a:lnTo>
                  <a:lnTo>
                    <a:pt x="4830317" y="102290"/>
                  </a:lnTo>
                  <a:lnTo>
                    <a:pt x="4687134" y="187591"/>
                  </a:lnTo>
                  <a:lnTo>
                    <a:pt x="4546997" y="239380"/>
                  </a:lnTo>
                  <a:lnTo>
                    <a:pt x="4403815" y="278984"/>
                  </a:lnTo>
                  <a:lnTo>
                    <a:pt x="4260632" y="288123"/>
                  </a:lnTo>
                  <a:lnTo>
                    <a:pt x="4120495" y="306402"/>
                  </a:lnTo>
                  <a:lnTo>
                    <a:pt x="3977312" y="324681"/>
                  </a:lnTo>
                  <a:lnTo>
                    <a:pt x="3834129" y="327727"/>
                  </a:lnTo>
                  <a:lnTo>
                    <a:pt x="3693993" y="333820"/>
                  </a:lnTo>
                  <a:lnTo>
                    <a:pt x="3550810" y="327727"/>
                  </a:lnTo>
                  <a:lnTo>
                    <a:pt x="3410673" y="349052"/>
                  </a:lnTo>
                  <a:lnTo>
                    <a:pt x="3267490" y="315542"/>
                  </a:lnTo>
                  <a:lnTo>
                    <a:pt x="3124307" y="358192"/>
                  </a:lnTo>
                  <a:lnTo>
                    <a:pt x="2984171" y="367331"/>
                  </a:lnTo>
                  <a:lnTo>
                    <a:pt x="2840988" y="364285"/>
                  </a:lnTo>
                  <a:lnTo>
                    <a:pt x="2697805" y="382563"/>
                  </a:lnTo>
                  <a:lnTo>
                    <a:pt x="2557669" y="397796"/>
                  </a:lnTo>
                </a:path>
                <a:path w="5114290" h="427989">
                  <a:moveTo>
                    <a:pt x="2274349" y="379517"/>
                  </a:moveTo>
                  <a:lnTo>
                    <a:pt x="2131166" y="394749"/>
                  </a:lnTo>
                  <a:lnTo>
                    <a:pt x="1987983" y="400842"/>
                  </a:lnTo>
                  <a:lnTo>
                    <a:pt x="1847847" y="416074"/>
                  </a:lnTo>
                  <a:lnTo>
                    <a:pt x="1704664" y="406935"/>
                  </a:lnTo>
                  <a:lnTo>
                    <a:pt x="1561481" y="416074"/>
                  </a:lnTo>
                </a:path>
                <a:path w="5114290" h="427989">
                  <a:moveTo>
                    <a:pt x="1278161" y="409981"/>
                  </a:moveTo>
                  <a:lnTo>
                    <a:pt x="1134978" y="403888"/>
                  </a:lnTo>
                  <a:lnTo>
                    <a:pt x="994842" y="409981"/>
                  </a:lnTo>
                  <a:lnTo>
                    <a:pt x="851659" y="413028"/>
                  </a:lnTo>
                </a:path>
                <a:path w="5114290" h="427989">
                  <a:moveTo>
                    <a:pt x="568340" y="427379"/>
                  </a:moveTo>
                  <a:lnTo>
                    <a:pt x="425157" y="416074"/>
                  </a:lnTo>
                </a:path>
                <a:path w="5114290" h="427989">
                  <a:moveTo>
                    <a:pt x="141837" y="422167"/>
                  </a:moveTo>
                  <a:lnTo>
                    <a:pt x="0" y="419121"/>
                  </a:lnTo>
                </a:path>
              </a:pathLst>
            </a:custGeom>
            <a:ln w="32751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1283" y="3401125"/>
              <a:ext cx="82634" cy="8263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8027" y="3455989"/>
              <a:ext cx="82634" cy="8263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770" y="3501709"/>
              <a:ext cx="82634" cy="8263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54563" y="3587053"/>
              <a:ext cx="82634" cy="8263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11307" y="3641917"/>
              <a:ext cx="82634" cy="8263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8051" y="3678493"/>
              <a:ext cx="82634" cy="8263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7843" y="3690685"/>
              <a:ext cx="82634" cy="8263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4587" y="3705925"/>
              <a:ext cx="82634" cy="8263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44379" y="3727261"/>
              <a:ext cx="82634" cy="8263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1123" y="3727261"/>
              <a:ext cx="82634" cy="8263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7867" y="3733357"/>
              <a:ext cx="82634" cy="8263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7658" y="3727261"/>
              <a:ext cx="82634" cy="8263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4402" y="3748597"/>
              <a:ext cx="82634" cy="8263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31147" y="3715069"/>
              <a:ext cx="82634" cy="8263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0939" y="3757741"/>
              <a:ext cx="82634" cy="8263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7683" y="3766885"/>
              <a:ext cx="82634" cy="8263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7475" y="3766885"/>
              <a:ext cx="82634" cy="8263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4219" y="3782125"/>
              <a:ext cx="82634" cy="8263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0963" y="3797365"/>
              <a:ext cx="82634" cy="8263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7499" y="3779077"/>
              <a:ext cx="82634" cy="8263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4243" y="3794317"/>
              <a:ext cx="82634" cy="8263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4035" y="3803461"/>
              <a:ext cx="82634" cy="8263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0779" y="3815653"/>
              <a:ext cx="82634" cy="82634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0571" y="3806509"/>
              <a:ext cx="82634" cy="8263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27315" y="3815653"/>
              <a:ext cx="82634" cy="8263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51" y="3809557"/>
              <a:ext cx="82634" cy="8263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0595" y="3803461"/>
              <a:ext cx="82634" cy="8263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7339" y="3809557"/>
              <a:ext cx="82634" cy="8263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7131" y="3815653"/>
              <a:ext cx="82634" cy="82634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135379" y="3832605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6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6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6" y="73152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2" y="36576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6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35379" y="3832605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95171" y="3820414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6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5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6" y="73151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2" y="36575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6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95171" y="3820413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11707" y="3829558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5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6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5" y="73152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1" y="36576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1707" y="382955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68451" y="3826510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5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5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5" y="73151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1" y="36575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68451" y="3826509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73114" y="36557"/>
                  </a:moveTo>
                  <a:lnTo>
                    <a:pt x="70241" y="50787"/>
                  </a:lnTo>
                  <a:lnTo>
                    <a:pt x="62407" y="62407"/>
                  </a:lnTo>
                  <a:lnTo>
                    <a:pt x="50787" y="70241"/>
                  </a:lnTo>
                  <a:lnTo>
                    <a:pt x="36557" y="73114"/>
                  </a:lnTo>
                  <a:lnTo>
                    <a:pt x="22327" y="70241"/>
                  </a:lnTo>
                  <a:lnTo>
                    <a:pt x="10707" y="62407"/>
                  </a:lnTo>
                  <a:lnTo>
                    <a:pt x="2872" y="50787"/>
                  </a:lnTo>
                  <a:lnTo>
                    <a:pt x="0" y="36557"/>
                  </a:lnTo>
                  <a:lnTo>
                    <a:pt x="2872" y="22327"/>
                  </a:lnTo>
                  <a:lnTo>
                    <a:pt x="10707" y="10707"/>
                  </a:lnTo>
                  <a:lnTo>
                    <a:pt x="22327" y="2872"/>
                  </a:lnTo>
                  <a:lnTo>
                    <a:pt x="36557" y="0"/>
                  </a:lnTo>
                  <a:lnTo>
                    <a:pt x="50787" y="2872"/>
                  </a:lnTo>
                  <a:lnTo>
                    <a:pt x="62407" y="10707"/>
                  </a:lnTo>
                  <a:lnTo>
                    <a:pt x="70241" y="22327"/>
                  </a:lnTo>
                  <a:lnTo>
                    <a:pt x="73114" y="36557"/>
                  </a:lnTo>
                  <a:close/>
                </a:path>
              </a:pathLst>
            </a:custGeom>
            <a:ln w="952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9779" y="2511363"/>
              <a:ext cx="243715" cy="82634"/>
            </a:xfrm>
            <a:prstGeom prst="rect">
              <a:avLst/>
            </a:prstGeom>
          </p:spPr>
        </p:pic>
      </p:grpSp>
      <p:sp>
        <p:nvSpPr>
          <p:cNvPr id="130" name="object 130"/>
          <p:cNvSpPr txBox="1"/>
          <p:nvPr/>
        </p:nvSpPr>
        <p:spPr>
          <a:xfrm>
            <a:off x="69850" y="1513332"/>
            <a:ext cx="386080" cy="247650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555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8000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55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7000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80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6000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55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5000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55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4000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80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3000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59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2000</a:t>
            </a:r>
            <a:endParaRPr sz="1400">
              <a:latin typeface="Calibri"/>
              <a:cs typeface="Calibri"/>
            </a:endParaRPr>
          </a:p>
          <a:p>
            <a:pPr marR="9525" algn="r">
              <a:lnSpc>
                <a:spcPct val="100000"/>
              </a:lnSpc>
              <a:spcBef>
                <a:spcPts val="480"/>
              </a:spcBef>
            </a:pPr>
            <a:r>
              <a:rPr sz="1400" spc="-20" dirty="0">
                <a:solidFill>
                  <a:srgbClr val="595959"/>
                </a:solidFill>
                <a:latin typeface="Calibri"/>
                <a:cs typeface="Calibri"/>
              </a:rPr>
              <a:t>1000</a:t>
            </a:r>
            <a:endParaRPr sz="1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455"/>
              </a:spcBef>
            </a:pPr>
            <a:r>
              <a:rPr sz="1400" spc="-5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64064" y="3921505"/>
            <a:ext cx="5903595" cy="89535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869"/>
              </a:spcBef>
              <a:tabLst>
                <a:tab pos="822325" algn="l"/>
                <a:tab pos="1532890" algn="l"/>
                <a:tab pos="2243455" algn="l"/>
                <a:tab pos="2954020" algn="l"/>
                <a:tab pos="3664585" algn="l"/>
                <a:tab pos="4375785" algn="l"/>
                <a:tab pos="5086350" algn="l"/>
              </a:tabLst>
            </a:pP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1985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1990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1995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2000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2005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2010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2015</a:t>
            </a:r>
            <a:r>
              <a:rPr sz="18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595959"/>
                </a:solidFill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400" dirty="0">
                <a:latin typeface="Calibri"/>
                <a:cs typeface="Calibri"/>
              </a:rPr>
              <a:t>Publications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top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Computer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Vision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conference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257201" y="1130300"/>
            <a:ext cx="158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595959"/>
                </a:solidFill>
                <a:latin typeface="Calibri"/>
                <a:cs typeface="Calibri"/>
              </a:rPr>
              <a:t>CVPR</a:t>
            </a:r>
            <a:r>
              <a:rPr sz="24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Papers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036637" y="2373884"/>
            <a:ext cx="996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595959"/>
                </a:solidFill>
                <a:latin typeface="Calibri"/>
                <a:cs typeface="Calibri"/>
              </a:rPr>
              <a:t>Submitted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4" name="object 1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9780" y="2864931"/>
            <a:ext cx="243715" cy="82634"/>
          </a:xfrm>
          <a:prstGeom prst="rect">
            <a:avLst/>
          </a:prstGeom>
        </p:spPr>
      </p:pic>
      <p:sp>
        <p:nvSpPr>
          <p:cNvPr id="135" name="object 135"/>
          <p:cNvSpPr txBox="1"/>
          <p:nvPr/>
        </p:nvSpPr>
        <p:spPr>
          <a:xfrm>
            <a:off x="1036637" y="2727452"/>
            <a:ext cx="894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595959"/>
                </a:solidFill>
                <a:latin typeface="Calibri"/>
                <a:cs typeface="Calibri"/>
              </a:rPr>
              <a:t>Accepted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6" name="object 1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77977" y="1049482"/>
            <a:ext cx="4861559" cy="3350172"/>
          </a:xfrm>
          <a:prstGeom prst="rect">
            <a:avLst/>
          </a:prstGeom>
        </p:spPr>
      </p:pic>
      <p:sp>
        <p:nvSpPr>
          <p:cNvPr id="137" name="object 137"/>
          <p:cNvSpPr txBox="1"/>
          <p:nvPr/>
        </p:nvSpPr>
        <p:spPr>
          <a:xfrm>
            <a:off x="7628476" y="4403852"/>
            <a:ext cx="4006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arXiv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papers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month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(source)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8" name="object 13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39" name="object 1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140" name="object 14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32740"/>
            <a:ext cx="93795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Calibri Light"/>
                <a:cs typeface="Calibri Light"/>
              </a:rPr>
              <a:t>2012</a:t>
            </a:r>
            <a:r>
              <a:rPr sz="4000" spc="-80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to</a:t>
            </a:r>
            <a:r>
              <a:rPr sz="4000" spc="-70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Present:</a:t>
            </a:r>
            <a:r>
              <a:rPr sz="4000" spc="-75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Deep</a:t>
            </a:r>
            <a:r>
              <a:rPr sz="4000" spc="-80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Learning</a:t>
            </a:r>
            <a:r>
              <a:rPr sz="4000" spc="-75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is</a:t>
            </a:r>
            <a:r>
              <a:rPr sz="4000" spc="-75" dirty="0">
                <a:latin typeface="Calibri Light"/>
                <a:cs typeface="Calibri Light"/>
              </a:rPr>
              <a:t> </a:t>
            </a:r>
            <a:r>
              <a:rPr sz="4000" spc="-10" dirty="0">
                <a:latin typeface="Calibri Light"/>
                <a:cs typeface="Calibri Light"/>
              </a:rPr>
              <a:t>Everywhere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576" y="1539239"/>
            <a:ext cx="11356848" cy="4419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25592" y="1193291"/>
            <a:ext cx="71710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58155" algn="l"/>
              </a:tabLst>
            </a:pPr>
            <a:r>
              <a:rPr sz="2000" dirty="0">
                <a:latin typeface="Calibri"/>
                <a:cs typeface="Calibri"/>
              </a:rPr>
              <a:t>Image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Classification</a:t>
            </a:r>
            <a:r>
              <a:rPr sz="2000" dirty="0">
                <a:latin typeface="Calibri"/>
                <a:cs typeface="Calibri"/>
              </a:rPr>
              <a:t>	Image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Retrieval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" name="object 5"/>
          <p:cNvSpPr txBox="1"/>
          <p:nvPr/>
        </p:nvSpPr>
        <p:spPr>
          <a:xfrm>
            <a:off x="3156670" y="5990844"/>
            <a:ext cx="4415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Figures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copyright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Alex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Krizhevsky,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Ilya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Sutskever,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and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Geoffrey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Hinton,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2012.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Reproduced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with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permission.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7179" y="1223771"/>
            <a:ext cx="79832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42000" algn="l"/>
              </a:tabLst>
            </a:pPr>
            <a:r>
              <a:rPr sz="2000" dirty="0">
                <a:latin typeface="Calibri"/>
                <a:cs typeface="Calibri"/>
              </a:rPr>
              <a:t>Object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Detection</a:t>
            </a:r>
            <a:r>
              <a:rPr sz="2000" dirty="0">
                <a:latin typeface="Calibri"/>
                <a:cs typeface="Calibri"/>
              </a:rPr>
              <a:t>	Image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Segmentation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1633727"/>
            <a:ext cx="5330952" cy="39745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9320" y="1633727"/>
            <a:ext cx="5992368" cy="39745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48892" y="5626100"/>
            <a:ext cx="302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Ren,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Girshick,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Sun,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7" name="object 7"/>
          <p:cNvSpPr txBox="1"/>
          <p:nvPr/>
        </p:nvSpPr>
        <p:spPr>
          <a:xfrm>
            <a:off x="8096478" y="5626100"/>
            <a:ext cx="175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Fabaret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al,</a:t>
            </a:r>
            <a:r>
              <a:rPr sz="1800" spc="-20" dirty="0">
                <a:latin typeface="Calibri"/>
                <a:cs typeface="Calibri"/>
              </a:rPr>
              <a:t> 2012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2596895"/>
            <a:ext cx="6291072" cy="230733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8543" y="2362200"/>
            <a:ext cx="5318759" cy="27736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60850" y="1927859"/>
            <a:ext cx="202818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Video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Classification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" name="object 5"/>
          <p:cNvSpPr txBox="1"/>
          <p:nvPr/>
        </p:nvSpPr>
        <p:spPr>
          <a:xfrm>
            <a:off x="8247706" y="1927859"/>
            <a:ext cx="20783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Activity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Recognition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8175" y="4970779"/>
            <a:ext cx="1962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Simonyan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al,</a:t>
            </a:r>
            <a:r>
              <a:rPr sz="1800" spc="-20" dirty="0">
                <a:latin typeface="Calibri"/>
                <a:cs typeface="Calibri"/>
              </a:rPr>
              <a:t> 2014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223" y="1578863"/>
            <a:ext cx="10893552" cy="18257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663" y="4066032"/>
            <a:ext cx="5955792" cy="19903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71488" y="3931919"/>
            <a:ext cx="4782311" cy="225552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40930" y="1129284"/>
            <a:ext cx="4662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Pose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Recognition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(Toshev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Szegedy,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2014)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7" name="object 7"/>
          <p:cNvSpPr txBox="1"/>
          <p:nvPr/>
        </p:nvSpPr>
        <p:spPr>
          <a:xfrm>
            <a:off x="4168921" y="3686555"/>
            <a:ext cx="38144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Playing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Atari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games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(Guo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2014)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1429511"/>
            <a:ext cx="5934456" cy="2532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6072" y="4770119"/>
            <a:ext cx="5934456" cy="12039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8792" y="1740407"/>
            <a:ext cx="4517136" cy="41940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6990" y="3774947"/>
            <a:ext cx="3673475" cy="982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Levy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2016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Figure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reproduced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with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permission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600">
              <a:latin typeface="Calibri"/>
              <a:cs typeface="Calibri"/>
            </a:endParaRPr>
          </a:p>
          <a:p>
            <a:pPr marL="156908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Galaxy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Classification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2158" y="1059179"/>
            <a:ext cx="7667625" cy="629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75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Medical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Imaging</a:t>
            </a:r>
            <a:endParaRPr sz="2000">
              <a:latin typeface="Calibri"/>
              <a:cs typeface="Calibri"/>
            </a:endParaRPr>
          </a:p>
          <a:p>
            <a:pPr marL="5756275">
              <a:lnSpc>
                <a:spcPts val="2375"/>
              </a:lnSpc>
            </a:pPr>
            <a:r>
              <a:rPr sz="2000" dirty="0">
                <a:latin typeface="Calibri"/>
                <a:cs typeface="Calibri"/>
              </a:rPr>
              <a:t>Whale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recognition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951" y="5990844"/>
            <a:ext cx="2153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Dieleman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2014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59196" y="6108441"/>
            <a:ext cx="723900" cy="12700"/>
          </a:xfrm>
          <a:custGeom>
            <a:avLst/>
            <a:gdLst/>
            <a:ahLst/>
            <a:cxnLst/>
            <a:rect l="l" t="t" r="r" b="b"/>
            <a:pathLst>
              <a:path w="723900" h="12700">
                <a:moveTo>
                  <a:pt x="723900" y="0"/>
                </a:moveTo>
                <a:lnTo>
                  <a:pt x="0" y="0"/>
                </a:lnTo>
                <a:lnTo>
                  <a:pt x="0" y="12699"/>
                </a:lnTo>
                <a:lnTo>
                  <a:pt x="723900" y="12699"/>
                </a:lnTo>
                <a:lnTo>
                  <a:pt x="7239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11697" y="6108446"/>
            <a:ext cx="317500" cy="12700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317500" y="0"/>
                </a:moveTo>
                <a:lnTo>
                  <a:pt x="0" y="0"/>
                </a:lnTo>
                <a:lnTo>
                  <a:pt x="0" y="12699"/>
                </a:lnTo>
                <a:lnTo>
                  <a:pt x="317500" y="12699"/>
                </a:lnTo>
                <a:lnTo>
                  <a:pt x="3175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78171" y="6007100"/>
            <a:ext cx="1951355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88595" marR="5080" indent="-176530">
              <a:lnSpc>
                <a:spcPts val="700"/>
              </a:lnSpc>
              <a:spcBef>
                <a:spcPts val="14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From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left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right: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 NASA,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usage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permitted </a:t>
            </a:r>
            <a:r>
              <a:rPr sz="600" spc="-25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ESA/Hubble,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public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domain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 NASA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,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and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public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domain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879724" y="6108446"/>
            <a:ext cx="330200" cy="12700"/>
          </a:xfrm>
          <a:custGeom>
            <a:avLst/>
            <a:gdLst/>
            <a:ahLst/>
            <a:cxnLst/>
            <a:rect l="l" t="t" r="r" b="b"/>
            <a:pathLst>
              <a:path w="330200" h="12700">
                <a:moveTo>
                  <a:pt x="330200" y="0"/>
                </a:moveTo>
                <a:lnTo>
                  <a:pt x="0" y="0"/>
                </a:lnTo>
                <a:lnTo>
                  <a:pt x="0" y="12699"/>
                </a:lnTo>
                <a:lnTo>
                  <a:pt x="330200" y="12699"/>
                </a:lnTo>
                <a:lnTo>
                  <a:pt x="3302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867020" y="6007100"/>
            <a:ext cx="1724025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635">
              <a:lnSpc>
                <a:spcPts val="700"/>
              </a:lnSpc>
              <a:spcBef>
                <a:spcPts val="14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This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image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Christin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Khan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BFBFBF"/>
                </a:solidFill>
                <a:latin typeface="Calibri"/>
                <a:cs typeface="Calibri"/>
              </a:rPr>
              <a:t>and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originally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 came from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the U.S. 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NOAA.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4" name="object 14"/>
          <p:cNvSpPr txBox="1"/>
          <p:nvPr/>
        </p:nvSpPr>
        <p:spPr>
          <a:xfrm>
            <a:off x="7115457" y="5929883"/>
            <a:ext cx="17710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Kaggle</a:t>
            </a:r>
            <a:r>
              <a:rPr sz="2000" u="sng" spc="-5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Challenge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0423" y="1048511"/>
            <a:ext cx="2846831" cy="18989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43468" y="2996691"/>
            <a:ext cx="158115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white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teddy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spc="-20" dirty="0">
                <a:latin typeface="Calibri"/>
                <a:cs typeface="Calibri"/>
              </a:rPr>
              <a:t>bear </a:t>
            </a:r>
            <a:r>
              <a:rPr sz="1600" i="1" dirty="0">
                <a:latin typeface="Calibri"/>
                <a:cs typeface="Calibri"/>
              </a:rPr>
              <a:t>sitting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in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the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grass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7039" y="3761232"/>
            <a:ext cx="2298191" cy="17251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157529" y="5511291"/>
            <a:ext cx="17703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man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riding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20" dirty="0">
                <a:latin typeface="Calibri"/>
                <a:cs typeface="Calibri"/>
              </a:rPr>
              <a:t> wave </a:t>
            </a:r>
            <a:r>
              <a:rPr sz="1600" i="1" dirty="0">
                <a:latin typeface="Calibri"/>
                <a:cs typeface="Calibri"/>
              </a:rPr>
              <a:t>on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top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of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surfboard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5584" y="1088136"/>
            <a:ext cx="2724912" cy="18166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234836" y="2996691"/>
            <a:ext cx="196850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man</a:t>
            </a:r>
            <a:r>
              <a:rPr sz="1600" i="1" spc="-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in</a:t>
            </a:r>
            <a:r>
              <a:rPr sz="1600" i="1" spc="-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10" dirty="0">
                <a:latin typeface="Calibri"/>
                <a:cs typeface="Calibri"/>
              </a:rPr>
              <a:t> baseball </a:t>
            </a:r>
            <a:r>
              <a:rPr sz="1600" i="1" dirty="0">
                <a:latin typeface="Calibri"/>
                <a:cs typeface="Calibri"/>
              </a:rPr>
              <a:t>uniform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throwing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spc="-20" dirty="0">
                <a:latin typeface="Calibri"/>
                <a:cs typeface="Calibri"/>
              </a:rPr>
              <a:t>ball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6647" y="3758184"/>
            <a:ext cx="2346959" cy="17251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278883" y="5547867"/>
            <a:ext cx="169037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cat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sitting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on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spc="-50" dirty="0">
                <a:latin typeface="Calibri"/>
                <a:cs typeface="Calibri"/>
              </a:rPr>
              <a:t>a </a:t>
            </a:r>
            <a:r>
              <a:rPr sz="1600" i="1" dirty="0">
                <a:latin typeface="Calibri"/>
                <a:cs typeface="Calibri"/>
              </a:rPr>
              <a:t>suitcase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on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the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floor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93480" y="1048511"/>
            <a:ext cx="2801112" cy="18653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452659" y="3011932"/>
            <a:ext cx="1644014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woman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is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holding </a:t>
            </a: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cat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in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her</a:t>
            </a:r>
            <a:r>
              <a:rPr sz="1600" i="1" spc="-20" dirty="0">
                <a:latin typeface="Calibri"/>
                <a:cs typeface="Calibri"/>
              </a:rPr>
              <a:t> hand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52431" y="3782567"/>
            <a:ext cx="1146048" cy="17221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910764" y="5569203"/>
            <a:ext cx="218440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woman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standing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on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spc="-50" dirty="0">
                <a:latin typeface="Calibri"/>
                <a:cs typeface="Calibri"/>
              </a:rPr>
              <a:t>a </a:t>
            </a:r>
            <a:r>
              <a:rPr sz="1600" i="1" dirty="0">
                <a:latin typeface="Calibri"/>
                <a:cs typeface="Calibri"/>
              </a:rPr>
              <a:t>beach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holding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surfboard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9191" y="3094227"/>
            <a:ext cx="2488565" cy="96646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2400" dirty="0">
                <a:latin typeface="Calibri"/>
                <a:cs typeface="Calibri"/>
              </a:rPr>
              <a:t>Image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Captioning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090"/>
              </a:lnSpc>
              <a:spcBef>
                <a:spcPts val="245"/>
              </a:spcBef>
            </a:pPr>
            <a:r>
              <a:rPr sz="1800" dirty="0">
                <a:latin typeface="Calibri"/>
                <a:cs typeface="Calibri"/>
              </a:rPr>
              <a:t>Vinyals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2015 </a:t>
            </a:r>
            <a:r>
              <a:rPr sz="1800" spc="-10" dirty="0">
                <a:latin typeface="Calibri"/>
                <a:cs typeface="Calibri"/>
              </a:rPr>
              <a:t>Karpathy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Fei-</a:t>
            </a:r>
            <a:r>
              <a:rPr sz="1800" dirty="0">
                <a:latin typeface="Calibri"/>
                <a:cs typeface="Calibri"/>
              </a:rPr>
              <a:t>Fei,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271" y="5865079"/>
            <a:ext cx="2184400" cy="12700"/>
          </a:xfrm>
          <a:custGeom>
            <a:avLst/>
            <a:gdLst/>
            <a:ahLst/>
            <a:cxnLst/>
            <a:rect l="l" t="t" r="r" b="b"/>
            <a:pathLst>
              <a:path w="2184400" h="12700">
                <a:moveTo>
                  <a:pt x="2184400" y="0"/>
                </a:moveTo>
                <a:lnTo>
                  <a:pt x="0" y="0"/>
                </a:lnTo>
                <a:lnTo>
                  <a:pt x="0" y="12700"/>
                </a:lnTo>
                <a:lnTo>
                  <a:pt x="2184400" y="12700"/>
                </a:lnTo>
                <a:lnTo>
                  <a:pt x="21844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7571" y="5406644"/>
            <a:ext cx="2206625" cy="473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942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All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images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are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CC0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domain: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https://pixabay.com/en/luggage-antique-cat-1643010/</a:t>
            </a:r>
            <a:endParaRPr sz="600">
              <a:latin typeface="Calibri"/>
              <a:cs typeface="Calibri"/>
            </a:endParaRPr>
          </a:p>
          <a:p>
            <a:pPr marL="12700" marR="5080">
              <a:lnSpc>
                <a:spcPts val="700"/>
              </a:lnSpc>
              <a:spcBef>
                <a:spcPts val="15"/>
              </a:spcBef>
            </a:pP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https://pixabay.com/en/teddy-plush-bears-cute-teddy-bear-1623436/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https://pixabay.com/en/surf-wave-summer-sport-litoral-1668716/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https://pixabay.com/en/woman-female-model-portrait-adult-983967/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8" name="object 18"/>
          <p:cNvSpPr txBox="1"/>
          <p:nvPr/>
        </p:nvSpPr>
        <p:spPr>
          <a:xfrm>
            <a:off x="127495" y="5863844"/>
            <a:ext cx="212471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https://pixabay.com/en/handstand-lake-meditation-496008/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https://pixabay.com/en/baseball-player-shortstop-infield-1045263/</a:t>
            </a:r>
            <a:endParaRPr sz="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Captions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generated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lang="tr-TR" sz="6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using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Neuraltalk2</a:t>
            </a:r>
            <a:endParaRPr sz="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631" y="118871"/>
            <a:ext cx="11945620" cy="6123940"/>
            <a:chOff x="103631" y="118871"/>
            <a:chExt cx="11945620" cy="6123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1" y="118871"/>
              <a:ext cx="5443728" cy="61234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0408" y="118871"/>
              <a:ext cx="6498336" cy="2438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93479" y="2554223"/>
              <a:ext cx="3249168" cy="2438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40112" y="4648200"/>
              <a:ext cx="1895855" cy="9326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031926" y="4640346"/>
              <a:ext cx="1910714" cy="948055"/>
            </a:xfrm>
            <a:custGeom>
              <a:avLst/>
              <a:gdLst/>
              <a:ahLst/>
              <a:cxnLst/>
              <a:rect l="l" t="t" r="r" b="b"/>
              <a:pathLst>
                <a:path w="1910715" h="948054">
                  <a:moveTo>
                    <a:pt x="0" y="0"/>
                  </a:moveTo>
                  <a:lnTo>
                    <a:pt x="1910693" y="0"/>
                  </a:lnTo>
                  <a:lnTo>
                    <a:pt x="1910693" y="947864"/>
                  </a:lnTo>
                  <a:lnTo>
                    <a:pt x="0" y="947864"/>
                  </a:lnTo>
                  <a:lnTo>
                    <a:pt x="0" y="0"/>
                  </a:lnTo>
                  <a:close/>
                </a:path>
              </a:pathLst>
            </a:custGeom>
            <a:ln w="1904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4311" y="2554223"/>
              <a:ext cx="3252216" cy="2438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2151" y="4648200"/>
              <a:ext cx="1399031" cy="9326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05572" y="4640346"/>
              <a:ext cx="1412875" cy="948055"/>
            </a:xfrm>
            <a:custGeom>
              <a:avLst/>
              <a:gdLst/>
              <a:ahLst/>
              <a:cxnLst/>
              <a:rect l="l" t="t" r="r" b="b"/>
              <a:pathLst>
                <a:path w="1412875" h="948054">
                  <a:moveTo>
                    <a:pt x="0" y="0"/>
                  </a:moveTo>
                  <a:lnTo>
                    <a:pt x="1412821" y="0"/>
                  </a:lnTo>
                  <a:lnTo>
                    <a:pt x="1412821" y="947864"/>
                  </a:lnTo>
                  <a:lnTo>
                    <a:pt x="0" y="947864"/>
                  </a:lnTo>
                  <a:lnTo>
                    <a:pt x="0" y="0"/>
                  </a:lnTo>
                  <a:close/>
                </a:path>
              </a:pathLst>
            </a:custGeom>
            <a:ln w="1904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9149" y="6244844"/>
            <a:ext cx="469900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Figures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copyright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lang="tr-TR" sz="6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,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2015.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Reproduced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with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permission.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 Generated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using the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Inceptionism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approach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from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blog post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 Google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Research.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2" name="object 12"/>
          <p:cNvSpPr txBox="1"/>
          <p:nvPr/>
        </p:nvSpPr>
        <p:spPr>
          <a:xfrm>
            <a:off x="5641836" y="5620003"/>
            <a:ext cx="2059305" cy="5435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Original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image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is CC0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Starry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Nigh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and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Tree</a:t>
            </a:r>
            <a:r>
              <a:rPr sz="600" u="sng" spc="-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Root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s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Van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Gogh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are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in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Bokeh</a:t>
            </a:r>
            <a:r>
              <a:rPr sz="6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in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600" dirty="0">
              <a:latin typeface="Calibri"/>
              <a:cs typeface="Calibri"/>
            </a:endParaRPr>
          </a:p>
          <a:p>
            <a:pPr marL="12700" marR="581025">
              <a:lnSpc>
                <a:spcPct val="110000"/>
              </a:lnSpc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Stylized</a:t>
            </a:r>
            <a:r>
              <a:rPr sz="6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images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copyright</a:t>
            </a:r>
            <a:r>
              <a:rPr sz="6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lang="tr-TR" sz="6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,</a:t>
            </a:r>
            <a:r>
              <a:rPr sz="6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2017;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reproduced</a:t>
            </a:r>
            <a:r>
              <a:rPr sz="6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with</a:t>
            </a:r>
            <a:r>
              <a:rPr sz="6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permission</a:t>
            </a:r>
            <a:endParaRPr sz="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89031" y="5654547"/>
            <a:ext cx="1911350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Mordvinsev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2015 </a:t>
            </a:r>
            <a:r>
              <a:rPr sz="1600" dirty="0">
                <a:latin typeface="Calibri"/>
                <a:cs typeface="Calibri"/>
              </a:rPr>
              <a:t>Gatys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2016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771" y="1336433"/>
            <a:ext cx="11588457" cy="4360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6181932"/>
            <a:ext cx="4902835" cy="6172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100" spc="-30" dirty="0">
                <a:latin typeface="Calibri"/>
                <a:cs typeface="Calibri"/>
              </a:rPr>
              <a:t>Ramesh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al,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“DALL·E: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Creating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Images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from Text”,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2021.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https://openai.com/blog/dall-</a:t>
            </a:r>
            <a:r>
              <a:rPr sz="11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e/</a:t>
            </a:r>
            <a:endParaRPr sz="1100" dirty="0">
              <a:latin typeface="Calibri"/>
              <a:cs typeface="Calibri"/>
            </a:endParaRPr>
          </a:p>
          <a:p>
            <a:pPr marL="850900">
              <a:lnSpc>
                <a:spcPct val="100000"/>
              </a:lnSpc>
              <a:spcBef>
                <a:spcPts val="855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2012</a:t>
            </a:r>
            <a:r>
              <a:rPr spc="-80" dirty="0"/>
              <a:t> </a:t>
            </a:r>
            <a:r>
              <a:rPr dirty="0"/>
              <a:t>to</a:t>
            </a:r>
            <a:r>
              <a:rPr spc="-70" dirty="0"/>
              <a:t> </a:t>
            </a:r>
            <a:r>
              <a:rPr dirty="0"/>
              <a:t>Present:</a:t>
            </a:r>
            <a:r>
              <a:rPr spc="-75" dirty="0"/>
              <a:t> </a:t>
            </a:r>
            <a:r>
              <a:rPr dirty="0"/>
              <a:t>Deep</a:t>
            </a:r>
            <a:r>
              <a:rPr spc="-80" dirty="0"/>
              <a:t> </a:t>
            </a:r>
            <a:r>
              <a:rPr dirty="0"/>
              <a:t>Learning</a:t>
            </a:r>
            <a:r>
              <a:rPr spc="-75" dirty="0"/>
              <a:t> </a:t>
            </a:r>
            <a:r>
              <a:rPr dirty="0"/>
              <a:t>is</a:t>
            </a:r>
            <a:r>
              <a:rPr spc="-75" dirty="0"/>
              <a:t> </a:t>
            </a:r>
            <a:r>
              <a:rPr spc="-10" dirty="0"/>
              <a:t>Everywhere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650" y="1336433"/>
            <a:ext cx="11480698" cy="4360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6181932"/>
            <a:ext cx="4902835" cy="6172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100" spc="-30" dirty="0">
                <a:latin typeface="Calibri"/>
                <a:cs typeface="Calibri"/>
              </a:rPr>
              <a:t>Ramesh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al,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“DALL·E: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Creating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Images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from Text”,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2021.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https://openai.com/blog/dall-</a:t>
            </a:r>
            <a:r>
              <a:rPr sz="11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e/</a:t>
            </a:r>
            <a:endParaRPr sz="1100" dirty="0">
              <a:latin typeface="Calibri"/>
              <a:cs typeface="Calibri"/>
            </a:endParaRPr>
          </a:p>
          <a:p>
            <a:pPr marL="850900">
              <a:lnSpc>
                <a:spcPct val="100000"/>
              </a:lnSpc>
              <a:spcBef>
                <a:spcPts val="855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Course</a:t>
            </a:r>
            <a:r>
              <a:rPr spc="-165" dirty="0"/>
              <a:t> </a:t>
            </a:r>
            <a:r>
              <a:rPr spc="-10" dirty="0"/>
              <a:t>Structure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313349"/>
            <a:ext cx="9453880" cy="3751027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70"/>
              </a:spcBef>
              <a:buFont typeface="Arial MT"/>
              <a:buChar char="•"/>
              <a:tabLst>
                <a:tab pos="240665" algn="l"/>
              </a:tabLst>
            </a:pPr>
            <a:r>
              <a:rPr lang="tr-TR" sz="2800" dirty="0" err="1">
                <a:latin typeface="Calibri"/>
                <a:cs typeface="Calibri"/>
              </a:rPr>
              <a:t>Before</a:t>
            </a:r>
            <a:r>
              <a:rPr lang="tr-TR" sz="2800" dirty="0">
                <a:latin typeface="Calibri"/>
                <a:cs typeface="Calibri"/>
              </a:rPr>
              <a:t> </a:t>
            </a:r>
            <a:r>
              <a:rPr lang="tr-TR" sz="2800" dirty="0" err="1">
                <a:latin typeface="Calibri"/>
                <a:cs typeface="Calibri"/>
              </a:rPr>
              <a:t>Midterm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Fundamentals</a:t>
            </a:r>
            <a:endParaRPr sz="28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29"/>
              </a:spcBef>
              <a:buFont typeface="Arial MT"/>
              <a:buChar char="•"/>
              <a:tabLst>
                <a:tab pos="697230" algn="l"/>
              </a:tabLst>
            </a:pPr>
            <a:r>
              <a:rPr sz="2400" dirty="0">
                <a:latin typeface="Calibri"/>
                <a:cs typeface="Calibri"/>
              </a:rPr>
              <a:t>Details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how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implement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different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types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endParaRPr sz="24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7230" algn="l"/>
              </a:tabLst>
            </a:pPr>
            <a:r>
              <a:rPr sz="2400" spc="-20" dirty="0">
                <a:latin typeface="Calibri"/>
                <a:cs typeface="Calibri"/>
              </a:rPr>
              <a:t>Fully-</a:t>
            </a:r>
            <a:r>
              <a:rPr sz="2400" dirty="0">
                <a:latin typeface="Calibri"/>
                <a:cs typeface="Calibri"/>
              </a:rPr>
              <a:t>connected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networks,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convolutional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networks,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recurrent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networks</a:t>
            </a:r>
            <a:endParaRPr sz="2400" dirty="0">
              <a:latin typeface="Calibri"/>
              <a:cs typeface="Calibri"/>
            </a:endParaRPr>
          </a:p>
          <a:p>
            <a:pPr marL="696595" lvl="1" indent="-227329">
              <a:lnSpc>
                <a:spcPct val="100000"/>
              </a:lnSpc>
              <a:spcBef>
                <a:spcPts val="219"/>
              </a:spcBef>
              <a:buFont typeface="Arial MT"/>
              <a:buChar char="•"/>
              <a:tabLst>
                <a:tab pos="696595" algn="l"/>
              </a:tabLst>
            </a:pPr>
            <a:r>
              <a:rPr sz="2400" dirty="0">
                <a:latin typeface="Calibri"/>
                <a:cs typeface="Calibri"/>
              </a:rPr>
              <a:t>How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debug</a:t>
            </a:r>
            <a:r>
              <a:rPr lang="tr-TR" sz="2400" dirty="0">
                <a:latin typeface="Calibri"/>
                <a:cs typeface="Calibri"/>
              </a:rPr>
              <a:t>…</a:t>
            </a:r>
            <a:endParaRPr sz="24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30"/>
              </a:spcBef>
              <a:buFont typeface="Arial MT"/>
              <a:buChar char="•"/>
              <a:tabLst>
                <a:tab pos="240665" algn="l"/>
              </a:tabLst>
            </a:pPr>
            <a:r>
              <a:rPr lang="tr-TR" sz="2800" dirty="0" err="1">
                <a:latin typeface="Calibri"/>
                <a:cs typeface="Calibri"/>
              </a:rPr>
              <a:t>After</a:t>
            </a:r>
            <a:r>
              <a:rPr lang="tr-TR" sz="2800" dirty="0">
                <a:latin typeface="Calibri"/>
                <a:cs typeface="Calibri"/>
              </a:rPr>
              <a:t> </a:t>
            </a:r>
            <a:r>
              <a:rPr lang="tr-TR" sz="2800" dirty="0" err="1">
                <a:latin typeface="Calibri"/>
                <a:cs typeface="Calibri"/>
              </a:rPr>
              <a:t>Midterm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Applications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“Researchy”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topics</a:t>
            </a:r>
            <a:endParaRPr sz="28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29"/>
              </a:spcBef>
              <a:buFont typeface="Arial MT"/>
              <a:buChar char="•"/>
              <a:tabLst>
                <a:tab pos="697230" algn="l"/>
              </a:tabLst>
            </a:pPr>
            <a:r>
              <a:rPr sz="2400" dirty="0">
                <a:latin typeface="Calibri"/>
                <a:cs typeface="Calibri"/>
              </a:rPr>
              <a:t>Object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detection</a:t>
            </a:r>
            <a:endParaRPr lang="tr-TR" sz="24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19"/>
              </a:spcBef>
              <a:buFont typeface="Arial MT"/>
              <a:buChar char="•"/>
              <a:tabLst>
                <a:tab pos="697230" algn="l"/>
              </a:tabLst>
            </a:pPr>
            <a:r>
              <a:rPr lang="tr-TR" sz="240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mage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segmentation</a:t>
            </a:r>
            <a:r>
              <a:rPr lang="tr-TR" sz="2400" spc="-10" dirty="0">
                <a:latin typeface="Calibri"/>
                <a:cs typeface="Calibri"/>
              </a:rPr>
              <a:t> </a:t>
            </a:r>
            <a:endParaRPr lang="tr-TR" sz="24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40"/>
              </a:spcBef>
              <a:buFont typeface="Arial MT"/>
              <a:buChar char="•"/>
              <a:tabLst>
                <a:tab pos="697230" algn="l"/>
              </a:tabLst>
            </a:pPr>
            <a:r>
              <a:rPr lang="tr-TR" sz="2400" spc="-10" dirty="0" err="1">
                <a:latin typeface="Calibri"/>
                <a:cs typeface="Calibri"/>
              </a:rPr>
              <a:t>Generative</a:t>
            </a:r>
            <a:r>
              <a:rPr lang="tr-TR" sz="2400" spc="-65" dirty="0">
                <a:latin typeface="Calibri"/>
                <a:cs typeface="Calibri"/>
              </a:rPr>
              <a:t> </a:t>
            </a:r>
            <a:r>
              <a:rPr lang="tr-TR" sz="2400" dirty="0" err="1">
                <a:latin typeface="Calibri"/>
                <a:cs typeface="Calibri"/>
              </a:rPr>
              <a:t>models</a:t>
            </a:r>
            <a:r>
              <a:rPr lang="tr-TR" sz="2400" dirty="0">
                <a:latin typeface="Calibri"/>
                <a:cs typeface="Calibri"/>
              </a:rPr>
              <a:t>:</a:t>
            </a:r>
            <a:r>
              <a:rPr lang="tr-TR" sz="2400" spc="-75" dirty="0">
                <a:latin typeface="Calibri"/>
                <a:cs typeface="Calibri"/>
              </a:rPr>
              <a:t> </a:t>
            </a:r>
            <a:r>
              <a:rPr lang="tr-TR" sz="2400" dirty="0" err="1">
                <a:latin typeface="Calibri"/>
                <a:cs typeface="Calibri"/>
              </a:rPr>
              <a:t>GANs</a:t>
            </a:r>
            <a:r>
              <a:rPr lang="tr-TR" sz="2400" dirty="0">
                <a:latin typeface="Calibri"/>
                <a:cs typeface="Calibri"/>
              </a:rPr>
              <a:t>,</a:t>
            </a:r>
            <a:r>
              <a:rPr lang="tr-TR" sz="2400" spc="-65" dirty="0">
                <a:latin typeface="Calibri"/>
                <a:cs typeface="Calibri"/>
              </a:rPr>
              <a:t> </a:t>
            </a:r>
            <a:r>
              <a:rPr lang="tr-TR" sz="2400" spc="-10" dirty="0" err="1">
                <a:latin typeface="Calibri"/>
                <a:cs typeface="Calibri"/>
              </a:rPr>
              <a:t>VAEs</a:t>
            </a:r>
            <a:r>
              <a:rPr lang="tr-TR" sz="2400" dirty="0"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  <a:p>
            <a:pPr marL="697230" lvl="1" indent="-227329">
              <a:lnSpc>
                <a:spcPct val="100000"/>
              </a:lnSpc>
              <a:spcBef>
                <a:spcPts val="219"/>
              </a:spcBef>
              <a:buFont typeface="Arial MT"/>
              <a:buChar char="•"/>
              <a:tabLst>
                <a:tab pos="697230" algn="l"/>
              </a:tabLst>
            </a:pPr>
            <a:r>
              <a:rPr sz="2400" spc="-10" dirty="0">
                <a:latin typeface="Calibri"/>
                <a:cs typeface="Calibri"/>
              </a:rPr>
              <a:t>Attention,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Transformers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68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002"/>
            <a:ext cx="12192000" cy="61622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0822" y="1573819"/>
            <a:ext cx="11132820" cy="4288155"/>
            <a:chOff x="570822" y="1573819"/>
            <a:chExt cx="11132820" cy="4288155"/>
          </a:xfrm>
        </p:grpSpPr>
        <p:sp>
          <p:nvSpPr>
            <p:cNvPr id="3" name="object 3"/>
            <p:cNvSpPr/>
            <p:nvPr/>
          </p:nvSpPr>
          <p:spPr>
            <a:xfrm>
              <a:off x="575584" y="1578581"/>
              <a:ext cx="11123295" cy="3744595"/>
            </a:xfrm>
            <a:custGeom>
              <a:avLst/>
              <a:gdLst/>
              <a:ahLst/>
              <a:cxnLst/>
              <a:rect l="l" t="t" r="r" b="b"/>
              <a:pathLst>
                <a:path w="11123295" h="3744595">
                  <a:moveTo>
                    <a:pt x="0" y="3744363"/>
                  </a:moveTo>
                  <a:lnTo>
                    <a:pt x="11123123" y="3744363"/>
                  </a:lnTo>
                </a:path>
                <a:path w="11123295" h="3744595">
                  <a:moveTo>
                    <a:pt x="0" y="3275210"/>
                  </a:moveTo>
                  <a:lnTo>
                    <a:pt x="11123123" y="3275210"/>
                  </a:lnTo>
                </a:path>
                <a:path w="11123295" h="3744595">
                  <a:moveTo>
                    <a:pt x="0" y="2809104"/>
                  </a:moveTo>
                  <a:lnTo>
                    <a:pt x="11123123" y="2809104"/>
                  </a:lnTo>
                </a:path>
                <a:path w="11123295" h="3744595">
                  <a:moveTo>
                    <a:pt x="0" y="2339952"/>
                  </a:moveTo>
                  <a:lnTo>
                    <a:pt x="11123123" y="2339952"/>
                  </a:lnTo>
                </a:path>
                <a:path w="11123295" h="3744595">
                  <a:moveTo>
                    <a:pt x="0" y="1870799"/>
                  </a:moveTo>
                  <a:lnTo>
                    <a:pt x="11123123" y="1870799"/>
                  </a:lnTo>
                </a:path>
                <a:path w="11123295" h="3744595">
                  <a:moveTo>
                    <a:pt x="0" y="1404693"/>
                  </a:moveTo>
                  <a:lnTo>
                    <a:pt x="11123123" y="1404693"/>
                  </a:lnTo>
                </a:path>
                <a:path w="11123295" h="3744595">
                  <a:moveTo>
                    <a:pt x="0" y="935540"/>
                  </a:moveTo>
                  <a:lnTo>
                    <a:pt x="11123123" y="935540"/>
                  </a:lnTo>
                </a:path>
                <a:path w="11123295" h="3744595">
                  <a:moveTo>
                    <a:pt x="0" y="469434"/>
                  </a:moveTo>
                  <a:lnTo>
                    <a:pt x="11123123" y="469434"/>
                  </a:lnTo>
                </a:path>
                <a:path w="11123295" h="3744595">
                  <a:moveTo>
                    <a:pt x="0" y="0"/>
                  </a:moveTo>
                  <a:lnTo>
                    <a:pt x="11123123" y="0"/>
                  </a:lnTo>
                </a:path>
              </a:pathLst>
            </a:custGeom>
            <a:ln w="952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11330" y="1578582"/>
              <a:ext cx="9361170" cy="4211955"/>
            </a:xfrm>
            <a:custGeom>
              <a:avLst/>
              <a:gdLst/>
              <a:ahLst/>
              <a:cxnLst/>
              <a:rect l="l" t="t" r="r" b="b"/>
              <a:pathLst>
                <a:path w="9361170" h="4211955">
                  <a:moveTo>
                    <a:pt x="0" y="0"/>
                  </a:moveTo>
                  <a:lnTo>
                    <a:pt x="0" y="4211878"/>
                  </a:lnTo>
                </a:path>
                <a:path w="9361170" h="4211955">
                  <a:moveTo>
                    <a:pt x="935258" y="0"/>
                  </a:moveTo>
                  <a:lnTo>
                    <a:pt x="935258" y="4211878"/>
                  </a:lnTo>
                </a:path>
                <a:path w="9361170" h="4211955">
                  <a:moveTo>
                    <a:pt x="1873564" y="0"/>
                  </a:moveTo>
                  <a:lnTo>
                    <a:pt x="1873564" y="4211878"/>
                  </a:lnTo>
                </a:path>
                <a:path w="9361170" h="4211955">
                  <a:moveTo>
                    <a:pt x="2808822" y="0"/>
                  </a:moveTo>
                  <a:lnTo>
                    <a:pt x="2808822" y="4211878"/>
                  </a:lnTo>
                </a:path>
                <a:path w="9361170" h="4211955">
                  <a:moveTo>
                    <a:pt x="3744081" y="0"/>
                  </a:moveTo>
                  <a:lnTo>
                    <a:pt x="3744081" y="4211878"/>
                  </a:lnTo>
                </a:path>
                <a:path w="9361170" h="4211955">
                  <a:moveTo>
                    <a:pt x="4679340" y="0"/>
                  </a:moveTo>
                  <a:lnTo>
                    <a:pt x="4679340" y="4211878"/>
                  </a:lnTo>
                </a:path>
                <a:path w="9361170" h="4211955">
                  <a:moveTo>
                    <a:pt x="5617645" y="0"/>
                  </a:moveTo>
                  <a:lnTo>
                    <a:pt x="5617645" y="4211878"/>
                  </a:lnTo>
                </a:path>
                <a:path w="9361170" h="4211955">
                  <a:moveTo>
                    <a:pt x="6552904" y="0"/>
                  </a:moveTo>
                  <a:lnTo>
                    <a:pt x="6552904" y="4211878"/>
                  </a:lnTo>
                </a:path>
                <a:path w="9361170" h="4211955">
                  <a:moveTo>
                    <a:pt x="7488163" y="0"/>
                  </a:moveTo>
                  <a:lnTo>
                    <a:pt x="7488163" y="4211878"/>
                  </a:lnTo>
                </a:path>
                <a:path w="9361170" h="4211955">
                  <a:moveTo>
                    <a:pt x="8423422" y="0"/>
                  </a:moveTo>
                  <a:lnTo>
                    <a:pt x="8423422" y="4211878"/>
                  </a:lnTo>
                </a:path>
                <a:path w="9361170" h="4211955">
                  <a:moveTo>
                    <a:pt x="9360844" y="0"/>
                  </a:moveTo>
                  <a:lnTo>
                    <a:pt x="9360844" y="4211878"/>
                  </a:lnTo>
                </a:path>
              </a:pathLst>
            </a:custGeom>
            <a:ln w="952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5584" y="1580730"/>
              <a:ext cx="11123295" cy="4211955"/>
            </a:xfrm>
            <a:custGeom>
              <a:avLst/>
              <a:gdLst/>
              <a:ahLst/>
              <a:cxnLst/>
              <a:rect l="l" t="t" r="r" b="b"/>
              <a:pathLst>
                <a:path w="11123295" h="4211955">
                  <a:moveTo>
                    <a:pt x="0" y="4211878"/>
                  </a:moveTo>
                  <a:lnTo>
                    <a:pt x="0" y="0"/>
                  </a:lnTo>
                </a:path>
                <a:path w="11123295" h="4211955">
                  <a:moveTo>
                    <a:pt x="0" y="4211878"/>
                  </a:moveTo>
                  <a:lnTo>
                    <a:pt x="11123123" y="4211877"/>
                  </a:lnTo>
                </a:path>
              </a:pathLst>
            </a:custGeom>
            <a:ln w="952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4565" y="5718124"/>
              <a:ext cx="140644" cy="1436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8112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58112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9157" y="5721172"/>
              <a:ext cx="140644" cy="1406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58112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8112" y="572751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6504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6504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650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4650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650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650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650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650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99487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99487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99487" y="571532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99487" y="571532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99487" y="571837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99487" y="571837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99487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99487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4773" y="5696788"/>
              <a:ext cx="140644" cy="1406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943855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43855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7461" y="5058381"/>
              <a:ext cx="2691820" cy="79429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73623" y="566655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73623" y="566655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79847" y="566351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79847" y="566351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68696" y="56543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68696" y="56543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10199" y="567875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410199" y="567875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10199" y="570008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410199" y="570008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1741" y="5690692"/>
              <a:ext cx="140644" cy="1406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672328" y="56543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72328" y="56543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72328" y="56604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72328" y="5660463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4453" y="5587060"/>
              <a:ext cx="299140" cy="24427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7477" y="5568771"/>
              <a:ext cx="296092" cy="22294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650480" y="562083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50480" y="562083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650480" y="561474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650480" y="561474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7157" y="5580963"/>
              <a:ext cx="140644" cy="22903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808976" y="559340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808976" y="5593407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754111" y="558731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754111" y="558731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903207" y="556597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903207" y="556597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903207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903207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903207" y="562998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903207" y="562998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006840" y="564217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006840" y="564217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061704" y="56360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61704" y="56360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61704" y="56513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061704" y="565131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061704" y="565741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061704" y="565741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37781" y="5574867"/>
              <a:ext cx="140644" cy="14674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903207" y="55781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903207" y="55781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110471" y="553854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110471" y="553854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110471" y="554463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110471" y="554463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23309" y="5142051"/>
              <a:ext cx="225988" cy="14674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4829" y="4977459"/>
              <a:ext cx="140644" cy="14064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44389" y="5047563"/>
              <a:ext cx="140644" cy="14064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83885" y="4727523"/>
              <a:ext cx="140644" cy="14064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83885" y="4934787"/>
              <a:ext cx="140644" cy="14064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19749" y="4910403"/>
              <a:ext cx="140644" cy="14064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1733" y="5148147"/>
              <a:ext cx="140644" cy="14064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38493" y="4294707"/>
              <a:ext cx="165028" cy="28085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23124" y="4300803"/>
              <a:ext cx="140644" cy="14064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54317" y="4928691"/>
              <a:ext cx="140644" cy="14064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77988" y="4879923"/>
              <a:ext cx="140644" cy="14064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98612" y="5340171"/>
              <a:ext cx="140644" cy="140644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9741407" y="47125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30"/>
                  </a:lnTo>
                  <a:lnTo>
                    <a:pt x="18749" y="18749"/>
                  </a:lnTo>
                  <a:lnTo>
                    <a:pt x="5030" y="39095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5"/>
                  </a:lnTo>
                  <a:lnTo>
                    <a:pt x="109270" y="18749"/>
                  </a:lnTo>
                  <a:lnTo>
                    <a:pt x="88925" y="5030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741407" y="47125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86293" y="4480635"/>
              <a:ext cx="140644" cy="14064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704832" y="48100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704832" y="48100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63076" y="5257875"/>
              <a:ext cx="140644" cy="14064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57309" y="2532963"/>
              <a:ext cx="140644" cy="14064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32924" y="1731339"/>
              <a:ext cx="140644" cy="14064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45117" y="3499179"/>
              <a:ext cx="140644" cy="140644"/>
            </a:xfrm>
            <a:prstGeom prst="rect">
              <a:avLst/>
            </a:prstGeom>
          </p:spPr>
        </p:pic>
      </p:grpSp>
      <p:sp>
        <p:nvSpPr>
          <p:cNvPr id="100" name="object 100"/>
          <p:cNvSpPr txBox="1"/>
          <p:nvPr/>
        </p:nvSpPr>
        <p:spPr>
          <a:xfrm>
            <a:off x="69850" y="1217676"/>
            <a:ext cx="283210" cy="470408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45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30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25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15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endParaRPr sz="2000">
              <a:latin typeface="Calibri"/>
              <a:cs typeface="Calibri"/>
            </a:endParaRPr>
          </a:p>
          <a:p>
            <a:pPr marL="140970">
              <a:lnSpc>
                <a:spcPct val="100000"/>
              </a:lnSpc>
              <a:spcBef>
                <a:spcPts val="1270"/>
              </a:spcBef>
            </a:pPr>
            <a:r>
              <a:rPr sz="2000" spc="-5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2000">
              <a:latin typeface="Calibri"/>
              <a:cs typeface="Calibri"/>
            </a:endParaRPr>
          </a:p>
          <a:p>
            <a:pPr marL="140970">
              <a:lnSpc>
                <a:spcPct val="100000"/>
              </a:lnSpc>
              <a:spcBef>
                <a:spcPts val="1300"/>
              </a:spcBef>
            </a:pPr>
            <a:r>
              <a:rPr sz="2000" spc="-5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27223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195440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100285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068504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973347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41566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846409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814628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719472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687690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9592534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19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560753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3" name="object 1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8637" y="1066549"/>
            <a:ext cx="140644" cy="140644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842765" y="1066549"/>
            <a:ext cx="140644" cy="140644"/>
          </a:xfrm>
          <a:prstGeom prst="rect">
            <a:avLst/>
          </a:prstGeom>
        </p:spPr>
      </p:pic>
      <p:sp>
        <p:nvSpPr>
          <p:cNvPr id="115" name="object 115"/>
          <p:cNvSpPr txBox="1">
            <a:spLocks noGrp="1"/>
          </p:cNvSpPr>
          <p:nvPr>
            <p:ph type="title"/>
          </p:nvPr>
        </p:nvSpPr>
        <p:spPr>
          <a:xfrm>
            <a:off x="4149693" y="-143087"/>
            <a:ext cx="3894454" cy="1436370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5"/>
              </a:spcBef>
            </a:pPr>
            <a:r>
              <a:rPr sz="4400" dirty="0">
                <a:solidFill>
                  <a:srgbClr val="595959"/>
                </a:solidFill>
                <a:latin typeface="Calibri"/>
                <a:cs typeface="Calibri"/>
              </a:rPr>
              <a:t>GFLOP</a:t>
            </a:r>
            <a:r>
              <a:rPr sz="4400" spc="-1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4400" spc="-1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595959"/>
                </a:solidFill>
                <a:latin typeface="Calibri"/>
                <a:cs typeface="Calibri"/>
              </a:rPr>
              <a:t>Dollar</a:t>
            </a:r>
            <a:endParaRPr sz="4400">
              <a:latin typeface="Calibri"/>
              <a:cs typeface="Calibri"/>
            </a:endParaRPr>
          </a:p>
          <a:p>
            <a:pPr marL="903605">
              <a:lnSpc>
                <a:spcPct val="100000"/>
              </a:lnSpc>
              <a:spcBef>
                <a:spcPts val="1040"/>
              </a:spcBef>
              <a:tabLst>
                <a:tab pos="1927225" algn="l"/>
              </a:tabLst>
            </a:pPr>
            <a:r>
              <a:rPr sz="2400" spc="-25" dirty="0">
                <a:solidFill>
                  <a:srgbClr val="595959"/>
                </a:solidFill>
                <a:latin typeface="Calibri"/>
                <a:cs typeface="Calibri"/>
              </a:rPr>
              <a:t>CPU</a:t>
            </a:r>
            <a:r>
              <a:rPr sz="2400" dirty="0">
                <a:solidFill>
                  <a:srgbClr val="595959"/>
                </a:solidFill>
                <a:latin typeface="Calibri"/>
                <a:cs typeface="Calibri"/>
              </a:rPr>
              <a:t>	GPU</a:t>
            </a:r>
            <a:r>
              <a:rPr sz="24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(FP32)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2035260" y="4288028"/>
            <a:ext cx="794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GeForce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974681" y="4553204"/>
            <a:ext cx="914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8800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GTX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605780" y="4117340"/>
            <a:ext cx="794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GeForce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554802" y="4385487"/>
            <a:ext cx="89535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GTX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580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spc="-10" dirty="0">
                <a:latin typeface="Calibri"/>
                <a:cs typeface="Calibri"/>
              </a:rPr>
              <a:t>(AlexNet)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562885" y="3687571"/>
            <a:ext cx="1130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GTX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1080</a:t>
            </a:r>
            <a:r>
              <a:rPr sz="1800" spc="-25" dirty="0">
                <a:latin typeface="Calibri"/>
                <a:cs typeface="Calibri"/>
              </a:rPr>
              <a:t> Ti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1" name="object 121"/>
          <p:cNvGrpSpPr/>
          <p:nvPr/>
        </p:nvGrpSpPr>
        <p:grpSpPr>
          <a:xfrm>
            <a:off x="5548473" y="1757779"/>
            <a:ext cx="5263515" cy="2920365"/>
            <a:chOff x="5548473" y="1757779"/>
            <a:chExt cx="5263515" cy="2920365"/>
          </a:xfrm>
        </p:grpSpPr>
        <p:sp>
          <p:nvSpPr>
            <p:cNvPr id="122" name="object 122"/>
            <p:cNvSpPr/>
            <p:nvPr/>
          </p:nvSpPr>
          <p:spPr>
            <a:xfrm>
              <a:off x="10147873" y="1757779"/>
              <a:ext cx="664210" cy="114300"/>
            </a:xfrm>
            <a:custGeom>
              <a:avLst/>
              <a:gdLst/>
              <a:ahLst/>
              <a:cxnLst/>
              <a:rect l="l" t="t" r="r" b="b"/>
              <a:pathLst>
                <a:path w="664209" h="114300">
                  <a:moveTo>
                    <a:pt x="549732" y="0"/>
                  </a:moveTo>
                  <a:lnTo>
                    <a:pt x="549732" y="114300"/>
                  </a:lnTo>
                  <a:lnTo>
                    <a:pt x="625932" y="76200"/>
                  </a:lnTo>
                  <a:lnTo>
                    <a:pt x="568782" y="76200"/>
                  </a:lnTo>
                  <a:lnTo>
                    <a:pt x="568782" y="38100"/>
                  </a:lnTo>
                  <a:lnTo>
                    <a:pt x="625932" y="38100"/>
                  </a:lnTo>
                  <a:lnTo>
                    <a:pt x="549732" y="0"/>
                  </a:lnTo>
                  <a:close/>
                </a:path>
                <a:path w="664209" h="114300">
                  <a:moveTo>
                    <a:pt x="549732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549732" y="76200"/>
                  </a:lnTo>
                  <a:lnTo>
                    <a:pt x="549732" y="38100"/>
                  </a:lnTo>
                  <a:close/>
                </a:path>
                <a:path w="664209" h="114300">
                  <a:moveTo>
                    <a:pt x="625932" y="38100"/>
                  </a:moveTo>
                  <a:lnTo>
                    <a:pt x="568782" y="38100"/>
                  </a:lnTo>
                  <a:lnTo>
                    <a:pt x="568782" y="76200"/>
                  </a:lnTo>
                  <a:lnTo>
                    <a:pt x="625932" y="76200"/>
                  </a:lnTo>
                  <a:lnTo>
                    <a:pt x="664032" y="57150"/>
                  </a:lnTo>
                  <a:lnTo>
                    <a:pt x="625932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564849" y="3551890"/>
              <a:ext cx="4455795" cy="233045"/>
            </a:xfrm>
            <a:custGeom>
              <a:avLst/>
              <a:gdLst/>
              <a:ahLst/>
              <a:cxnLst/>
              <a:rect l="l" t="t" r="r" b="b"/>
              <a:pathLst>
                <a:path w="4455795" h="233045">
                  <a:moveTo>
                    <a:pt x="4455511" y="232674"/>
                  </a:moveTo>
                  <a:lnTo>
                    <a:pt x="4451062" y="190850"/>
                  </a:lnTo>
                  <a:lnTo>
                    <a:pt x="4438235" y="151486"/>
                  </a:lnTo>
                  <a:lnTo>
                    <a:pt x="4417809" y="115239"/>
                  </a:lnTo>
                  <a:lnTo>
                    <a:pt x="4390565" y="82765"/>
                  </a:lnTo>
                  <a:lnTo>
                    <a:pt x="4357283" y="54722"/>
                  </a:lnTo>
                  <a:lnTo>
                    <a:pt x="4318742" y="31766"/>
                  </a:lnTo>
                  <a:lnTo>
                    <a:pt x="4275722" y="14556"/>
                  </a:lnTo>
                  <a:lnTo>
                    <a:pt x="4229003" y="3748"/>
                  </a:lnTo>
                  <a:lnTo>
                    <a:pt x="4179366" y="0"/>
                  </a:lnTo>
                  <a:lnTo>
                    <a:pt x="276145" y="0"/>
                  </a:lnTo>
                  <a:lnTo>
                    <a:pt x="226507" y="3748"/>
                  </a:lnTo>
                  <a:lnTo>
                    <a:pt x="179789" y="14556"/>
                  </a:lnTo>
                  <a:lnTo>
                    <a:pt x="136769" y="31766"/>
                  </a:lnTo>
                  <a:lnTo>
                    <a:pt x="98228" y="54722"/>
                  </a:lnTo>
                  <a:lnTo>
                    <a:pt x="64946" y="82765"/>
                  </a:lnTo>
                  <a:lnTo>
                    <a:pt x="37702" y="115239"/>
                  </a:lnTo>
                  <a:lnTo>
                    <a:pt x="17276" y="151486"/>
                  </a:lnTo>
                  <a:lnTo>
                    <a:pt x="4449" y="190850"/>
                  </a:lnTo>
                  <a:lnTo>
                    <a:pt x="0" y="232674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896259" y="2518397"/>
              <a:ext cx="915669" cy="2159635"/>
            </a:xfrm>
            <a:custGeom>
              <a:avLst/>
              <a:gdLst/>
              <a:ahLst/>
              <a:cxnLst/>
              <a:rect l="l" t="t" r="r" b="b"/>
              <a:pathLst>
                <a:path w="915670" h="2159635">
                  <a:moveTo>
                    <a:pt x="158419" y="1796046"/>
                  </a:moveTo>
                  <a:lnTo>
                    <a:pt x="122237" y="1784108"/>
                  </a:lnTo>
                  <a:lnTo>
                    <a:pt x="36182" y="2044890"/>
                  </a:lnTo>
                  <a:lnTo>
                    <a:pt x="0" y="2032952"/>
                  </a:lnTo>
                  <a:lnTo>
                    <a:pt x="18453" y="2159406"/>
                  </a:lnTo>
                  <a:lnTo>
                    <a:pt x="102438" y="2074926"/>
                  </a:lnTo>
                  <a:lnTo>
                    <a:pt x="108546" y="2068779"/>
                  </a:lnTo>
                  <a:lnTo>
                    <a:pt x="72364" y="2056828"/>
                  </a:lnTo>
                  <a:lnTo>
                    <a:pt x="158419" y="1796046"/>
                  </a:lnTo>
                  <a:close/>
                </a:path>
                <a:path w="915670" h="2159635">
                  <a:moveTo>
                    <a:pt x="915644" y="57150"/>
                  </a:moveTo>
                  <a:lnTo>
                    <a:pt x="877544" y="38100"/>
                  </a:lnTo>
                  <a:lnTo>
                    <a:pt x="801344" y="0"/>
                  </a:lnTo>
                  <a:lnTo>
                    <a:pt x="801344" y="38100"/>
                  </a:lnTo>
                  <a:lnTo>
                    <a:pt x="251612" y="38100"/>
                  </a:lnTo>
                  <a:lnTo>
                    <a:pt x="251612" y="76200"/>
                  </a:lnTo>
                  <a:lnTo>
                    <a:pt x="801344" y="76200"/>
                  </a:lnTo>
                  <a:lnTo>
                    <a:pt x="801344" y="114300"/>
                  </a:lnTo>
                  <a:lnTo>
                    <a:pt x="877544" y="76200"/>
                  </a:lnTo>
                  <a:lnTo>
                    <a:pt x="915644" y="571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6729253" y="3062732"/>
            <a:ext cx="2308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Deep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Learning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Explosion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9" name="object 12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30" name="object 1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131" name="object 13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26" name="object 126"/>
          <p:cNvSpPr txBox="1"/>
          <p:nvPr/>
        </p:nvSpPr>
        <p:spPr>
          <a:xfrm>
            <a:off x="9781749" y="3934383"/>
            <a:ext cx="1109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RTX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2080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9122566" y="1651508"/>
            <a:ext cx="8934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RTX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3080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9117079" y="2410459"/>
            <a:ext cx="8934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RTX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3090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9539" y="1573821"/>
            <a:ext cx="10999470" cy="4288155"/>
            <a:chOff x="699539" y="1573821"/>
            <a:chExt cx="10999470" cy="4288155"/>
          </a:xfrm>
        </p:grpSpPr>
        <p:sp>
          <p:nvSpPr>
            <p:cNvPr id="3" name="object 3"/>
            <p:cNvSpPr/>
            <p:nvPr/>
          </p:nvSpPr>
          <p:spPr>
            <a:xfrm>
              <a:off x="704299" y="1578581"/>
              <a:ext cx="10995025" cy="3744595"/>
            </a:xfrm>
            <a:custGeom>
              <a:avLst/>
              <a:gdLst/>
              <a:ahLst/>
              <a:cxnLst/>
              <a:rect l="l" t="t" r="r" b="b"/>
              <a:pathLst>
                <a:path w="10995025" h="3744595">
                  <a:moveTo>
                    <a:pt x="0" y="3744363"/>
                  </a:moveTo>
                  <a:lnTo>
                    <a:pt x="10994474" y="3744363"/>
                  </a:lnTo>
                </a:path>
                <a:path w="10995025" h="3744595">
                  <a:moveTo>
                    <a:pt x="0" y="3275210"/>
                  </a:moveTo>
                  <a:lnTo>
                    <a:pt x="10994474" y="3275210"/>
                  </a:lnTo>
                </a:path>
                <a:path w="10995025" h="3744595">
                  <a:moveTo>
                    <a:pt x="0" y="2809104"/>
                  </a:moveTo>
                  <a:lnTo>
                    <a:pt x="10994474" y="2809104"/>
                  </a:lnTo>
                </a:path>
                <a:path w="10995025" h="3744595">
                  <a:moveTo>
                    <a:pt x="0" y="2339952"/>
                  </a:moveTo>
                  <a:lnTo>
                    <a:pt x="10994474" y="2339952"/>
                  </a:lnTo>
                </a:path>
                <a:path w="10995025" h="3744595">
                  <a:moveTo>
                    <a:pt x="0" y="1870799"/>
                  </a:moveTo>
                  <a:lnTo>
                    <a:pt x="10994474" y="1870799"/>
                  </a:lnTo>
                </a:path>
                <a:path w="10995025" h="3744595">
                  <a:moveTo>
                    <a:pt x="0" y="1404693"/>
                  </a:moveTo>
                  <a:lnTo>
                    <a:pt x="10994474" y="1404693"/>
                  </a:lnTo>
                </a:path>
                <a:path w="10995025" h="3744595">
                  <a:moveTo>
                    <a:pt x="0" y="935540"/>
                  </a:moveTo>
                  <a:lnTo>
                    <a:pt x="10994474" y="935540"/>
                  </a:lnTo>
                </a:path>
                <a:path w="10995025" h="3744595">
                  <a:moveTo>
                    <a:pt x="0" y="469434"/>
                  </a:moveTo>
                  <a:lnTo>
                    <a:pt x="10994474" y="469434"/>
                  </a:lnTo>
                </a:path>
                <a:path w="10995025" h="3744595">
                  <a:moveTo>
                    <a:pt x="0" y="0"/>
                  </a:moveTo>
                  <a:lnTo>
                    <a:pt x="10994474" y="0"/>
                  </a:lnTo>
                </a:path>
              </a:pathLst>
            </a:custGeom>
            <a:ln w="952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0207" y="1578582"/>
              <a:ext cx="9251950" cy="4211955"/>
            </a:xfrm>
            <a:custGeom>
              <a:avLst/>
              <a:gdLst/>
              <a:ahLst/>
              <a:cxnLst/>
              <a:rect l="l" t="t" r="r" b="b"/>
              <a:pathLst>
                <a:path w="9251950" h="4211955">
                  <a:moveTo>
                    <a:pt x="0" y="0"/>
                  </a:moveTo>
                  <a:lnTo>
                    <a:pt x="0" y="4211878"/>
                  </a:lnTo>
                </a:path>
                <a:path w="9251950" h="4211955">
                  <a:moveTo>
                    <a:pt x="923073" y="0"/>
                  </a:moveTo>
                  <a:lnTo>
                    <a:pt x="923073" y="4211878"/>
                  </a:lnTo>
                </a:path>
                <a:path w="9251950" h="4211955">
                  <a:moveTo>
                    <a:pt x="1849192" y="0"/>
                  </a:moveTo>
                  <a:lnTo>
                    <a:pt x="1849192" y="4211878"/>
                  </a:lnTo>
                </a:path>
                <a:path w="9251950" h="4211955">
                  <a:moveTo>
                    <a:pt x="2775311" y="0"/>
                  </a:moveTo>
                  <a:lnTo>
                    <a:pt x="2775311" y="4211878"/>
                  </a:lnTo>
                </a:path>
                <a:path w="9251950" h="4211955">
                  <a:moveTo>
                    <a:pt x="3701431" y="0"/>
                  </a:moveTo>
                  <a:lnTo>
                    <a:pt x="3701431" y="4211878"/>
                  </a:lnTo>
                </a:path>
                <a:path w="9251950" h="4211955">
                  <a:moveTo>
                    <a:pt x="4624504" y="0"/>
                  </a:moveTo>
                  <a:lnTo>
                    <a:pt x="4624504" y="4211878"/>
                  </a:lnTo>
                </a:path>
                <a:path w="9251950" h="4211955">
                  <a:moveTo>
                    <a:pt x="5550623" y="0"/>
                  </a:moveTo>
                  <a:lnTo>
                    <a:pt x="5550623" y="4211878"/>
                  </a:lnTo>
                </a:path>
                <a:path w="9251950" h="4211955">
                  <a:moveTo>
                    <a:pt x="6476743" y="0"/>
                  </a:moveTo>
                  <a:lnTo>
                    <a:pt x="6476743" y="4211878"/>
                  </a:lnTo>
                </a:path>
                <a:path w="9251950" h="4211955">
                  <a:moveTo>
                    <a:pt x="7399816" y="0"/>
                  </a:moveTo>
                  <a:lnTo>
                    <a:pt x="7399816" y="4211878"/>
                  </a:lnTo>
                </a:path>
                <a:path w="9251950" h="4211955">
                  <a:moveTo>
                    <a:pt x="8325935" y="0"/>
                  </a:moveTo>
                  <a:lnTo>
                    <a:pt x="8325935" y="4211878"/>
                  </a:lnTo>
                </a:path>
                <a:path w="9251950" h="4211955">
                  <a:moveTo>
                    <a:pt x="9251592" y="0"/>
                  </a:moveTo>
                  <a:lnTo>
                    <a:pt x="9251592" y="4211878"/>
                  </a:lnTo>
                </a:path>
              </a:pathLst>
            </a:custGeom>
            <a:ln w="952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299" y="1580730"/>
              <a:ext cx="10995025" cy="4211955"/>
            </a:xfrm>
            <a:custGeom>
              <a:avLst/>
              <a:gdLst/>
              <a:ahLst/>
              <a:cxnLst/>
              <a:rect l="l" t="t" r="r" b="b"/>
              <a:pathLst>
                <a:path w="10995025" h="4211955">
                  <a:moveTo>
                    <a:pt x="0" y="4211878"/>
                  </a:moveTo>
                  <a:lnTo>
                    <a:pt x="0" y="0"/>
                  </a:lnTo>
                </a:path>
                <a:path w="10995025" h="4211955">
                  <a:moveTo>
                    <a:pt x="0" y="4211878"/>
                  </a:moveTo>
                  <a:lnTo>
                    <a:pt x="10994474" y="4211877"/>
                  </a:lnTo>
                </a:path>
              </a:pathLst>
            </a:custGeom>
            <a:ln w="952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6485" y="5721172"/>
              <a:ext cx="140644" cy="1406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73936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73936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029" y="5721172"/>
              <a:ext cx="140644" cy="1406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73936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3936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2328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1226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1226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1226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112264" y="572447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12264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12264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12264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12264" y="572751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4141" y="5629732"/>
              <a:ext cx="2984428" cy="23208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446776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46776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38800" y="570923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638800" y="570923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83352" y="571532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83352" y="571532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83352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483352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749" y="5715076"/>
              <a:ext cx="140644" cy="14064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742432" y="570923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742432" y="570923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42432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42432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617208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17208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617208" y="571532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617208" y="571532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617208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617208" y="572142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61759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61759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61759" y="569703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61759" y="569703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025640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025640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080503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080503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84135" y="569094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84135" y="5690943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84135" y="57031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84135" y="57031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184135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184135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696199" y="57031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696199" y="57031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696199" y="570008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696199" y="5700087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6780" y="5687644"/>
              <a:ext cx="140644" cy="16198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7851648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851648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799832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6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8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799832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933687" y="568789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933687" y="568789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933687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933687" y="56939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933687" y="57031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933687" y="5703134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037320" y="570618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037320" y="570618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089136" y="570618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089136" y="570618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089136" y="570923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9089136" y="570923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089136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089136" y="57122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71309" y="5684596"/>
              <a:ext cx="140644" cy="14369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933687" y="569094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933687" y="5690943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140951" y="568179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40951" y="568179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140951" y="568179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140951" y="568179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782056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8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782056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699759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699759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422135" y="55415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7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7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5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422135" y="55415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708647" y="55598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708647" y="55598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238999" y="548063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238999" y="548063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238999" y="553244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238999" y="553244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674863" y="552635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74863" y="552635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543799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543799" y="558426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308848" y="537090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308848" y="5370902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284463" y="54074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7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5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7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284463" y="540747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762999" y="537395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762999" y="537395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397239" y="552939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0" y="5029"/>
                  </a:lnTo>
                  <a:lnTo>
                    <a:pt x="18745" y="18745"/>
                  </a:lnTo>
                  <a:lnTo>
                    <a:pt x="5029" y="39090"/>
                  </a:lnTo>
                  <a:lnTo>
                    <a:pt x="0" y="64008"/>
                  </a:lnTo>
                  <a:lnTo>
                    <a:pt x="5029" y="88925"/>
                  </a:lnTo>
                  <a:lnTo>
                    <a:pt x="18745" y="109270"/>
                  </a:lnTo>
                  <a:lnTo>
                    <a:pt x="39090" y="122986"/>
                  </a:lnTo>
                  <a:lnTo>
                    <a:pt x="64008" y="128016"/>
                  </a:lnTo>
                  <a:lnTo>
                    <a:pt x="88920" y="122986"/>
                  </a:lnTo>
                  <a:lnTo>
                    <a:pt x="109266" y="109270"/>
                  </a:lnTo>
                  <a:lnTo>
                    <a:pt x="122985" y="88925"/>
                  </a:lnTo>
                  <a:lnTo>
                    <a:pt x="128016" y="64008"/>
                  </a:lnTo>
                  <a:lnTo>
                    <a:pt x="122985" y="39090"/>
                  </a:lnTo>
                  <a:lnTo>
                    <a:pt x="109266" y="18745"/>
                  </a:lnTo>
                  <a:lnTo>
                    <a:pt x="88920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397239" y="552939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814815" y="551720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814815" y="551720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232391" y="563303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64008" y="0"/>
                  </a:moveTo>
                  <a:lnTo>
                    <a:pt x="39095" y="5029"/>
                  </a:lnTo>
                  <a:lnTo>
                    <a:pt x="18749" y="18745"/>
                  </a:lnTo>
                  <a:lnTo>
                    <a:pt x="5030" y="39090"/>
                  </a:lnTo>
                  <a:lnTo>
                    <a:pt x="0" y="64007"/>
                  </a:lnTo>
                  <a:lnTo>
                    <a:pt x="5030" y="88925"/>
                  </a:lnTo>
                  <a:lnTo>
                    <a:pt x="18749" y="109270"/>
                  </a:lnTo>
                  <a:lnTo>
                    <a:pt x="39095" y="122986"/>
                  </a:lnTo>
                  <a:lnTo>
                    <a:pt x="64008" y="128015"/>
                  </a:lnTo>
                  <a:lnTo>
                    <a:pt x="88925" y="122986"/>
                  </a:lnTo>
                  <a:lnTo>
                    <a:pt x="109270" y="109270"/>
                  </a:lnTo>
                  <a:lnTo>
                    <a:pt x="122986" y="88925"/>
                  </a:lnTo>
                  <a:lnTo>
                    <a:pt x="128016" y="64007"/>
                  </a:lnTo>
                  <a:lnTo>
                    <a:pt x="122986" y="39090"/>
                  </a:lnTo>
                  <a:lnTo>
                    <a:pt x="109270" y="18745"/>
                  </a:lnTo>
                  <a:lnTo>
                    <a:pt x="88925" y="502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232391" y="563303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70">
                  <a:moveTo>
                    <a:pt x="127950" y="63975"/>
                  </a:moveTo>
                  <a:lnTo>
                    <a:pt x="122923" y="88877"/>
                  </a:lnTo>
                  <a:lnTo>
                    <a:pt x="109212" y="109212"/>
                  </a:lnTo>
                  <a:lnTo>
                    <a:pt x="88877" y="122923"/>
                  </a:lnTo>
                  <a:lnTo>
                    <a:pt x="63975" y="127950"/>
                  </a:lnTo>
                  <a:lnTo>
                    <a:pt x="39073" y="122923"/>
                  </a:lnTo>
                  <a:lnTo>
                    <a:pt x="18737" y="109212"/>
                  </a:lnTo>
                  <a:lnTo>
                    <a:pt x="5027" y="88877"/>
                  </a:lnTo>
                  <a:lnTo>
                    <a:pt x="0" y="63975"/>
                  </a:lnTo>
                  <a:lnTo>
                    <a:pt x="5027" y="39073"/>
                  </a:lnTo>
                  <a:lnTo>
                    <a:pt x="18737" y="18737"/>
                  </a:lnTo>
                  <a:lnTo>
                    <a:pt x="39073" y="5027"/>
                  </a:lnTo>
                  <a:lnTo>
                    <a:pt x="63975" y="0"/>
                  </a:lnTo>
                  <a:lnTo>
                    <a:pt x="88877" y="5027"/>
                  </a:lnTo>
                  <a:lnTo>
                    <a:pt x="109212" y="18737"/>
                  </a:lnTo>
                  <a:lnTo>
                    <a:pt x="122923" y="39073"/>
                  </a:lnTo>
                  <a:lnTo>
                    <a:pt x="127950" y="63975"/>
                  </a:lnTo>
                  <a:close/>
                </a:path>
              </a:pathLst>
            </a:custGeom>
            <a:ln w="12693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10677" y="5413323"/>
              <a:ext cx="311332" cy="33266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66453" y="4925643"/>
              <a:ext cx="140644" cy="14064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42068" y="4724475"/>
              <a:ext cx="140644" cy="14064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54261" y="5166435"/>
              <a:ext cx="140644" cy="14064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26045" y="4858587"/>
              <a:ext cx="140644" cy="14064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6397" y="2889579"/>
              <a:ext cx="140644" cy="14064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10677" y="3237051"/>
              <a:ext cx="140644" cy="14064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22868" y="3657675"/>
              <a:ext cx="140644" cy="14064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81365" y="4498923"/>
              <a:ext cx="140644" cy="140644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66453" y="2545155"/>
              <a:ext cx="140644" cy="140644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42068" y="1737435"/>
              <a:ext cx="140644" cy="14064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54261" y="3505275"/>
              <a:ext cx="140644" cy="140644"/>
            </a:xfrm>
            <a:prstGeom prst="rect">
              <a:avLst/>
            </a:prstGeom>
          </p:spPr>
        </p:pic>
      </p:grpSp>
      <p:sp>
        <p:nvSpPr>
          <p:cNvPr id="132" name="object 132"/>
          <p:cNvSpPr txBox="1"/>
          <p:nvPr/>
        </p:nvSpPr>
        <p:spPr>
          <a:xfrm>
            <a:off x="69850" y="1217676"/>
            <a:ext cx="412115" cy="470408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R="10160" algn="r">
              <a:lnSpc>
                <a:spcPct val="100000"/>
              </a:lnSpc>
              <a:spcBef>
                <a:spcPts val="1370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180</a:t>
            </a:r>
            <a:endParaRPr sz="2000">
              <a:latin typeface="Calibri"/>
              <a:cs typeface="Calibri"/>
            </a:endParaRPr>
          </a:p>
          <a:p>
            <a:pPr marR="10160" algn="r">
              <a:lnSpc>
                <a:spcPct val="100000"/>
              </a:lnSpc>
              <a:spcBef>
                <a:spcPts val="127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160</a:t>
            </a:r>
            <a:endParaRPr sz="2000">
              <a:latin typeface="Calibri"/>
              <a:cs typeface="Calibri"/>
            </a:endParaRPr>
          </a:p>
          <a:p>
            <a:pPr marR="10160" algn="r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140</a:t>
            </a:r>
            <a:endParaRPr sz="2000">
              <a:latin typeface="Calibri"/>
              <a:cs typeface="Calibri"/>
            </a:endParaRPr>
          </a:p>
          <a:p>
            <a:pPr marR="10160" algn="r">
              <a:lnSpc>
                <a:spcPct val="100000"/>
              </a:lnSpc>
              <a:spcBef>
                <a:spcPts val="1270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120</a:t>
            </a:r>
            <a:endParaRPr sz="2000">
              <a:latin typeface="Calibri"/>
              <a:cs typeface="Calibri"/>
            </a:endParaRPr>
          </a:p>
          <a:p>
            <a:pPr marR="10160" algn="r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100</a:t>
            </a:r>
            <a:endParaRPr sz="2000">
              <a:latin typeface="Calibri"/>
              <a:cs typeface="Calibri"/>
            </a:endParaRPr>
          </a:p>
          <a:p>
            <a:pPr marR="8255" algn="r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80</a:t>
            </a:r>
            <a:endParaRPr sz="2000">
              <a:latin typeface="Calibri"/>
              <a:cs typeface="Calibri"/>
            </a:endParaRPr>
          </a:p>
          <a:p>
            <a:pPr marR="8255" algn="r">
              <a:lnSpc>
                <a:spcPct val="100000"/>
              </a:lnSpc>
              <a:spcBef>
                <a:spcPts val="127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60</a:t>
            </a:r>
            <a:endParaRPr sz="2000">
              <a:latin typeface="Calibri"/>
              <a:cs typeface="Calibri"/>
            </a:endParaRPr>
          </a:p>
          <a:p>
            <a:pPr marR="8255" algn="r">
              <a:lnSpc>
                <a:spcPct val="100000"/>
              </a:lnSpc>
              <a:spcBef>
                <a:spcPts val="1295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endParaRPr sz="2000">
              <a:latin typeface="Calibri"/>
              <a:cs typeface="Calibri"/>
            </a:endParaRPr>
          </a:p>
          <a:p>
            <a:pPr marR="8255" algn="r">
              <a:lnSpc>
                <a:spcPct val="100000"/>
              </a:lnSpc>
              <a:spcBef>
                <a:spcPts val="1270"/>
              </a:spcBef>
            </a:pP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00"/>
              </a:spcBef>
            </a:pPr>
            <a:r>
              <a:rPr sz="2000" spc="-5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355937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313323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2207337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3164723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08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4058735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016121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5910134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6867521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7761532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8718918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9612932" y="5929883"/>
            <a:ext cx="7004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Jan-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19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0570317" y="5929883"/>
            <a:ext cx="636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95959"/>
                </a:solidFill>
                <a:latin typeface="Calibri"/>
                <a:cs typeface="Calibri"/>
              </a:rPr>
              <a:t>Jul-</a:t>
            </a:r>
            <a:r>
              <a:rPr sz="2000" spc="-2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45" name="object 14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28165" y="1066549"/>
            <a:ext cx="140644" cy="140644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40685" y="1066549"/>
            <a:ext cx="140644" cy="140644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43221" y="1066549"/>
            <a:ext cx="140644" cy="140644"/>
          </a:xfrm>
          <a:prstGeom prst="rect">
            <a:avLst/>
          </a:prstGeom>
        </p:spPr>
      </p:pic>
      <p:sp>
        <p:nvSpPr>
          <p:cNvPr id="148" name="object 148"/>
          <p:cNvSpPr txBox="1">
            <a:spLocks noGrp="1"/>
          </p:cNvSpPr>
          <p:nvPr>
            <p:ph type="title"/>
          </p:nvPr>
        </p:nvSpPr>
        <p:spPr>
          <a:xfrm>
            <a:off x="3551320" y="-143087"/>
            <a:ext cx="5427980" cy="1436370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R="328930" algn="ctr">
              <a:lnSpc>
                <a:spcPct val="100000"/>
              </a:lnSpc>
              <a:spcBef>
                <a:spcPts val="2005"/>
              </a:spcBef>
            </a:pPr>
            <a:r>
              <a:rPr sz="4400" dirty="0">
                <a:solidFill>
                  <a:srgbClr val="595959"/>
                </a:solidFill>
                <a:latin typeface="Calibri"/>
                <a:cs typeface="Calibri"/>
              </a:rPr>
              <a:t>GFLOP</a:t>
            </a:r>
            <a:r>
              <a:rPr sz="4400" spc="-1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4400" spc="-1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595959"/>
                </a:solidFill>
                <a:latin typeface="Calibri"/>
                <a:cs typeface="Calibri"/>
              </a:rPr>
              <a:t>Dollar</a:t>
            </a:r>
            <a:endParaRPr sz="4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  <a:tabLst>
                <a:tab pos="1123950" algn="l"/>
                <a:tab pos="3125470" algn="l"/>
              </a:tabLst>
            </a:pPr>
            <a:r>
              <a:rPr sz="2400" spc="-25" dirty="0">
                <a:solidFill>
                  <a:srgbClr val="595959"/>
                </a:solidFill>
                <a:latin typeface="Calibri"/>
                <a:cs typeface="Calibri"/>
              </a:rPr>
              <a:t>CPU</a:t>
            </a:r>
            <a:r>
              <a:rPr sz="2400" dirty="0">
                <a:solidFill>
                  <a:srgbClr val="595959"/>
                </a:solidFill>
                <a:latin typeface="Calibri"/>
                <a:cs typeface="Calibri"/>
              </a:rPr>
              <a:t>	GPU</a:t>
            </a:r>
            <a:r>
              <a:rPr sz="24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(FP32)</a:t>
            </a:r>
            <a:r>
              <a:rPr sz="2400" dirty="0">
                <a:solidFill>
                  <a:srgbClr val="595959"/>
                </a:solidFill>
                <a:latin typeface="Calibri"/>
                <a:cs typeface="Calibri"/>
              </a:rPr>
              <a:t>	GPU</a:t>
            </a:r>
            <a:r>
              <a:rPr sz="2400" spc="-7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95959"/>
                </a:solidFill>
                <a:latin typeface="Calibri"/>
                <a:cs typeface="Calibri"/>
              </a:rPr>
              <a:t>(Tensor</a:t>
            </a:r>
            <a:r>
              <a:rPr sz="2400" spc="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Core)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3" name="object 15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54" name="object 1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155" name="object 15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49" name="object 149"/>
          <p:cNvSpPr txBox="1"/>
          <p:nvPr/>
        </p:nvSpPr>
        <p:spPr>
          <a:xfrm>
            <a:off x="6398083" y="1622044"/>
            <a:ext cx="26968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70AD47"/>
                </a:solidFill>
                <a:latin typeface="Calibri"/>
                <a:cs typeface="Calibri"/>
              </a:rPr>
              <a:t>Recent</a:t>
            </a:r>
            <a:r>
              <a:rPr sz="2800" b="1" spc="-80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70AD47"/>
                </a:solidFill>
                <a:latin typeface="Calibri"/>
                <a:cs typeface="Calibri"/>
              </a:rPr>
              <a:t>GPUs</a:t>
            </a:r>
            <a:r>
              <a:rPr sz="2800" b="1" spc="-90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70AD47"/>
                </a:solidFill>
                <a:latin typeface="Calibri"/>
                <a:cs typeface="Calibri"/>
              </a:rPr>
              <a:t>have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6398083" y="2051964"/>
            <a:ext cx="23228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70AD47"/>
                </a:solidFill>
                <a:latin typeface="Calibri"/>
                <a:cs typeface="Calibri"/>
              </a:rPr>
              <a:t>“Tensor</a:t>
            </a:r>
            <a:r>
              <a:rPr sz="2800" b="1" spc="-135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70AD47"/>
                </a:solidFill>
                <a:latin typeface="Calibri"/>
                <a:cs typeface="Calibri"/>
              </a:rPr>
              <a:t>Cores”: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6398083" y="2472639"/>
            <a:ext cx="2563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70AD47"/>
                </a:solidFill>
                <a:latin typeface="Calibri"/>
                <a:cs typeface="Calibri"/>
              </a:rPr>
              <a:t>Special</a:t>
            </a:r>
            <a:r>
              <a:rPr sz="2800" b="1" spc="-50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70AD47"/>
                </a:solidFill>
                <a:latin typeface="Calibri"/>
                <a:cs typeface="Calibri"/>
              </a:rPr>
              <a:t>hardware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6398083" y="2902559"/>
            <a:ext cx="26752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70AD47"/>
                </a:solidFill>
                <a:latin typeface="Calibri"/>
                <a:cs typeface="Calibri"/>
              </a:rPr>
              <a:t>for</a:t>
            </a:r>
            <a:r>
              <a:rPr sz="2800" b="1" spc="-40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70AD47"/>
                </a:solidFill>
                <a:latin typeface="Calibri"/>
                <a:cs typeface="Calibri"/>
              </a:rPr>
              <a:t>deep</a:t>
            </a:r>
            <a:r>
              <a:rPr sz="2800" b="1" spc="-45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70AD47"/>
                </a:solidFill>
                <a:latin typeface="Calibri"/>
                <a:cs typeface="Calibri"/>
              </a:rPr>
              <a:t>learning!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139435"/>
            <a:ext cx="5887085" cy="615315"/>
            <a:chOff x="120650" y="5139435"/>
            <a:chExt cx="5887085" cy="615315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4788" y="5145785"/>
              <a:ext cx="1169670" cy="365760"/>
            </a:xfrm>
            <a:custGeom>
              <a:avLst/>
              <a:gdLst/>
              <a:ahLst/>
              <a:cxnLst/>
              <a:rect l="l" t="t" r="r" b="b"/>
              <a:pathLst>
                <a:path w="1169670" h="365760">
                  <a:moveTo>
                    <a:pt x="0" y="0"/>
                  </a:moveTo>
                  <a:lnTo>
                    <a:pt x="1169074" y="0"/>
                  </a:lnTo>
                  <a:lnTo>
                    <a:pt x="1169074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7088502" y="5737860"/>
            <a:ext cx="4930140" cy="0"/>
          </a:xfrm>
          <a:custGeom>
            <a:avLst/>
            <a:gdLst/>
            <a:ahLst/>
            <a:cxnLst/>
            <a:rect l="l" t="t" r="r" b="b"/>
            <a:pathLst>
              <a:path w="4930140">
                <a:moveTo>
                  <a:pt x="0" y="0"/>
                </a:moveTo>
                <a:lnTo>
                  <a:pt x="4929795" y="0"/>
                </a:lnTo>
              </a:path>
            </a:pathLst>
          </a:custGeom>
          <a:ln w="32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332740"/>
            <a:ext cx="38474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2018</a:t>
            </a:r>
            <a:r>
              <a:rPr spc="-100" dirty="0"/>
              <a:t> </a:t>
            </a:r>
            <a:r>
              <a:rPr spc="-25" dirty="0"/>
              <a:t>Turing</a:t>
            </a:r>
            <a:r>
              <a:rPr spc="-95" dirty="0"/>
              <a:t> </a:t>
            </a:r>
            <a:r>
              <a:rPr spc="-10" dirty="0"/>
              <a:t>Award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31428" y="5972531"/>
            <a:ext cx="748665" cy="37020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07645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1998</a:t>
            </a:r>
            <a:endParaRPr sz="1200">
              <a:latin typeface="Calibri"/>
              <a:cs typeface="Calibri"/>
            </a:endParaRPr>
          </a:p>
          <a:p>
            <a:pPr marL="18161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LeNet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44459" y="5492866"/>
            <a:ext cx="273050" cy="490220"/>
            <a:chOff x="7744459" y="5492866"/>
            <a:chExt cx="273050" cy="490220"/>
          </a:xfrm>
        </p:grpSpPr>
        <p:sp>
          <p:nvSpPr>
            <p:cNvPr id="10" name="object 10"/>
            <p:cNvSpPr/>
            <p:nvPr/>
          </p:nvSpPr>
          <p:spPr>
            <a:xfrm>
              <a:off x="800099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3991" y="5120132"/>
            <a:ext cx="117411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01288" y="5145785"/>
            <a:ext cx="117348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0679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86771" y="5145785"/>
            <a:ext cx="56578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2001</a:t>
            </a:r>
            <a:endParaRPr sz="12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70"/>
              </a:spcBef>
            </a:pPr>
            <a:r>
              <a:rPr sz="1200" spc="-25" dirty="0">
                <a:latin typeface="Calibri"/>
                <a:cs typeface="Calibri"/>
              </a:rPr>
              <a:t>V&amp;J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838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842880" y="5145785"/>
            <a:ext cx="53721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1999</a:t>
            </a:r>
            <a:endParaRPr sz="12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70"/>
              </a:spcBef>
            </a:pPr>
            <a:r>
              <a:rPr sz="1200" spc="-20" dirty="0">
                <a:latin typeface="Calibri"/>
                <a:cs typeface="Calibri"/>
              </a:rPr>
              <a:t>SIFT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102403" y="5139435"/>
            <a:ext cx="824865" cy="615315"/>
            <a:chOff x="9102403" y="5139435"/>
            <a:chExt cx="824865" cy="615315"/>
          </a:xfrm>
        </p:grpSpPr>
        <p:sp>
          <p:nvSpPr>
            <p:cNvPr id="28" name="object 28"/>
            <p:cNvSpPr/>
            <p:nvPr/>
          </p:nvSpPr>
          <p:spPr>
            <a:xfrm>
              <a:off x="964691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08753" y="5145785"/>
              <a:ext cx="812165" cy="365760"/>
            </a:xfrm>
            <a:custGeom>
              <a:avLst/>
              <a:gdLst/>
              <a:ahLst/>
              <a:cxnLst/>
              <a:rect l="l" t="t" r="r" b="b"/>
              <a:pathLst>
                <a:path w="812165" h="365760">
                  <a:moveTo>
                    <a:pt x="0" y="0"/>
                  </a:moveTo>
                  <a:lnTo>
                    <a:pt x="812070" y="0"/>
                  </a:lnTo>
                  <a:lnTo>
                    <a:pt x="81207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115100" y="5120132"/>
            <a:ext cx="81788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2007</a:t>
            </a:r>
            <a:endParaRPr sz="1200">
              <a:latin typeface="Calibri"/>
              <a:cs typeface="Calibri"/>
            </a:endParaRPr>
          </a:p>
          <a:p>
            <a:pPr marL="169545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PASCAL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01268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007690" y="5145785"/>
            <a:ext cx="90233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98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2009</a:t>
            </a:r>
            <a:endParaRPr sz="12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ImageNet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938706" y="5721466"/>
            <a:ext cx="920115" cy="628650"/>
            <a:chOff x="9938706" y="5721466"/>
            <a:chExt cx="920115" cy="628650"/>
          </a:xfrm>
        </p:grpSpPr>
        <p:sp>
          <p:nvSpPr>
            <p:cNvPr id="34" name="object 34"/>
            <p:cNvSpPr/>
            <p:nvPr/>
          </p:nvSpPr>
          <p:spPr>
            <a:xfrm>
              <a:off x="1056132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45056" y="5977889"/>
              <a:ext cx="907415" cy="365760"/>
            </a:xfrm>
            <a:custGeom>
              <a:avLst/>
              <a:gdLst/>
              <a:ahLst/>
              <a:cxnLst/>
              <a:rect l="l" t="t" r="r" b="b"/>
              <a:pathLst>
                <a:path w="907415" h="365760">
                  <a:moveTo>
                    <a:pt x="0" y="0"/>
                  </a:moveTo>
                  <a:lnTo>
                    <a:pt x="907258" y="0"/>
                  </a:lnTo>
                  <a:lnTo>
                    <a:pt x="907258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9933229" y="5952235"/>
            <a:ext cx="91313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2012</a:t>
            </a:r>
            <a:endParaRPr sz="1200">
              <a:latin typeface="Calibri"/>
              <a:cs typeface="Calibri"/>
            </a:endParaRPr>
          </a:p>
          <a:p>
            <a:pPr marL="220979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AlexNet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95579" y="5721466"/>
            <a:ext cx="1109980" cy="617220"/>
            <a:chOff x="195579" y="5721466"/>
            <a:chExt cx="1109980" cy="617220"/>
          </a:xfrm>
        </p:grpSpPr>
        <p:sp>
          <p:nvSpPr>
            <p:cNvPr id="38" name="object 38"/>
            <p:cNvSpPr/>
            <p:nvPr/>
          </p:nvSpPr>
          <p:spPr>
            <a:xfrm>
              <a:off x="685799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1929" y="5966459"/>
              <a:ext cx="1097280" cy="365760"/>
            </a:xfrm>
            <a:custGeom>
              <a:avLst/>
              <a:gdLst/>
              <a:ahLst/>
              <a:cxnLst/>
              <a:rect l="l" t="t" r="r" b="b"/>
              <a:pathLst>
                <a:path w="1097280" h="365760">
                  <a:moveTo>
                    <a:pt x="0" y="0"/>
                  </a:moveTo>
                  <a:lnTo>
                    <a:pt x="1096720" y="0"/>
                  </a:lnTo>
                  <a:lnTo>
                    <a:pt x="1096720" y="365573"/>
                  </a:lnTo>
                  <a:lnTo>
                    <a:pt x="0" y="365573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13991" y="5940044"/>
            <a:ext cx="107886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1958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Perceptron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747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504944" y="5972531"/>
            <a:ext cx="1645285" cy="36258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1969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ts val="14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Minsky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Papert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0915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470903" y="5972531"/>
            <a:ext cx="1325245" cy="36703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285"/>
              </a:lnSpc>
            </a:pPr>
            <a:r>
              <a:rPr sz="1200" spc="-20" dirty="0">
                <a:latin typeface="Calibri"/>
                <a:cs typeface="Calibri"/>
              </a:rPr>
              <a:t>1980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Neocognitron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23559" y="57379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901562" y="5972531"/>
            <a:ext cx="984885" cy="368935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1985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Backprop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22046" y="5972531"/>
            <a:ext cx="1118235" cy="37084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2006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Deep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Learning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9447664" y="5737976"/>
            <a:ext cx="2227580" cy="228600"/>
            <a:chOff x="9447664" y="5737976"/>
            <a:chExt cx="2227580" cy="228600"/>
          </a:xfrm>
        </p:grpSpPr>
        <p:sp>
          <p:nvSpPr>
            <p:cNvPr id="49" name="object 49"/>
            <p:cNvSpPr/>
            <p:nvPr/>
          </p:nvSpPr>
          <p:spPr>
            <a:xfrm>
              <a:off x="946404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658600" y="57379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120139"/>
            <a:ext cx="2584742" cy="370398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1083" y="1120139"/>
            <a:ext cx="3010712" cy="370293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27861" y="1120139"/>
            <a:ext cx="3010725" cy="3703980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1600200" y="4362456"/>
            <a:ext cx="2585085" cy="462280"/>
          </a:xfrm>
          <a:prstGeom prst="rect">
            <a:avLst/>
          </a:prstGeom>
          <a:solidFill>
            <a:srgbClr val="D9D9D9">
              <a:alpha val="67059"/>
            </a:srgbClr>
          </a:solidFill>
        </p:spPr>
        <p:txBody>
          <a:bodyPr vert="horz" wrap="square" lIns="0" tIns="20320" rIns="0" bIns="0" rtlCol="0">
            <a:spAutoFit/>
          </a:bodyPr>
          <a:lstStyle/>
          <a:p>
            <a:pPr marL="396240">
              <a:lnSpc>
                <a:spcPct val="100000"/>
              </a:lnSpc>
              <a:spcBef>
                <a:spcPts val="160"/>
              </a:spcBef>
            </a:pPr>
            <a:r>
              <a:rPr sz="2400" spc="-25" dirty="0">
                <a:latin typeface="Calibri"/>
                <a:cs typeface="Calibri"/>
              </a:rPr>
              <a:t>Yoshua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Bengio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5" name="object 55"/>
          <p:cNvSpPr txBox="1"/>
          <p:nvPr/>
        </p:nvSpPr>
        <p:spPr>
          <a:xfrm>
            <a:off x="4301077" y="4361420"/>
            <a:ext cx="3011170" cy="462280"/>
          </a:xfrm>
          <a:prstGeom prst="rect">
            <a:avLst/>
          </a:prstGeom>
          <a:solidFill>
            <a:srgbClr val="D9D9D9">
              <a:alpha val="67059"/>
            </a:srgbClr>
          </a:solidFill>
        </p:spPr>
        <p:txBody>
          <a:bodyPr vert="horz" wrap="square" lIns="0" tIns="21590" rIns="0" bIns="0" rtlCol="0">
            <a:spAutoFit/>
          </a:bodyPr>
          <a:lstStyle/>
          <a:p>
            <a:pPr marL="512445">
              <a:lnSpc>
                <a:spcPct val="100000"/>
              </a:lnSpc>
              <a:spcBef>
                <a:spcPts val="170"/>
              </a:spcBef>
            </a:pPr>
            <a:r>
              <a:rPr sz="2400" spc="-10" dirty="0">
                <a:latin typeface="Calibri"/>
                <a:cs typeface="Calibri"/>
              </a:rPr>
              <a:t>Geoffrey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Hinton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27865" y="4359375"/>
            <a:ext cx="3011170" cy="462280"/>
          </a:xfrm>
          <a:prstGeom prst="rect">
            <a:avLst/>
          </a:prstGeom>
          <a:solidFill>
            <a:srgbClr val="D9D9D9">
              <a:alpha val="67059"/>
            </a:srgbClr>
          </a:solidFill>
        </p:spPr>
        <p:txBody>
          <a:bodyPr vert="horz" wrap="square" lIns="0" tIns="20320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60"/>
              </a:spcBef>
            </a:pPr>
            <a:r>
              <a:rPr sz="2400" spc="-35" dirty="0">
                <a:latin typeface="Calibri"/>
                <a:cs typeface="Calibri"/>
              </a:rPr>
              <a:t>Yann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LeCun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909697" y="5972531"/>
            <a:ext cx="1194435" cy="37084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80"/>
              </a:lnSpc>
            </a:pPr>
            <a:r>
              <a:rPr sz="1200" spc="-20" dirty="0">
                <a:latin typeface="Calibri"/>
                <a:cs typeface="Calibri"/>
              </a:rPr>
              <a:t>2018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Turing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Award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7370" y="2711196"/>
            <a:ext cx="7254240" cy="129349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740"/>
              </a:spcBef>
            </a:pPr>
            <a:r>
              <a:rPr sz="4400" dirty="0"/>
              <a:t>Despite</a:t>
            </a:r>
            <a:r>
              <a:rPr sz="4400" spc="-105" dirty="0"/>
              <a:t> </a:t>
            </a:r>
            <a:r>
              <a:rPr sz="4400" dirty="0"/>
              <a:t>our</a:t>
            </a:r>
            <a:r>
              <a:rPr sz="4400" spc="-100" dirty="0"/>
              <a:t> </a:t>
            </a:r>
            <a:r>
              <a:rPr sz="4400" dirty="0"/>
              <a:t>success,</a:t>
            </a:r>
            <a:r>
              <a:rPr sz="4400" spc="-105" dirty="0"/>
              <a:t> </a:t>
            </a:r>
            <a:r>
              <a:rPr sz="4400" spc="-10" dirty="0"/>
              <a:t>computer </a:t>
            </a:r>
            <a:r>
              <a:rPr sz="4400" dirty="0"/>
              <a:t>vision</a:t>
            </a:r>
            <a:r>
              <a:rPr sz="4400" spc="-90" dirty="0"/>
              <a:t> </a:t>
            </a:r>
            <a:r>
              <a:rPr sz="4400" dirty="0"/>
              <a:t>still</a:t>
            </a:r>
            <a:r>
              <a:rPr sz="4400" spc="-90" dirty="0"/>
              <a:t> </a:t>
            </a:r>
            <a:r>
              <a:rPr sz="4400" dirty="0"/>
              <a:t>has</a:t>
            </a:r>
            <a:r>
              <a:rPr sz="4400" spc="-90" dirty="0"/>
              <a:t> </a:t>
            </a:r>
            <a:r>
              <a:rPr sz="4400" dirty="0"/>
              <a:t>a</a:t>
            </a:r>
            <a:r>
              <a:rPr sz="4400" spc="-90" dirty="0"/>
              <a:t> </a:t>
            </a:r>
            <a:r>
              <a:rPr sz="4400" dirty="0"/>
              <a:t>long</a:t>
            </a:r>
            <a:r>
              <a:rPr sz="4400" spc="-90" dirty="0"/>
              <a:t> </a:t>
            </a:r>
            <a:r>
              <a:rPr sz="4400" dirty="0"/>
              <a:t>way</a:t>
            </a:r>
            <a:r>
              <a:rPr sz="4400" spc="-90" dirty="0"/>
              <a:t> </a:t>
            </a:r>
            <a:r>
              <a:rPr sz="4400" dirty="0"/>
              <a:t>to</a:t>
            </a:r>
            <a:r>
              <a:rPr sz="4400" spc="-90" dirty="0"/>
              <a:t> </a:t>
            </a:r>
            <a:r>
              <a:rPr sz="4400" spc="-25" dirty="0"/>
              <a:t>go…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1033" y="13258"/>
            <a:ext cx="9569932" cy="63799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873" y="5847588"/>
            <a:ext cx="996315" cy="40068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5095" marR="5080" indent="-113030">
              <a:lnSpc>
                <a:spcPct val="103699"/>
              </a:lnSpc>
              <a:spcBef>
                <a:spcPts val="65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copyright-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United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States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government</a:t>
            </a:r>
            <a:r>
              <a:rPr sz="800" u="sng" spc="4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work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4" name="object 4"/>
          <p:cNvSpPr txBox="1"/>
          <p:nvPr/>
        </p:nvSpPr>
        <p:spPr>
          <a:xfrm>
            <a:off x="10959706" y="5836411"/>
            <a:ext cx="102108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Example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credit: </a:t>
            </a:r>
            <a:r>
              <a:rPr sz="1200" dirty="0">
                <a:latin typeface="Calibri"/>
                <a:cs typeface="Calibri"/>
              </a:rPr>
              <a:t>Andrej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Karpathy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6" y="0"/>
            <a:ext cx="12198985" cy="6864350"/>
            <a:chOff x="-6346" y="0"/>
            <a:chExt cx="12198985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3838" y="3896956"/>
              <a:ext cx="5124323" cy="25046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25493" y="2384272"/>
              <a:ext cx="1666505" cy="22220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6537" y="13258"/>
              <a:ext cx="4464113" cy="20003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06325" y="0"/>
              <a:ext cx="3585674" cy="2522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150855" cy="25046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8589" y="2000364"/>
              <a:ext cx="4464112" cy="26059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145178"/>
              <a:ext cx="3540988" cy="22686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72804" y="4346346"/>
              <a:ext cx="3719195" cy="20674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504661"/>
              <a:ext cx="2543022" cy="210162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4958" y="2018868"/>
              <a:ext cx="3891457" cy="25741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86950" y="1320267"/>
              <a:ext cx="6579234" cy="1701800"/>
            </a:xfrm>
            <a:custGeom>
              <a:avLst/>
              <a:gdLst/>
              <a:ahLst/>
              <a:cxnLst/>
              <a:rect l="l" t="t" r="r" b="b"/>
              <a:pathLst>
                <a:path w="6579234" h="1701800">
                  <a:moveTo>
                    <a:pt x="6578930" y="0"/>
                  </a:moveTo>
                  <a:lnTo>
                    <a:pt x="0" y="0"/>
                  </a:lnTo>
                  <a:lnTo>
                    <a:pt x="0" y="1701711"/>
                  </a:lnTo>
                  <a:lnTo>
                    <a:pt x="6578930" y="1701711"/>
                  </a:lnTo>
                  <a:lnTo>
                    <a:pt x="6578930" y="0"/>
                  </a:lnTo>
                  <a:close/>
                </a:path>
              </a:pathLst>
            </a:custGeom>
            <a:solidFill>
              <a:srgbClr val="FFFFFF">
                <a:alpha val="631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413541" y="1260616"/>
            <a:ext cx="5926455" cy="1445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0105" marR="5080" indent="-828040">
              <a:lnSpc>
                <a:spcPct val="133100"/>
              </a:lnSpc>
              <a:spcBef>
                <a:spcPts val="95"/>
              </a:spcBef>
            </a:pPr>
            <a:r>
              <a:rPr sz="3500" spc="100" dirty="0">
                <a:latin typeface="Trebuchet MS"/>
                <a:cs typeface="Trebuchet MS"/>
              </a:rPr>
              <a:t>Computer</a:t>
            </a:r>
            <a:r>
              <a:rPr sz="3500" spc="-50" dirty="0">
                <a:latin typeface="Trebuchet MS"/>
                <a:cs typeface="Trebuchet MS"/>
              </a:rPr>
              <a:t> </a:t>
            </a:r>
            <a:r>
              <a:rPr sz="3500" spc="55" dirty="0">
                <a:latin typeface="Trebuchet MS"/>
                <a:cs typeface="Trebuchet MS"/>
              </a:rPr>
              <a:t>Vision</a:t>
            </a:r>
            <a:r>
              <a:rPr sz="3500" spc="-45" dirty="0">
                <a:latin typeface="Trebuchet MS"/>
                <a:cs typeface="Trebuchet MS"/>
              </a:rPr>
              <a:t> </a:t>
            </a:r>
            <a:r>
              <a:rPr sz="3500" spc="45" dirty="0">
                <a:latin typeface="Trebuchet MS"/>
                <a:cs typeface="Trebuchet MS"/>
              </a:rPr>
              <a:t>Technology </a:t>
            </a:r>
            <a:r>
              <a:rPr sz="3500" spc="175" dirty="0">
                <a:latin typeface="Trebuchet MS"/>
                <a:cs typeface="Trebuchet MS"/>
              </a:rPr>
              <a:t>Can</a:t>
            </a:r>
            <a:r>
              <a:rPr sz="3500" spc="-95" dirty="0">
                <a:latin typeface="Trebuchet MS"/>
                <a:cs typeface="Trebuchet MS"/>
              </a:rPr>
              <a:t> </a:t>
            </a:r>
            <a:r>
              <a:rPr sz="3500" dirty="0">
                <a:latin typeface="Trebuchet MS"/>
                <a:cs typeface="Trebuchet MS"/>
              </a:rPr>
              <a:t>Better</a:t>
            </a:r>
            <a:r>
              <a:rPr sz="3500" spc="-90" dirty="0">
                <a:latin typeface="Trebuchet MS"/>
                <a:cs typeface="Trebuchet MS"/>
              </a:rPr>
              <a:t> </a:t>
            </a:r>
            <a:r>
              <a:rPr sz="3500" spc="175" dirty="0">
                <a:latin typeface="Trebuchet MS"/>
                <a:cs typeface="Trebuchet MS"/>
              </a:rPr>
              <a:t>Our</a:t>
            </a:r>
            <a:r>
              <a:rPr sz="3500" spc="-95" dirty="0">
                <a:latin typeface="Trebuchet MS"/>
                <a:cs typeface="Trebuchet MS"/>
              </a:rPr>
              <a:t> </a:t>
            </a:r>
            <a:r>
              <a:rPr sz="3500" spc="-10" dirty="0">
                <a:latin typeface="Trebuchet MS"/>
                <a:cs typeface="Trebuchet MS"/>
              </a:rPr>
              <a:t>Lives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5" name="object 15"/>
          <p:cNvSpPr txBox="1"/>
          <p:nvPr/>
        </p:nvSpPr>
        <p:spPr>
          <a:xfrm>
            <a:off x="78726" y="5907532"/>
            <a:ext cx="1471930" cy="4584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Outside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border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images,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clockwise,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starting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from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top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left:</a:t>
            </a:r>
            <a:endParaRPr sz="400">
              <a:latin typeface="Calibri"/>
              <a:cs typeface="Calibri"/>
            </a:endParaRPr>
          </a:p>
          <a:p>
            <a:pPr marL="12700" marR="5080">
              <a:lnSpc>
                <a:spcPts val="409"/>
              </a:lnSpc>
              <a:spcBef>
                <a:spcPts val="95"/>
              </a:spcBef>
            </a:pP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Pop</a:t>
            </a:r>
            <a:r>
              <a:rPr sz="400" u="sng" spc="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Culture</a:t>
            </a:r>
            <a:r>
              <a:rPr sz="400" u="sng" spc="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Geek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4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7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400" u="sng" spc="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400" u="sng" spc="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;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changes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made</a:t>
            </a:r>
            <a:r>
              <a:rPr sz="4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the US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Government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in the public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the US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Government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in the public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400">
              <a:latin typeface="Calibri"/>
              <a:cs typeface="Calibri"/>
            </a:endParaRPr>
          </a:p>
          <a:p>
            <a:pPr marL="12700" marR="136525">
              <a:lnSpc>
                <a:spcPts val="500"/>
              </a:lnSpc>
            </a:pP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Glogger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400" spc="-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6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400" u="sng" spc="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BY-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SA</a:t>
            </a:r>
            <a:r>
              <a:rPr sz="400" u="sng" spc="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3.0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;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changes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made</a:t>
            </a:r>
            <a:r>
              <a:rPr sz="4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Sylenius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400" u="sng" spc="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400" u="sng" spc="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3.0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;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changes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made</a:t>
            </a:r>
            <a:r>
              <a:rPr sz="4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US</a:t>
            </a:r>
            <a:r>
              <a:rPr sz="4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Government</a:t>
            </a:r>
            <a:r>
              <a:rPr sz="400" spc="7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in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 domain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91303" y="6014211"/>
            <a:ext cx="1621790" cy="3302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25"/>
              </a:spcBef>
            </a:pP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Inside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four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images,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clockwise,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starting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from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top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left:</a:t>
            </a:r>
            <a:endParaRPr sz="400">
              <a:latin typeface="Calibri"/>
              <a:cs typeface="Calibri"/>
            </a:endParaRPr>
          </a:p>
          <a:p>
            <a:pPr marR="5715" algn="r">
              <a:lnSpc>
                <a:spcPts val="445"/>
              </a:lnSpc>
              <a:spcBef>
                <a:spcPts val="20"/>
              </a:spcBef>
            </a:pPr>
            <a:r>
              <a:rPr sz="400" u="sng" spc="-7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public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400">
              <a:latin typeface="Calibri"/>
              <a:cs typeface="Calibri"/>
            </a:endParaRPr>
          </a:p>
          <a:p>
            <a:pPr marR="5080" algn="r">
              <a:lnSpc>
                <a:spcPts val="445"/>
              </a:lnSpc>
            </a:pPr>
            <a:r>
              <a:rPr sz="400" u="sng" spc="-8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 by Tucania is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400" u="sng" spc="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BY-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SA</a:t>
            </a:r>
            <a:r>
              <a:rPr sz="400" u="sng" spc="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3.0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;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changes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made</a:t>
            </a:r>
            <a:endParaRPr sz="400">
              <a:latin typeface="Calibri"/>
              <a:cs typeface="Calibri"/>
            </a:endParaRPr>
          </a:p>
          <a:p>
            <a:pPr marL="323850" marR="5080" indent="-311150" algn="r">
              <a:lnSpc>
                <a:spcPts val="500"/>
              </a:lnSpc>
            </a:pP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Intuitive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Surgical,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Inc.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400" spc="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400" u="sng" spc="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BY-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SA</a:t>
            </a:r>
            <a:r>
              <a:rPr sz="400" u="sng" spc="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3.0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;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changes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20" dirty="0">
                <a:solidFill>
                  <a:srgbClr val="BFBFBF"/>
                </a:solidFill>
                <a:latin typeface="Calibri"/>
                <a:cs typeface="Calibri"/>
              </a:rPr>
              <a:t>made</a:t>
            </a:r>
            <a:r>
              <a:rPr sz="4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Oyundari</a:t>
            </a:r>
            <a:r>
              <a:rPr sz="400" spc="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Zorigtbaatar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400" spc="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400" spc="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400" u="sng" spc="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BY-</a:t>
            </a:r>
            <a:r>
              <a:rPr sz="4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SA</a:t>
            </a:r>
            <a:r>
              <a:rPr sz="400" u="sng" spc="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4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4.0</a:t>
            </a:r>
            <a:endParaRPr sz="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051555"/>
            <a:ext cx="62826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Next</a:t>
            </a:r>
            <a:r>
              <a:rPr spc="-80" dirty="0"/>
              <a:t> </a:t>
            </a:r>
            <a:r>
              <a:rPr dirty="0"/>
              <a:t>time:</a:t>
            </a:r>
            <a:r>
              <a:rPr spc="-75" dirty="0"/>
              <a:t> </a:t>
            </a: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Course</a:t>
            </a:r>
            <a:r>
              <a:rPr spc="-105" dirty="0"/>
              <a:t> </a:t>
            </a:r>
            <a:r>
              <a:rPr dirty="0"/>
              <a:t>Content</a:t>
            </a:r>
            <a:r>
              <a:rPr spc="-95" dirty="0"/>
              <a:t> </a:t>
            </a:r>
            <a:r>
              <a:rPr dirty="0"/>
              <a:t>and</a:t>
            </a:r>
            <a:r>
              <a:rPr spc="-100" dirty="0"/>
              <a:t> </a:t>
            </a:r>
            <a:r>
              <a:rPr spc="-10" dirty="0"/>
              <a:t>Grading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92681"/>
            <a:ext cx="7550150" cy="1565172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20"/>
              </a:spcBef>
              <a:buFont typeface="Arial MT"/>
              <a:buChar char="•"/>
              <a:tabLst>
                <a:tab pos="240665" algn="l"/>
              </a:tabLst>
            </a:pPr>
            <a:r>
              <a:rPr sz="2800" dirty="0">
                <a:latin typeface="Calibri"/>
                <a:cs typeface="Calibri"/>
              </a:rPr>
              <a:t>Midterm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Exam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(20%)</a:t>
            </a:r>
            <a:endParaRPr sz="28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240665" algn="l"/>
              </a:tabLst>
            </a:pPr>
            <a:r>
              <a:rPr sz="2800" dirty="0">
                <a:latin typeface="Calibri"/>
                <a:cs typeface="Calibri"/>
              </a:rPr>
              <a:t>Project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(20%)</a:t>
            </a:r>
            <a:endParaRPr sz="28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240665" algn="l"/>
              </a:tabLst>
            </a:pPr>
            <a:r>
              <a:rPr lang="tr-TR" sz="2800" dirty="0">
                <a:latin typeface="Calibri"/>
                <a:cs typeface="Calibri"/>
              </a:rPr>
              <a:t>Final </a:t>
            </a:r>
            <a:r>
              <a:rPr lang="tr-TR" sz="2800" dirty="0" err="1">
                <a:latin typeface="Calibri"/>
                <a:cs typeface="Calibri"/>
              </a:rPr>
              <a:t>Exam</a:t>
            </a:r>
            <a:r>
              <a:rPr lang="tr-TR" sz="2800" dirty="0">
                <a:latin typeface="Calibri"/>
                <a:cs typeface="Calibri"/>
              </a:rPr>
              <a:t> (60%)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70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Computer</a:t>
            </a:r>
            <a:r>
              <a:rPr spc="-65" dirty="0"/>
              <a:t> </a:t>
            </a:r>
            <a:r>
              <a:rPr dirty="0"/>
              <a:t>Vision</a:t>
            </a:r>
            <a:r>
              <a:rPr spc="-65" dirty="0"/>
              <a:t> </a:t>
            </a:r>
            <a:r>
              <a:rPr dirty="0"/>
              <a:t>is</a:t>
            </a:r>
            <a:r>
              <a:rPr spc="-55" dirty="0"/>
              <a:t> </a:t>
            </a:r>
            <a:r>
              <a:rPr spc="-10" dirty="0"/>
              <a:t>everywhere!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07576" y="1605279"/>
            <a:ext cx="127254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30"/>
              </a:lnSpc>
              <a:spcBef>
                <a:spcPts val="100"/>
              </a:spcBef>
            </a:pP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Left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to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right:</a:t>
            </a:r>
            <a:endParaRPr sz="700">
              <a:latin typeface="Calibri"/>
              <a:cs typeface="Calibri"/>
            </a:endParaRPr>
          </a:p>
          <a:p>
            <a:pPr marL="12700" marR="5080" indent="-635">
              <a:lnSpc>
                <a:spcPts val="790"/>
              </a:lnSpc>
              <a:spcBef>
                <a:spcPts val="55"/>
              </a:spcBef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by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Roger</a:t>
            </a:r>
            <a:r>
              <a:rPr sz="700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H</a:t>
            </a:r>
            <a:r>
              <a:rPr sz="700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Goun</a:t>
            </a:r>
            <a:r>
              <a:rPr sz="700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is</a:t>
            </a:r>
            <a:r>
              <a:rPr sz="700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licensed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under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</a:t>
            </a:r>
            <a:r>
              <a:rPr sz="700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BY</a:t>
            </a:r>
            <a:r>
              <a:rPr sz="700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2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2.0</a:t>
            </a:r>
            <a:endParaRPr sz="700">
              <a:latin typeface="Calibri"/>
              <a:cs typeface="Calibri"/>
            </a:endParaRPr>
          </a:p>
          <a:p>
            <a:pPr marL="12700" marR="127000" algn="just">
              <a:lnSpc>
                <a:spcPct val="100000"/>
              </a:lnSpc>
              <a:spcBef>
                <a:spcPts val="55"/>
              </a:spcBef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CC0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1.0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CC0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1.0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CC0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1.0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07551" y="3418840"/>
            <a:ext cx="11506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5"/>
              </a:lnSpc>
              <a:spcBef>
                <a:spcPts val="100"/>
              </a:spcBef>
            </a:pP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Left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to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right: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15"/>
              </a:lnSpc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free</a:t>
            </a:r>
            <a:r>
              <a:rPr sz="700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to </a:t>
            </a:r>
            <a:r>
              <a:rPr sz="700" u="sng" spc="-2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use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  <a:spcBef>
                <a:spcPts val="35"/>
              </a:spcBef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CC0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1.0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by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NASA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licensed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under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</a:t>
            </a:r>
            <a:r>
              <a:rPr sz="700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BY</a:t>
            </a:r>
            <a:r>
              <a:rPr sz="700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2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2.0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15"/>
              </a:lnSpc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CC0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1.0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07550" y="4948897"/>
            <a:ext cx="1150620" cy="869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5700"/>
              </a:lnSpc>
              <a:spcBef>
                <a:spcPts val="135"/>
              </a:spcBef>
            </a:pP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Bottom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row,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left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to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right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CC0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1.0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by</a:t>
            </a:r>
            <a:r>
              <a:rPr sz="700" spc="-2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Derek</a:t>
            </a:r>
            <a:r>
              <a:rPr sz="700" u="sng" spc="-1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Keats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  <a:p>
            <a:pPr marL="12700" marR="216535" indent="-635">
              <a:lnSpc>
                <a:spcPts val="790"/>
              </a:lnSpc>
              <a:spcBef>
                <a:spcPts val="140"/>
              </a:spcBef>
            </a:pP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licensed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under</a:t>
            </a:r>
            <a:r>
              <a:rPr sz="700" spc="-3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spc="-14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</a:t>
            </a:r>
            <a:r>
              <a:rPr sz="700" u="sng" spc="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BY</a:t>
            </a:r>
            <a:r>
              <a:rPr sz="700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2.0</a:t>
            </a:r>
            <a:r>
              <a:rPr sz="700" spc="-20" dirty="0">
                <a:solidFill>
                  <a:srgbClr val="D9D9D9"/>
                </a:solidFill>
                <a:latin typeface="Calibri"/>
                <a:cs typeface="Calibri"/>
              </a:rPr>
              <a:t>;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changes</a:t>
            </a:r>
            <a:r>
              <a:rPr sz="700" spc="-2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Calibri"/>
                <a:cs typeface="Calibri"/>
              </a:rPr>
              <a:t>made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30"/>
              </a:lnSpc>
              <a:spcBef>
                <a:spcPts val="30"/>
              </a:spcBef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public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domain</a:t>
            </a:r>
            <a:endParaRPr sz="700">
              <a:latin typeface="Calibri"/>
              <a:cs typeface="Calibri"/>
            </a:endParaRPr>
          </a:p>
          <a:p>
            <a:pPr marL="12700" marR="46990">
              <a:lnSpc>
                <a:spcPts val="790"/>
              </a:lnSpc>
              <a:spcBef>
                <a:spcPts val="60"/>
              </a:spcBef>
            </a:pP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Image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licensed</a:t>
            </a:r>
            <a:r>
              <a:rPr sz="700" spc="-2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under</a:t>
            </a:r>
            <a:r>
              <a:rPr sz="7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CC-</a:t>
            </a:r>
            <a:r>
              <a:rPr sz="700" u="sng" spc="-2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BY</a:t>
            </a:r>
            <a:r>
              <a:rPr sz="700" spc="50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2.0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;</a:t>
            </a:r>
            <a:r>
              <a:rPr sz="700" spc="-2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D9D9D9"/>
                </a:solidFill>
                <a:latin typeface="Calibri"/>
                <a:cs typeface="Calibri"/>
              </a:rPr>
              <a:t>changes</a:t>
            </a:r>
            <a:r>
              <a:rPr sz="7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D9D9D9"/>
                </a:solidFill>
                <a:latin typeface="Calibri"/>
                <a:cs typeface="Calibri"/>
              </a:rPr>
              <a:t>made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9596" y="1049477"/>
            <a:ext cx="1764512" cy="18335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6178" y="2951571"/>
            <a:ext cx="2514597" cy="153495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5975" y="1049477"/>
            <a:ext cx="1504492" cy="18351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01756" y="4572037"/>
            <a:ext cx="1778533" cy="16573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7084" y="2965919"/>
            <a:ext cx="2038845" cy="152410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78848" y="2965919"/>
            <a:ext cx="1331620" cy="152984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81530" y="4570514"/>
            <a:ext cx="2469464" cy="164717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30251" y="4572037"/>
            <a:ext cx="2299868" cy="16464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81530" y="1049482"/>
            <a:ext cx="2678336" cy="178642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67640" y="1050455"/>
            <a:ext cx="2544626" cy="178643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88629" y="4571060"/>
            <a:ext cx="2021840" cy="164663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81530" y="2955264"/>
            <a:ext cx="2633751" cy="1501724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Computer</a:t>
            </a:r>
            <a:r>
              <a:rPr sz="5400" spc="-100" dirty="0"/>
              <a:t> </a:t>
            </a:r>
            <a:r>
              <a:rPr sz="5400" spc="-10" dirty="0"/>
              <a:t>Vision</a:t>
            </a:r>
            <a:endParaRPr sz="540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3468163" y="2897123"/>
            <a:ext cx="5208270" cy="99758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3810"/>
              </a:lnSpc>
              <a:spcBef>
                <a:spcPts val="234"/>
              </a:spcBef>
            </a:pPr>
            <a:r>
              <a:rPr sz="3200" dirty="0">
                <a:latin typeface="Calibri"/>
                <a:cs typeface="Calibri"/>
              </a:rPr>
              <a:t>Building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artificial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systems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that </a:t>
            </a:r>
            <a:r>
              <a:rPr sz="3200" dirty="0">
                <a:latin typeface="Calibri"/>
                <a:cs typeface="Calibri"/>
              </a:rPr>
              <a:t>learn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from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data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experience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Today’s</a:t>
            </a:r>
            <a:r>
              <a:rPr spc="-100" dirty="0"/>
              <a:t> </a:t>
            </a:r>
            <a:r>
              <a:rPr spc="-10" dirty="0"/>
              <a:t>Agenda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2170684"/>
            <a:ext cx="7759065" cy="147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</a:tabLst>
            </a:pPr>
            <a:r>
              <a:rPr sz="2800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brief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history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computer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vision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deep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learning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1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buFont typeface="Arial MT"/>
              <a:buChar char="•"/>
              <a:tabLst>
                <a:tab pos="240665" algn="l"/>
              </a:tabLst>
            </a:pPr>
            <a:r>
              <a:rPr sz="2800" dirty="0">
                <a:latin typeface="Calibri"/>
                <a:cs typeface="Calibri"/>
              </a:rPr>
              <a:t>Course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overview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logistics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5699760" cy="261620"/>
            <a:chOff x="120650" y="5492866"/>
            <a:chExt cx="5699760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59"/>
              <a:ext cx="5666740" cy="0"/>
            </a:xfrm>
            <a:custGeom>
              <a:avLst/>
              <a:gdLst/>
              <a:ahLst/>
              <a:cxnLst/>
              <a:rect l="l" t="t" r="r" b="b"/>
              <a:pathLst>
                <a:path w="5666740">
                  <a:moveTo>
                    <a:pt x="0" y="0"/>
                  </a:moveTo>
                  <a:lnTo>
                    <a:pt x="5666388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85770" y="5060188"/>
            <a:ext cx="1483360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dirty="0">
                <a:latin typeface="Calibri"/>
                <a:cs typeface="Calibri"/>
              </a:rPr>
              <a:t>John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Canny,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1986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latin typeface="Calibri"/>
                <a:cs typeface="Calibri"/>
              </a:rPr>
              <a:t>David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Lowe,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1987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0465" y="6131052"/>
            <a:ext cx="13074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463" y="1036640"/>
            <a:ext cx="5404531" cy="36030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036640"/>
            <a:ext cx="5404531" cy="360302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05882" y="195579"/>
            <a:ext cx="79813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Recognition</a:t>
            </a:r>
            <a:r>
              <a:rPr spc="-125" dirty="0"/>
              <a:t> </a:t>
            </a:r>
            <a:r>
              <a:rPr dirty="0"/>
              <a:t>via</a:t>
            </a:r>
            <a:r>
              <a:rPr spc="-120" dirty="0"/>
              <a:t> </a:t>
            </a:r>
            <a:r>
              <a:rPr dirty="0"/>
              <a:t>Edge</a:t>
            </a:r>
            <a:r>
              <a:rPr spc="-120" dirty="0"/>
              <a:t> </a:t>
            </a:r>
            <a:r>
              <a:rPr dirty="0"/>
              <a:t>Detection</a:t>
            </a:r>
            <a:r>
              <a:rPr spc="-120" dirty="0"/>
              <a:t> </a:t>
            </a:r>
            <a:r>
              <a:rPr spc="-10" dirty="0"/>
              <a:t>(1980s)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650" y="5492866"/>
            <a:ext cx="5887085" cy="261620"/>
            <a:chOff x="120650" y="5492866"/>
            <a:chExt cx="5887085" cy="261620"/>
          </a:xfrm>
        </p:grpSpPr>
        <p:sp>
          <p:nvSpPr>
            <p:cNvPr id="3" name="object 3"/>
            <p:cNvSpPr/>
            <p:nvPr/>
          </p:nvSpPr>
          <p:spPr>
            <a:xfrm>
              <a:off x="137159" y="5737860"/>
              <a:ext cx="5854065" cy="0"/>
            </a:xfrm>
            <a:custGeom>
              <a:avLst/>
              <a:gdLst/>
              <a:ahLst/>
              <a:cxnLst/>
              <a:rect l="l" t="t" r="r" b="b"/>
              <a:pathLst>
                <a:path w="5854065">
                  <a:moveTo>
                    <a:pt x="0" y="0"/>
                  </a:moveTo>
                  <a:lnTo>
                    <a:pt x="5854062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680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88502" y="5509376"/>
            <a:ext cx="688975" cy="245110"/>
            <a:chOff x="7088502" y="5509376"/>
            <a:chExt cx="688975" cy="245110"/>
          </a:xfrm>
        </p:grpSpPr>
        <p:sp>
          <p:nvSpPr>
            <p:cNvPr id="6" name="object 6"/>
            <p:cNvSpPr/>
            <p:nvPr/>
          </p:nvSpPr>
          <p:spPr>
            <a:xfrm>
              <a:off x="7088502" y="5737860"/>
              <a:ext cx="680085" cy="0"/>
            </a:xfrm>
            <a:custGeom>
              <a:avLst/>
              <a:gdLst/>
              <a:ahLst/>
              <a:cxnLst/>
              <a:rect l="l" t="t" r="r" b="b"/>
              <a:pathLst>
                <a:path w="680084">
                  <a:moveTo>
                    <a:pt x="0" y="0"/>
                  </a:moveTo>
                  <a:lnTo>
                    <a:pt x="680004" y="0"/>
                  </a:lnTo>
                </a:path>
              </a:pathLst>
            </a:custGeom>
            <a:ln w="32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0969" y="5509376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22848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4788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1959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Hubel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Wiesel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89974" y="5145785"/>
            <a:ext cx="87884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68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1963</a:t>
            </a:r>
            <a:endParaRPr sz="1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Roberts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475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05097" y="5145785"/>
            <a:ext cx="116967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40"/>
              </a:lnSpc>
            </a:pPr>
            <a:r>
              <a:rPr sz="1200" spc="-10" dirty="0">
                <a:latin typeface="Calibri"/>
                <a:cs typeface="Calibri"/>
              </a:rPr>
              <a:t>1970s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David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79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68112" y="5145785"/>
            <a:ext cx="1380490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1979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Gen.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Cylinders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6440" y="550937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483"/>
                </a:moveTo>
                <a:lnTo>
                  <a:pt x="0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99736" y="5145785"/>
            <a:ext cx="752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1986</a:t>
            </a:r>
            <a:endParaRPr sz="1200">
              <a:latin typeface="Calibri"/>
              <a:cs typeface="Calibri"/>
            </a:endParaRPr>
          </a:p>
          <a:p>
            <a:pPr marL="186690">
              <a:lnSpc>
                <a:spcPct val="100000"/>
              </a:lnSpc>
              <a:spcBef>
                <a:spcPts val="70"/>
              </a:spcBef>
            </a:pPr>
            <a:r>
              <a:rPr sz="1200" spc="-10" dirty="0">
                <a:latin typeface="Calibri"/>
                <a:cs typeface="Calibri"/>
              </a:rPr>
              <a:t>Canny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1899" y="6131052"/>
            <a:ext cx="97599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Left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14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</a:t>
            </a:r>
            <a:r>
              <a:rPr sz="800" u="sng" spc="-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3.0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5725" y="6131052"/>
            <a:ext cx="12655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Middl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7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07370" y="6121908"/>
            <a:ext cx="1662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Right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;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changes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made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329472" y="912322"/>
            <a:ext cx="6954520" cy="3997325"/>
            <a:chOff x="2329472" y="912322"/>
            <a:chExt cx="6954520" cy="3997325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9472" y="923306"/>
              <a:ext cx="2657589" cy="19931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7493" y="2916021"/>
              <a:ext cx="2675712" cy="199320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8209" y="923065"/>
              <a:ext cx="3020402" cy="39863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8381" y="912322"/>
              <a:ext cx="1255026" cy="19929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8381" y="2945752"/>
              <a:ext cx="1255026" cy="196347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755130" y="5145785"/>
            <a:ext cx="1006475" cy="365760"/>
          </a:xfrm>
          <a:prstGeom prst="rect">
            <a:avLst/>
          </a:prstGeom>
          <a:ln w="1269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1340"/>
              </a:lnSpc>
            </a:pPr>
            <a:r>
              <a:rPr sz="1200" spc="-20" dirty="0">
                <a:latin typeface="Calibri"/>
                <a:cs typeface="Calibri"/>
              </a:rPr>
              <a:t>1997</a:t>
            </a:r>
            <a:endParaRPr sz="12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Norm.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32" name="object 32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64337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27" name="object 27"/>
          <p:cNvSpPr txBox="1"/>
          <p:nvPr/>
        </p:nvSpPr>
        <p:spPr>
          <a:xfrm>
            <a:off x="5991222" y="5600700"/>
            <a:ext cx="1097280" cy="274320"/>
          </a:xfrm>
          <a:prstGeom prst="rect">
            <a:avLst/>
          </a:prstGeom>
          <a:solidFill>
            <a:srgbClr val="4472C4"/>
          </a:solidFill>
          <a:ln w="12693">
            <a:solidFill>
              <a:srgbClr val="2F528F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Winter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23609" y="5368035"/>
            <a:ext cx="30880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Calibri"/>
                <a:cs typeface="Calibri"/>
              </a:rPr>
              <a:t>Normalized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Cuts,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Shi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Malik,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1997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708751" y="195579"/>
            <a:ext cx="6774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Recognition</a:t>
            </a:r>
            <a:r>
              <a:rPr spc="-145" dirty="0"/>
              <a:t> </a:t>
            </a:r>
            <a:r>
              <a:rPr dirty="0"/>
              <a:t>via</a:t>
            </a:r>
            <a:r>
              <a:rPr spc="-140" dirty="0"/>
              <a:t> </a:t>
            </a:r>
            <a:r>
              <a:rPr dirty="0"/>
              <a:t>Grouping</a:t>
            </a:r>
            <a:r>
              <a:rPr spc="-140" dirty="0"/>
              <a:t> </a:t>
            </a:r>
            <a:r>
              <a:rPr spc="-10" dirty="0"/>
              <a:t>(1990s)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2059</Words>
  <Application>Microsoft Office PowerPoint</Application>
  <PresentationFormat>Widescreen</PresentationFormat>
  <Paragraphs>696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 MT</vt:lpstr>
      <vt:lpstr>Calibri</vt:lpstr>
      <vt:lpstr>Calibri Light</vt:lpstr>
      <vt:lpstr>Times New Roman</vt:lpstr>
      <vt:lpstr>Trebuchet MS</vt:lpstr>
      <vt:lpstr>Office Theme</vt:lpstr>
      <vt:lpstr>PowerPoint Presentation</vt:lpstr>
      <vt:lpstr>web address</vt:lpstr>
      <vt:lpstr>Course Structure</vt:lpstr>
      <vt:lpstr>Course Content and Grading</vt:lpstr>
      <vt:lpstr>Computer Vision is everywhere!</vt:lpstr>
      <vt:lpstr>Computer Vision</vt:lpstr>
      <vt:lpstr>Today’s Agenda</vt:lpstr>
      <vt:lpstr>Recognition via Edge Detection (1980s)</vt:lpstr>
      <vt:lpstr>Recognition via Grouping (1990s)</vt:lpstr>
      <vt:lpstr>Recognition via Matching (2000s)</vt:lpstr>
      <vt:lpstr>Face Detection</vt:lpstr>
      <vt:lpstr>PASCAL Visual Object Challenge</vt:lpstr>
      <vt:lpstr>PowerPoint Presentation</vt:lpstr>
      <vt:lpstr>Enter Deep Learning</vt:lpstr>
      <vt:lpstr>AlexNet: Deep Learning Goes Mainstream</vt:lpstr>
      <vt:lpstr>Minsky and Papert, 1969</vt:lpstr>
      <vt:lpstr>Backprop: Rumelhart, Hinton, and Williams, 1986</vt:lpstr>
      <vt:lpstr>Convolutional Networks: LeCun et al, 1998</vt:lpstr>
      <vt:lpstr>2000s: “Deep Learning”</vt:lpstr>
      <vt:lpstr>2012 to Present: Deep Learning Explosion</vt:lpstr>
      <vt:lpstr>PowerPoint Presentation</vt:lpstr>
      <vt:lpstr>2012 to Present: Deep Learning is Everywhere</vt:lpstr>
      <vt:lpstr>2012 to Present: Deep Learning is Everywhere</vt:lpstr>
      <vt:lpstr>2012 to Present: Deep Learning is Everywhere</vt:lpstr>
      <vt:lpstr>2012 to Present: Deep Learning is Everywhere</vt:lpstr>
      <vt:lpstr>2012 to Present: Deep Learning is Everywhere</vt:lpstr>
      <vt:lpstr>PowerPoint Presentation</vt:lpstr>
      <vt:lpstr>2012 to Present: Deep Learning is Everywhere</vt:lpstr>
      <vt:lpstr>2012 to Present: Deep Learning is Everywhere</vt:lpstr>
      <vt:lpstr>PowerPoint Presentation</vt:lpstr>
      <vt:lpstr>GFLOP per Dollar CPU GPU (FP32)</vt:lpstr>
      <vt:lpstr>GFLOP per Dollar CPU GPU (FP32) GPU (Tensor Core)</vt:lpstr>
      <vt:lpstr>2018 Turing Award</vt:lpstr>
      <vt:lpstr>Despite our success, computer vision still has a long way to go…</vt:lpstr>
      <vt:lpstr>PowerPoint Presentation</vt:lpstr>
      <vt:lpstr>Computer Vision Technology Can Better Our Lives</vt:lpstr>
      <vt:lpstr>Next time: Image Classification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serkan kartal</cp:lastModifiedBy>
  <cp:revision>7</cp:revision>
  <dcterms:created xsi:type="dcterms:W3CDTF">2025-03-03T11:48:58Z</dcterms:created>
  <dcterms:modified xsi:type="dcterms:W3CDTF">2025-03-04T09:59:43Z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2022-01-05T00:00:00Z</vt:filetime>
  </property>
  <property fmtid="{D5CDD505-2E9C-101B-9397-08002B2CF9AE}" pid="3" name="LastSaved">
    <vt:filetime>2025-03-03T00:00:00Z</vt:filetime>
  </property>
  <property fmtid="{D5CDD505-2E9C-101B-9397-08002B2CF9AE}" pid="4" name="Producer">
    <vt:lpwstr>macOS Version 11.6.1 (Build 20G224) Quartz PDFContext</vt:lpwstr>
  </property>
</Properties>
</file>