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256" r:id="rId2"/>
    <p:sldId id="291" r:id="rId3"/>
    <p:sldId id="427" r:id="rId4"/>
    <p:sldId id="428" r:id="rId5"/>
    <p:sldId id="333" r:id="rId6"/>
    <p:sldId id="441" r:id="rId7"/>
    <p:sldId id="433" r:id="rId8"/>
    <p:sldId id="435" r:id="rId9"/>
    <p:sldId id="389" r:id="rId10"/>
    <p:sldId id="436" r:id="rId11"/>
    <p:sldId id="437" r:id="rId12"/>
    <p:sldId id="336" r:id="rId13"/>
    <p:sldId id="422" r:id="rId14"/>
    <p:sldId id="337" r:id="rId15"/>
    <p:sldId id="423" r:id="rId16"/>
    <p:sldId id="338" r:id="rId17"/>
    <p:sldId id="390" r:id="rId18"/>
    <p:sldId id="339" r:id="rId19"/>
    <p:sldId id="426" r:id="rId20"/>
    <p:sldId id="341" r:id="rId21"/>
    <p:sldId id="392" r:id="rId22"/>
    <p:sldId id="342" r:id="rId23"/>
    <p:sldId id="343" r:id="rId24"/>
    <p:sldId id="344" r:id="rId25"/>
    <p:sldId id="345" r:id="rId26"/>
    <p:sldId id="346" r:id="rId27"/>
    <p:sldId id="393" r:id="rId28"/>
    <p:sldId id="347" r:id="rId29"/>
    <p:sldId id="348" r:id="rId30"/>
    <p:sldId id="394" r:id="rId31"/>
    <p:sldId id="349" r:id="rId32"/>
    <p:sldId id="350" r:id="rId33"/>
    <p:sldId id="351" r:id="rId34"/>
    <p:sldId id="395" r:id="rId35"/>
    <p:sldId id="396" r:id="rId36"/>
    <p:sldId id="354" r:id="rId37"/>
    <p:sldId id="398" r:id="rId38"/>
    <p:sldId id="355" r:id="rId39"/>
    <p:sldId id="399" r:id="rId40"/>
    <p:sldId id="400" r:id="rId41"/>
    <p:sldId id="357" r:id="rId42"/>
    <p:sldId id="358" r:id="rId43"/>
    <p:sldId id="359" r:id="rId44"/>
    <p:sldId id="360" r:id="rId45"/>
    <p:sldId id="362" r:id="rId46"/>
    <p:sldId id="364" r:id="rId47"/>
    <p:sldId id="365" r:id="rId48"/>
    <p:sldId id="366" r:id="rId49"/>
    <p:sldId id="402" r:id="rId50"/>
    <p:sldId id="367" r:id="rId51"/>
    <p:sldId id="368" r:id="rId52"/>
    <p:sldId id="440" r:id="rId53"/>
    <p:sldId id="296" r:id="rId54"/>
    <p:sldId id="369" r:id="rId55"/>
    <p:sldId id="371" r:id="rId56"/>
    <p:sldId id="372" r:id="rId57"/>
    <p:sldId id="374" r:id="rId58"/>
    <p:sldId id="403" r:id="rId59"/>
    <p:sldId id="375" r:id="rId60"/>
    <p:sldId id="386" r:id="rId61"/>
    <p:sldId id="404" r:id="rId62"/>
    <p:sldId id="376" r:id="rId63"/>
    <p:sldId id="377" r:id="rId64"/>
    <p:sldId id="378" r:id="rId65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02" autoAdjust="0"/>
  </p:normalViewPr>
  <p:slideViewPr>
    <p:cSldViewPr>
      <p:cViewPr varScale="1">
        <p:scale>
          <a:sx n="70" d="100"/>
          <a:sy n="70" d="100"/>
        </p:scale>
        <p:origin x="18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8" y="-60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9B9E0-EFF9-42FD-9705-453E35BF7AB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E85B0-F564-4FED-922A-394A951ACFA1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DB046D3C-8429-43BE-894F-3372652DE702}" type="parTrans" cxnId="{239A4232-9045-4A82-8882-A2793D581026}">
      <dgm:prSet/>
      <dgm:spPr/>
      <dgm:t>
        <a:bodyPr/>
        <a:lstStyle/>
        <a:p>
          <a:endParaRPr lang="en-US"/>
        </a:p>
      </dgm:t>
    </dgm:pt>
    <dgm:pt modelId="{781EDAB5-F3BA-44A9-B27C-1F2F1A024C56}" type="sibTrans" cxnId="{239A4232-9045-4A82-8882-A2793D581026}">
      <dgm:prSet/>
      <dgm:spPr/>
      <dgm:t>
        <a:bodyPr/>
        <a:lstStyle/>
        <a:p>
          <a:endParaRPr lang="en-US"/>
        </a:p>
      </dgm:t>
    </dgm:pt>
    <dgm:pt modelId="{52BFF387-32F0-48F5-9D31-7D0C879EDA79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1CFD45BC-8DF4-4D2C-A087-69174A1D63CC}" type="parTrans" cxnId="{7C3EF07F-6FF9-4B0D-A9FD-1223995F1B8F}">
      <dgm:prSet/>
      <dgm:spPr/>
      <dgm:t>
        <a:bodyPr/>
        <a:lstStyle/>
        <a:p>
          <a:endParaRPr lang="en-US"/>
        </a:p>
      </dgm:t>
    </dgm:pt>
    <dgm:pt modelId="{252EA9A7-AFD9-4746-93BE-9CC84940C18F}" type="sibTrans" cxnId="{7C3EF07F-6FF9-4B0D-A9FD-1223995F1B8F}">
      <dgm:prSet/>
      <dgm:spPr/>
      <dgm:t>
        <a:bodyPr/>
        <a:lstStyle/>
        <a:p>
          <a:endParaRPr lang="en-US"/>
        </a:p>
      </dgm:t>
    </dgm:pt>
    <dgm:pt modelId="{F79360FC-46C3-4026-BABA-B98EFE55F243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F421D4BF-F488-4D0F-AACF-DE8DEC810CF6}" type="parTrans" cxnId="{AAED76D4-1166-4FAD-87C6-45124B076BF4}">
      <dgm:prSet/>
      <dgm:spPr/>
      <dgm:t>
        <a:bodyPr/>
        <a:lstStyle/>
        <a:p>
          <a:endParaRPr lang="en-US"/>
        </a:p>
      </dgm:t>
    </dgm:pt>
    <dgm:pt modelId="{45CA758F-2BA9-4AA1-8ACF-2C4721576C05}" type="sibTrans" cxnId="{AAED76D4-1166-4FAD-87C6-45124B076BF4}">
      <dgm:prSet/>
      <dgm:spPr/>
      <dgm:t>
        <a:bodyPr/>
        <a:lstStyle/>
        <a:p>
          <a:endParaRPr lang="en-US"/>
        </a:p>
      </dgm:t>
    </dgm:pt>
    <dgm:pt modelId="{711AD6E9-1C2F-4598-AD4F-3F11232B90C1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FEB7E291-A007-492F-BF48-D3BF55081689}" type="parTrans" cxnId="{DA7B5B04-059A-4F09-8C20-489843A32E11}">
      <dgm:prSet/>
      <dgm:spPr/>
      <dgm:t>
        <a:bodyPr/>
        <a:lstStyle/>
        <a:p>
          <a:endParaRPr lang="en-US"/>
        </a:p>
      </dgm:t>
    </dgm:pt>
    <dgm:pt modelId="{B8248B13-5579-4E12-AB69-BEC9CB2A0A0D}" type="sibTrans" cxnId="{DA7B5B04-059A-4F09-8C20-489843A32E11}">
      <dgm:prSet/>
      <dgm:spPr/>
      <dgm:t>
        <a:bodyPr/>
        <a:lstStyle/>
        <a:p>
          <a:endParaRPr lang="en-US"/>
        </a:p>
      </dgm:t>
    </dgm:pt>
    <dgm:pt modelId="{87D09C92-0FAB-484B-82B1-5399915C601C}">
      <dgm:prSet/>
      <dgm:spPr/>
      <dgm:t>
        <a:bodyPr/>
        <a:lstStyle/>
        <a:p>
          <a:r>
            <a:rPr lang="en-US" dirty="0"/>
            <a:t>G</a:t>
          </a:r>
        </a:p>
      </dgm:t>
    </dgm:pt>
    <dgm:pt modelId="{51B328F5-6283-408F-878B-862FCAD7DB83}" type="parTrans" cxnId="{1D8FE1AA-92DD-4EDF-A280-6255801C45AA}">
      <dgm:prSet/>
      <dgm:spPr/>
      <dgm:t>
        <a:bodyPr/>
        <a:lstStyle/>
        <a:p>
          <a:endParaRPr lang="en-US"/>
        </a:p>
      </dgm:t>
    </dgm:pt>
    <dgm:pt modelId="{57480921-AB1E-4443-B9A4-8E35DCAD342E}" type="sibTrans" cxnId="{1D8FE1AA-92DD-4EDF-A280-6255801C45AA}">
      <dgm:prSet/>
      <dgm:spPr/>
      <dgm:t>
        <a:bodyPr/>
        <a:lstStyle/>
        <a:p>
          <a:endParaRPr lang="en-US"/>
        </a:p>
      </dgm:t>
    </dgm:pt>
    <dgm:pt modelId="{736703B6-712C-4172-9332-425BB7D99B75}">
      <dgm:prSet/>
      <dgm:spPr/>
      <dgm:t>
        <a:bodyPr/>
        <a:lstStyle/>
        <a:p>
          <a:r>
            <a:rPr lang="en-US" dirty="0"/>
            <a:t>F</a:t>
          </a:r>
        </a:p>
      </dgm:t>
    </dgm:pt>
    <dgm:pt modelId="{22EACFB5-DEAF-42DD-B156-27D03DE087A5}" type="parTrans" cxnId="{86E89631-3FA1-4FC0-8D7C-3E46B10D3A93}">
      <dgm:prSet/>
      <dgm:spPr/>
      <dgm:t>
        <a:bodyPr/>
        <a:lstStyle/>
        <a:p>
          <a:endParaRPr lang="en-US"/>
        </a:p>
      </dgm:t>
    </dgm:pt>
    <dgm:pt modelId="{CF62837C-A61F-4A5C-9FBC-9FC15A69BA0B}" type="sibTrans" cxnId="{86E89631-3FA1-4FC0-8D7C-3E46B10D3A93}">
      <dgm:prSet/>
      <dgm:spPr/>
      <dgm:t>
        <a:bodyPr/>
        <a:lstStyle/>
        <a:p>
          <a:endParaRPr lang="en-US"/>
        </a:p>
      </dgm:t>
    </dgm:pt>
    <dgm:pt modelId="{41BC7D81-5A8F-4C54-9F2C-9124A977ACBA}">
      <dgm:prSet/>
      <dgm:spPr/>
      <dgm:t>
        <a:bodyPr/>
        <a:lstStyle/>
        <a:p>
          <a:r>
            <a:rPr lang="en-US" dirty="0"/>
            <a:t>E</a:t>
          </a:r>
        </a:p>
      </dgm:t>
    </dgm:pt>
    <dgm:pt modelId="{F8D782EC-300F-4F34-86F6-6743ACC1CF1C}" type="parTrans" cxnId="{BD4A30D1-CAF6-4F03-97D8-5BB6DD46EA13}">
      <dgm:prSet/>
      <dgm:spPr/>
      <dgm:t>
        <a:bodyPr/>
        <a:lstStyle/>
        <a:p>
          <a:endParaRPr lang="en-US"/>
        </a:p>
      </dgm:t>
    </dgm:pt>
    <dgm:pt modelId="{2CD54EDA-838B-4C44-A6DF-DC0E04CDB3CB}" type="sibTrans" cxnId="{BD4A30D1-CAF6-4F03-97D8-5BB6DD46EA13}">
      <dgm:prSet/>
      <dgm:spPr/>
      <dgm:t>
        <a:bodyPr/>
        <a:lstStyle/>
        <a:p>
          <a:endParaRPr lang="en-US"/>
        </a:p>
      </dgm:t>
    </dgm:pt>
    <dgm:pt modelId="{19F4EDAA-E396-4AA2-B6F2-F8DA5EF3F088}">
      <dgm:prSet/>
      <dgm:spPr/>
      <dgm:t>
        <a:bodyPr/>
        <a:lstStyle/>
        <a:p>
          <a:r>
            <a:rPr lang="en-US" dirty="0"/>
            <a:t>D</a:t>
          </a:r>
        </a:p>
      </dgm:t>
    </dgm:pt>
    <dgm:pt modelId="{D007DF7D-5098-4748-83BE-29EFB33993F4}" type="parTrans" cxnId="{550C10A8-A16D-4A30-9BBB-A4E4532841C8}">
      <dgm:prSet/>
      <dgm:spPr/>
      <dgm:t>
        <a:bodyPr/>
        <a:lstStyle/>
        <a:p>
          <a:endParaRPr lang="en-US"/>
        </a:p>
      </dgm:t>
    </dgm:pt>
    <dgm:pt modelId="{1324884C-4201-49C6-A892-287BAD617E5D}" type="sibTrans" cxnId="{550C10A8-A16D-4A30-9BBB-A4E4532841C8}">
      <dgm:prSet/>
      <dgm:spPr/>
      <dgm:t>
        <a:bodyPr/>
        <a:lstStyle/>
        <a:p>
          <a:endParaRPr lang="en-US"/>
        </a:p>
      </dgm:t>
    </dgm:pt>
    <dgm:pt modelId="{57990D60-C8E9-4009-8968-C74E1E6E76B7}" type="pres">
      <dgm:prSet presAssocID="{A879B9E0-EFF9-42FD-9705-453E35BF7A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AD6E3B4-A0D9-470B-B8DB-709D77F66C40}" type="pres">
      <dgm:prSet presAssocID="{835E85B0-F564-4FED-922A-394A951ACFA1}" presName="singleCycle" presStyleCnt="0"/>
      <dgm:spPr/>
    </dgm:pt>
    <dgm:pt modelId="{77AA5725-587F-480C-B9A0-5C7D1B4A0262}" type="pres">
      <dgm:prSet presAssocID="{835E85B0-F564-4FED-922A-394A951ACFA1}" presName="singleCenter" presStyleLbl="node1" presStyleIdx="0" presStyleCnt="8">
        <dgm:presLayoutVars>
          <dgm:chMax val="7"/>
          <dgm:chPref val="7"/>
        </dgm:presLayoutVars>
      </dgm:prSet>
      <dgm:spPr/>
    </dgm:pt>
    <dgm:pt modelId="{E6C4215D-B60E-4B9A-85C4-580AE3B87BEE}" type="pres">
      <dgm:prSet presAssocID="{1CFD45BC-8DF4-4D2C-A087-69174A1D63CC}" presName="Name56" presStyleLbl="parChTrans1D2" presStyleIdx="0" presStyleCnt="7"/>
      <dgm:spPr/>
    </dgm:pt>
    <dgm:pt modelId="{7CA96940-D4C8-4662-99DE-DC3D64D11F55}" type="pres">
      <dgm:prSet presAssocID="{52BFF387-32F0-48F5-9D31-7D0C879EDA79}" presName="text0" presStyleLbl="node1" presStyleIdx="1" presStyleCnt="8">
        <dgm:presLayoutVars>
          <dgm:bulletEnabled val="1"/>
        </dgm:presLayoutVars>
      </dgm:prSet>
      <dgm:spPr/>
    </dgm:pt>
    <dgm:pt modelId="{ABC27DCE-4967-45B2-8430-43E3F5580C9B}" type="pres">
      <dgm:prSet presAssocID="{F421D4BF-F488-4D0F-AACF-DE8DEC810CF6}" presName="Name56" presStyleLbl="parChTrans1D2" presStyleIdx="1" presStyleCnt="7"/>
      <dgm:spPr/>
    </dgm:pt>
    <dgm:pt modelId="{3C718B0F-3C6D-4443-BEE0-07B69DB5F0F1}" type="pres">
      <dgm:prSet presAssocID="{F79360FC-46C3-4026-BABA-B98EFE55F243}" presName="text0" presStyleLbl="node1" presStyleIdx="2" presStyleCnt="8">
        <dgm:presLayoutVars>
          <dgm:bulletEnabled val="1"/>
        </dgm:presLayoutVars>
      </dgm:prSet>
      <dgm:spPr/>
    </dgm:pt>
    <dgm:pt modelId="{E3896AB5-F072-4542-B5AB-7850BE3EE412}" type="pres">
      <dgm:prSet presAssocID="{51B328F5-6283-408F-878B-862FCAD7DB83}" presName="Name56" presStyleLbl="parChTrans1D2" presStyleIdx="2" presStyleCnt="7"/>
      <dgm:spPr/>
    </dgm:pt>
    <dgm:pt modelId="{13813846-1EDA-486B-988B-4B76A4808132}" type="pres">
      <dgm:prSet presAssocID="{87D09C92-0FAB-484B-82B1-5399915C601C}" presName="text0" presStyleLbl="node1" presStyleIdx="3" presStyleCnt="8">
        <dgm:presLayoutVars>
          <dgm:bulletEnabled val="1"/>
        </dgm:presLayoutVars>
      </dgm:prSet>
      <dgm:spPr/>
    </dgm:pt>
    <dgm:pt modelId="{DCF384E2-1C46-4D7B-AC91-280E5F383726}" type="pres">
      <dgm:prSet presAssocID="{22EACFB5-DEAF-42DD-B156-27D03DE087A5}" presName="Name56" presStyleLbl="parChTrans1D2" presStyleIdx="3" presStyleCnt="7"/>
      <dgm:spPr/>
    </dgm:pt>
    <dgm:pt modelId="{A00853E1-209E-4599-AD76-4335ABA23EB7}" type="pres">
      <dgm:prSet presAssocID="{736703B6-712C-4172-9332-425BB7D99B75}" presName="text0" presStyleLbl="node1" presStyleIdx="4" presStyleCnt="8">
        <dgm:presLayoutVars>
          <dgm:bulletEnabled val="1"/>
        </dgm:presLayoutVars>
      </dgm:prSet>
      <dgm:spPr/>
    </dgm:pt>
    <dgm:pt modelId="{1D3637D9-B1B3-463C-A4BA-B4ADEEB738A2}" type="pres">
      <dgm:prSet presAssocID="{F8D782EC-300F-4F34-86F6-6743ACC1CF1C}" presName="Name56" presStyleLbl="parChTrans1D2" presStyleIdx="4" presStyleCnt="7"/>
      <dgm:spPr/>
    </dgm:pt>
    <dgm:pt modelId="{4628CE54-3A70-4F4B-A70B-CD6904974852}" type="pres">
      <dgm:prSet presAssocID="{41BC7D81-5A8F-4C54-9F2C-9124A977ACBA}" presName="text0" presStyleLbl="node1" presStyleIdx="5" presStyleCnt="8">
        <dgm:presLayoutVars>
          <dgm:bulletEnabled val="1"/>
        </dgm:presLayoutVars>
      </dgm:prSet>
      <dgm:spPr/>
    </dgm:pt>
    <dgm:pt modelId="{E0AB4270-BB48-4EDC-B05F-5B1C24032E1A}" type="pres">
      <dgm:prSet presAssocID="{D007DF7D-5098-4748-83BE-29EFB33993F4}" presName="Name56" presStyleLbl="parChTrans1D2" presStyleIdx="5" presStyleCnt="7"/>
      <dgm:spPr/>
    </dgm:pt>
    <dgm:pt modelId="{824C515C-B808-4FD4-B302-4EFDF205CE0A}" type="pres">
      <dgm:prSet presAssocID="{19F4EDAA-E396-4AA2-B6F2-F8DA5EF3F088}" presName="text0" presStyleLbl="node1" presStyleIdx="6" presStyleCnt="8">
        <dgm:presLayoutVars>
          <dgm:bulletEnabled val="1"/>
        </dgm:presLayoutVars>
      </dgm:prSet>
      <dgm:spPr/>
    </dgm:pt>
    <dgm:pt modelId="{8CBC67F6-DEDD-401D-8B42-9AF637B2B89D}" type="pres">
      <dgm:prSet presAssocID="{FEB7E291-A007-492F-BF48-D3BF55081689}" presName="Name56" presStyleLbl="parChTrans1D2" presStyleIdx="6" presStyleCnt="7"/>
      <dgm:spPr/>
    </dgm:pt>
    <dgm:pt modelId="{4914F8CE-5D54-4EA4-8839-5AF6DD455745}" type="pres">
      <dgm:prSet presAssocID="{711AD6E9-1C2F-4598-AD4F-3F11232B90C1}" presName="text0" presStyleLbl="node1" presStyleIdx="7" presStyleCnt="8">
        <dgm:presLayoutVars>
          <dgm:bulletEnabled val="1"/>
        </dgm:presLayoutVars>
      </dgm:prSet>
      <dgm:spPr/>
    </dgm:pt>
  </dgm:ptLst>
  <dgm:cxnLst>
    <dgm:cxn modelId="{51049201-6AE7-4160-9937-DAEF06C3DF87}" type="presOf" srcId="{F79360FC-46C3-4026-BABA-B98EFE55F243}" destId="{3C718B0F-3C6D-4443-BEE0-07B69DB5F0F1}" srcOrd="0" destOrd="0" presId="urn:microsoft.com/office/officeart/2008/layout/RadialCluster"/>
    <dgm:cxn modelId="{DA7B5B04-059A-4F09-8C20-489843A32E11}" srcId="{835E85B0-F564-4FED-922A-394A951ACFA1}" destId="{711AD6E9-1C2F-4598-AD4F-3F11232B90C1}" srcOrd="6" destOrd="0" parTransId="{FEB7E291-A007-492F-BF48-D3BF55081689}" sibTransId="{B8248B13-5579-4E12-AB69-BEC9CB2A0A0D}"/>
    <dgm:cxn modelId="{91DBBE13-B095-4A6D-81B8-C6F2624553FA}" type="presOf" srcId="{F421D4BF-F488-4D0F-AACF-DE8DEC810CF6}" destId="{ABC27DCE-4967-45B2-8430-43E3F5580C9B}" srcOrd="0" destOrd="0" presId="urn:microsoft.com/office/officeart/2008/layout/RadialCluster"/>
    <dgm:cxn modelId="{86E89631-3FA1-4FC0-8D7C-3E46B10D3A93}" srcId="{835E85B0-F564-4FED-922A-394A951ACFA1}" destId="{736703B6-712C-4172-9332-425BB7D99B75}" srcOrd="3" destOrd="0" parTransId="{22EACFB5-DEAF-42DD-B156-27D03DE087A5}" sibTransId="{CF62837C-A61F-4A5C-9FBC-9FC15A69BA0B}"/>
    <dgm:cxn modelId="{239A4232-9045-4A82-8882-A2793D581026}" srcId="{A879B9E0-EFF9-42FD-9705-453E35BF7AB7}" destId="{835E85B0-F564-4FED-922A-394A951ACFA1}" srcOrd="0" destOrd="0" parTransId="{DB046D3C-8429-43BE-894F-3372652DE702}" sibTransId="{781EDAB5-F3BA-44A9-B27C-1F2F1A024C56}"/>
    <dgm:cxn modelId="{11FDC232-A8A4-4FDC-8CA7-61535BB1246A}" type="presOf" srcId="{52BFF387-32F0-48F5-9D31-7D0C879EDA79}" destId="{7CA96940-D4C8-4662-99DE-DC3D64D11F55}" srcOrd="0" destOrd="0" presId="urn:microsoft.com/office/officeart/2008/layout/RadialCluster"/>
    <dgm:cxn modelId="{CC04BD63-FA4A-4FB4-B478-AFDDC09471A4}" type="presOf" srcId="{22EACFB5-DEAF-42DD-B156-27D03DE087A5}" destId="{DCF384E2-1C46-4D7B-AC91-280E5F383726}" srcOrd="0" destOrd="0" presId="urn:microsoft.com/office/officeart/2008/layout/RadialCluster"/>
    <dgm:cxn modelId="{4629F86C-CE61-4351-B45A-7EE55E94E220}" type="presOf" srcId="{FEB7E291-A007-492F-BF48-D3BF55081689}" destId="{8CBC67F6-DEDD-401D-8B42-9AF637B2B89D}" srcOrd="0" destOrd="0" presId="urn:microsoft.com/office/officeart/2008/layout/RadialCluster"/>
    <dgm:cxn modelId="{89F8A351-1105-43AA-A111-2F933E9B9965}" type="presOf" srcId="{A879B9E0-EFF9-42FD-9705-453E35BF7AB7}" destId="{57990D60-C8E9-4009-8968-C74E1E6E76B7}" srcOrd="0" destOrd="0" presId="urn:microsoft.com/office/officeart/2008/layout/RadialCluster"/>
    <dgm:cxn modelId="{F53DCF51-CB4F-43D7-94CA-1054D14687B4}" type="presOf" srcId="{87D09C92-0FAB-484B-82B1-5399915C601C}" destId="{13813846-1EDA-486B-988B-4B76A4808132}" srcOrd="0" destOrd="0" presId="urn:microsoft.com/office/officeart/2008/layout/RadialCluster"/>
    <dgm:cxn modelId="{186D977B-601F-43C4-8150-C20F1BE38CFA}" type="presOf" srcId="{711AD6E9-1C2F-4598-AD4F-3F11232B90C1}" destId="{4914F8CE-5D54-4EA4-8839-5AF6DD455745}" srcOrd="0" destOrd="0" presId="urn:microsoft.com/office/officeart/2008/layout/RadialCluster"/>
    <dgm:cxn modelId="{7C3EF07F-6FF9-4B0D-A9FD-1223995F1B8F}" srcId="{835E85B0-F564-4FED-922A-394A951ACFA1}" destId="{52BFF387-32F0-48F5-9D31-7D0C879EDA79}" srcOrd="0" destOrd="0" parTransId="{1CFD45BC-8DF4-4D2C-A087-69174A1D63CC}" sibTransId="{252EA9A7-AFD9-4746-93BE-9CC84940C18F}"/>
    <dgm:cxn modelId="{7B745D85-C20A-4969-91AB-50113AB0A793}" type="presOf" srcId="{1CFD45BC-8DF4-4D2C-A087-69174A1D63CC}" destId="{E6C4215D-B60E-4B9A-85C4-580AE3B87BEE}" srcOrd="0" destOrd="0" presId="urn:microsoft.com/office/officeart/2008/layout/RadialCluster"/>
    <dgm:cxn modelId="{5ADB9985-D402-4EBA-BE13-3CF271DB6EB1}" type="presOf" srcId="{736703B6-712C-4172-9332-425BB7D99B75}" destId="{A00853E1-209E-4599-AD76-4335ABA23EB7}" srcOrd="0" destOrd="0" presId="urn:microsoft.com/office/officeart/2008/layout/RadialCluster"/>
    <dgm:cxn modelId="{C7EF1095-F121-4249-94AB-4BC58232C486}" type="presOf" srcId="{41BC7D81-5A8F-4C54-9F2C-9124A977ACBA}" destId="{4628CE54-3A70-4F4B-A70B-CD6904974852}" srcOrd="0" destOrd="0" presId="urn:microsoft.com/office/officeart/2008/layout/RadialCluster"/>
    <dgm:cxn modelId="{550C10A8-A16D-4A30-9BBB-A4E4532841C8}" srcId="{835E85B0-F564-4FED-922A-394A951ACFA1}" destId="{19F4EDAA-E396-4AA2-B6F2-F8DA5EF3F088}" srcOrd="5" destOrd="0" parTransId="{D007DF7D-5098-4748-83BE-29EFB33993F4}" sibTransId="{1324884C-4201-49C6-A892-287BAD617E5D}"/>
    <dgm:cxn modelId="{1D8FE1AA-92DD-4EDF-A280-6255801C45AA}" srcId="{835E85B0-F564-4FED-922A-394A951ACFA1}" destId="{87D09C92-0FAB-484B-82B1-5399915C601C}" srcOrd="2" destOrd="0" parTransId="{51B328F5-6283-408F-878B-862FCAD7DB83}" sibTransId="{57480921-AB1E-4443-B9A4-8E35DCAD342E}"/>
    <dgm:cxn modelId="{7BD523AB-3418-453B-A269-ACB872E92537}" type="presOf" srcId="{51B328F5-6283-408F-878B-862FCAD7DB83}" destId="{E3896AB5-F072-4542-B5AB-7850BE3EE412}" srcOrd="0" destOrd="0" presId="urn:microsoft.com/office/officeart/2008/layout/RadialCluster"/>
    <dgm:cxn modelId="{A2E54DB4-F796-4858-8760-6A5CAA057AF0}" type="presOf" srcId="{19F4EDAA-E396-4AA2-B6F2-F8DA5EF3F088}" destId="{824C515C-B808-4FD4-B302-4EFDF205CE0A}" srcOrd="0" destOrd="0" presId="urn:microsoft.com/office/officeart/2008/layout/RadialCluster"/>
    <dgm:cxn modelId="{BD4A30D1-CAF6-4F03-97D8-5BB6DD46EA13}" srcId="{835E85B0-F564-4FED-922A-394A951ACFA1}" destId="{41BC7D81-5A8F-4C54-9F2C-9124A977ACBA}" srcOrd="4" destOrd="0" parTransId="{F8D782EC-300F-4F34-86F6-6743ACC1CF1C}" sibTransId="{2CD54EDA-838B-4C44-A6DF-DC0E04CDB3CB}"/>
    <dgm:cxn modelId="{AAED76D4-1166-4FAD-87C6-45124B076BF4}" srcId="{835E85B0-F564-4FED-922A-394A951ACFA1}" destId="{F79360FC-46C3-4026-BABA-B98EFE55F243}" srcOrd="1" destOrd="0" parTransId="{F421D4BF-F488-4D0F-AACF-DE8DEC810CF6}" sibTransId="{45CA758F-2BA9-4AA1-8ACF-2C4721576C05}"/>
    <dgm:cxn modelId="{72B942DC-7254-4B65-BC7D-FE09B6FE3563}" type="presOf" srcId="{D007DF7D-5098-4748-83BE-29EFB33993F4}" destId="{E0AB4270-BB48-4EDC-B05F-5B1C24032E1A}" srcOrd="0" destOrd="0" presId="urn:microsoft.com/office/officeart/2008/layout/RadialCluster"/>
    <dgm:cxn modelId="{D07A16E7-821D-49CB-B317-25EA819AADE9}" type="presOf" srcId="{835E85B0-F564-4FED-922A-394A951ACFA1}" destId="{77AA5725-587F-480C-B9A0-5C7D1B4A0262}" srcOrd="0" destOrd="0" presId="urn:microsoft.com/office/officeart/2008/layout/RadialCluster"/>
    <dgm:cxn modelId="{8AE7E1F4-9C9E-4C1E-953A-C3D88A16C707}" type="presOf" srcId="{F8D782EC-300F-4F34-86F6-6743ACC1CF1C}" destId="{1D3637D9-B1B3-463C-A4BA-B4ADEEB738A2}" srcOrd="0" destOrd="0" presId="urn:microsoft.com/office/officeart/2008/layout/RadialCluster"/>
    <dgm:cxn modelId="{907D6BC9-2022-41AC-AA38-D610F84633FF}" type="presParOf" srcId="{57990D60-C8E9-4009-8968-C74E1E6E76B7}" destId="{4AD6E3B4-A0D9-470B-B8DB-709D77F66C40}" srcOrd="0" destOrd="0" presId="urn:microsoft.com/office/officeart/2008/layout/RadialCluster"/>
    <dgm:cxn modelId="{129713C9-D68A-48F7-8BCB-46C97746FBD9}" type="presParOf" srcId="{4AD6E3B4-A0D9-470B-B8DB-709D77F66C40}" destId="{77AA5725-587F-480C-B9A0-5C7D1B4A0262}" srcOrd="0" destOrd="0" presId="urn:microsoft.com/office/officeart/2008/layout/RadialCluster"/>
    <dgm:cxn modelId="{16EE9212-676F-4D55-BC4D-3287F6251614}" type="presParOf" srcId="{4AD6E3B4-A0D9-470B-B8DB-709D77F66C40}" destId="{E6C4215D-B60E-4B9A-85C4-580AE3B87BEE}" srcOrd="1" destOrd="0" presId="urn:microsoft.com/office/officeart/2008/layout/RadialCluster"/>
    <dgm:cxn modelId="{2EE097AF-FE27-4C99-AE3C-74226F854961}" type="presParOf" srcId="{4AD6E3B4-A0D9-470B-B8DB-709D77F66C40}" destId="{7CA96940-D4C8-4662-99DE-DC3D64D11F55}" srcOrd="2" destOrd="0" presId="urn:microsoft.com/office/officeart/2008/layout/RadialCluster"/>
    <dgm:cxn modelId="{8DA2A252-47FF-47DA-AFD7-7C4495AE2D9A}" type="presParOf" srcId="{4AD6E3B4-A0D9-470B-B8DB-709D77F66C40}" destId="{ABC27DCE-4967-45B2-8430-43E3F5580C9B}" srcOrd="3" destOrd="0" presId="urn:microsoft.com/office/officeart/2008/layout/RadialCluster"/>
    <dgm:cxn modelId="{C3E56880-D69E-4CC5-B50C-8F914EF6BC89}" type="presParOf" srcId="{4AD6E3B4-A0D9-470B-B8DB-709D77F66C40}" destId="{3C718B0F-3C6D-4443-BEE0-07B69DB5F0F1}" srcOrd="4" destOrd="0" presId="urn:microsoft.com/office/officeart/2008/layout/RadialCluster"/>
    <dgm:cxn modelId="{AE26F325-9877-48ED-B955-2EB4376F83DC}" type="presParOf" srcId="{4AD6E3B4-A0D9-470B-B8DB-709D77F66C40}" destId="{E3896AB5-F072-4542-B5AB-7850BE3EE412}" srcOrd="5" destOrd="0" presId="urn:microsoft.com/office/officeart/2008/layout/RadialCluster"/>
    <dgm:cxn modelId="{4A761283-EC6C-42C7-A6C8-F465DFF47321}" type="presParOf" srcId="{4AD6E3B4-A0D9-470B-B8DB-709D77F66C40}" destId="{13813846-1EDA-486B-988B-4B76A4808132}" srcOrd="6" destOrd="0" presId="urn:microsoft.com/office/officeart/2008/layout/RadialCluster"/>
    <dgm:cxn modelId="{2DC3D5AE-01A9-4CA1-8D78-CEF87A6272E8}" type="presParOf" srcId="{4AD6E3B4-A0D9-470B-B8DB-709D77F66C40}" destId="{DCF384E2-1C46-4D7B-AC91-280E5F383726}" srcOrd="7" destOrd="0" presId="urn:microsoft.com/office/officeart/2008/layout/RadialCluster"/>
    <dgm:cxn modelId="{FADE569B-E607-4438-AC97-96DA9DD796F1}" type="presParOf" srcId="{4AD6E3B4-A0D9-470B-B8DB-709D77F66C40}" destId="{A00853E1-209E-4599-AD76-4335ABA23EB7}" srcOrd="8" destOrd="0" presId="urn:microsoft.com/office/officeart/2008/layout/RadialCluster"/>
    <dgm:cxn modelId="{E5361F5B-9E3D-44FE-87C8-09B91CD7097D}" type="presParOf" srcId="{4AD6E3B4-A0D9-470B-B8DB-709D77F66C40}" destId="{1D3637D9-B1B3-463C-A4BA-B4ADEEB738A2}" srcOrd="9" destOrd="0" presId="urn:microsoft.com/office/officeart/2008/layout/RadialCluster"/>
    <dgm:cxn modelId="{B9DDC074-EFD9-4257-8662-157B0FAA55AE}" type="presParOf" srcId="{4AD6E3B4-A0D9-470B-B8DB-709D77F66C40}" destId="{4628CE54-3A70-4F4B-A70B-CD6904974852}" srcOrd="10" destOrd="0" presId="urn:microsoft.com/office/officeart/2008/layout/RadialCluster"/>
    <dgm:cxn modelId="{038178D8-ED77-4B3D-AA1E-17DD302BFF04}" type="presParOf" srcId="{4AD6E3B4-A0D9-470B-B8DB-709D77F66C40}" destId="{E0AB4270-BB48-4EDC-B05F-5B1C24032E1A}" srcOrd="11" destOrd="0" presId="urn:microsoft.com/office/officeart/2008/layout/RadialCluster"/>
    <dgm:cxn modelId="{5D5379D0-70CC-4B9A-9DE4-BC9009899AD2}" type="presParOf" srcId="{4AD6E3B4-A0D9-470B-B8DB-709D77F66C40}" destId="{824C515C-B808-4FD4-B302-4EFDF205CE0A}" srcOrd="12" destOrd="0" presId="urn:microsoft.com/office/officeart/2008/layout/RadialCluster"/>
    <dgm:cxn modelId="{A66C03FC-295E-41D8-9129-33F461A85313}" type="presParOf" srcId="{4AD6E3B4-A0D9-470B-B8DB-709D77F66C40}" destId="{8CBC67F6-DEDD-401D-8B42-9AF637B2B89D}" srcOrd="13" destOrd="0" presId="urn:microsoft.com/office/officeart/2008/layout/RadialCluster"/>
    <dgm:cxn modelId="{869CE92D-7C2B-4412-942B-6E4D1B426561}" type="presParOf" srcId="{4AD6E3B4-A0D9-470B-B8DB-709D77F66C40}" destId="{4914F8CE-5D54-4EA4-8839-5AF6DD45574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A5725-587F-480C-B9A0-5C7D1B4A0262}">
      <dsp:nvSpPr>
        <dsp:cNvPr id="0" name=""/>
        <dsp:cNvSpPr/>
      </dsp:nvSpPr>
      <dsp:spPr>
        <a:xfrm>
          <a:off x="1824989" y="1326138"/>
          <a:ext cx="1074420" cy="1074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System</a:t>
          </a:r>
        </a:p>
      </dsp:txBody>
      <dsp:txXfrm>
        <a:off x="1877438" y="1378587"/>
        <a:ext cx="969522" cy="969522"/>
      </dsp:txXfrm>
    </dsp:sp>
    <dsp:sp modelId="{E6C4215D-B60E-4B9A-85C4-580AE3B87BEE}">
      <dsp:nvSpPr>
        <dsp:cNvPr id="0" name=""/>
        <dsp:cNvSpPr/>
      </dsp:nvSpPr>
      <dsp:spPr>
        <a:xfrm rot="16200000">
          <a:off x="2077177" y="1041116"/>
          <a:ext cx="570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00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96940-D4C8-4662-99DE-DC3D64D11F55}">
      <dsp:nvSpPr>
        <dsp:cNvPr id="0" name=""/>
        <dsp:cNvSpPr/>
      </dsp:nvSpPr>
      <dsp:spPr>
        <a:xfrm>
          <a:off x="2002269" y="36232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</a:t>
          </a:r>
        </a:p>
      </dsp:txBody>
      <dsp:txXfrm>
        <a:off x="2037410" y="71373"/>
        <a:ext cx="649579" cy="649579"/>
      </dsp:txXfrm>
    </dsp:sp>
    <dsp:sp modelId="{ABC27DCE-4967-45B2-8430-43E3F5580C9B}">
      <dsp:nvSpPr>
        <dsp:cNvPr id="0" name=""/>
        <dsp:cNvSpPr/>
      </dsp:nvSpPr>
      <dsp:spPr>
        <a:xfrm rot="19285714">
          <a:off x="2864535" y="1335273"/>
          <a:ext cx="3196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6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18B0F-3C6D-4443-BEE0-07B69DB5F0F1}">
      <dsp:nvSpPr>
        <dsp:cNvPr id="0" name=""/>
        <dsp:cNvSpPr/>
      </dsp:nvSpPr>
      <dsp:spPr>
        <a:xfrm>
          <a:off x="3149360" y="588642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</a:t>
          </a:r>
        </a:p>
      </dsp:txBody>
      <dsp:txXfrm>
        <a:off x="3184501" y="623783"/>
        <a:ext cx="649579" cy="649579"/>
      </dsp:txXfrm>
    </dsp:sp>
    <dsp:sp modelId="{E3896AB5-F072-4542-B5AB-7850BE3EE412}">
      <dsp:nvSpPr>
        <dsp:cNvPr id="0" name=""/>
        <dsp:cNvSpPr/>
      </dsp:nvSpPr>
      <dsp:spPr>
        <a:xfrm rot="771429">
          <a:off x="2892553" y="2046819"/>
          <a:ext cx="546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9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13846-1EDA-486B-988B-4B76A4808132}">
      <dsp:nvSpPr>
        <dsp:cNvPr id="0" name=""/>
        <dsp:cNvSpPr/>
      </dsp:nvSpPr>
      <dsp:spPr>
        <a:xfrm>
          <a:off x="3432668" y="1829897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</a:t>
          </a:r>
        </a:p>
      </dsp:txBody>
      <dsp:txXfrm>
        <a:off x="3467809" y="1865038"/>
        <a:ext cx="649579" cy="649579"/>
      </dsp:txXfrm>
    </dsp:sp>
    <dsp:sp modelId="{DCF384E2-1C46-4D7B-AC91-280E5F383726}">
      <dsp:nvSpPr>
        <dsp:cNvPr id="0" name=""/>
        <dsp:cNvSpPr/>
      </dsp:nvSpPr>
      <dsp:spPr>
        <a:xfrm rot="3857143">
          <a:off x="2487463" y="2612932"/>
          <a:ext cx="4714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4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853E1-209E-4599-AD76-4335ABA23EB7}">
      <dsp:nvSpPr>
        <dsp:cNvPr id="0" name=""/>
        <dsp:cNvSpPr/>
      </dsp:nvSpPr>
      <dsp:spPr>
        <a:xfrm>
          <a:off x="2638856" y="2825305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</a:t>
          </a:r>
        </a:p>
      </dsp:txBody>
      <dsp:txXfrm>
        <a:off x="2673997" y="2860446"/>
        <a:ext cx="649579" cy="649579"/>
      </dsp:txXfrm>
    </dsp:sp>
    <dsp:sp modelId="{1D3637D9-B1B3-463C-A4BA-B4ADEEB738A2}">
      <dsp:nvSpPr>
        <dsp:cNvPr id="0" name=""/>
        <dsp:cNvSpPr/>
      </dsp:nvSpPr>
      <dsp:spPr>
        <a:xfrm rot="6942857">
          <a:off x="1765502" y="2612932"/>
          <a:ext cx="4714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4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8CE54-3A70-4F4B-A70B-CD6904974852}">
      <dsp:nvSpPr>
        <dsp:cNvPr id="0" name=""/>
        <dsp:cNvSpPr/>
      </dsp:nvSpPr>
      <dsp:spPr>
        <a:xfrm>
          <a:off x="1365681" y="2825305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</a:t>
          </a:r>
        </a:p>
      </dsp:txBody>
      <dsp:txXfrm>
        <a:off x="1400822" y="2860446"/>
        <a:ext cx="649579" cy="649579"/>
      </dsp:txXfrm>
    </dsp:sp>
    <dsp:sp modelId="{E0AB4270-BB48-4EDC-B05F-5B1C24032E1A}">
      <dsp:nvSpPr>
        <dsp:cNvPr id="0" name=""/>
        <dsp:cNvSpPr/>
      </dsp:nvSpPr>
      <dsp:spPr>
        <a:xfrm rot="10028571">
          <a:off x="1284874" y="2046819"/>
          <a:ext cx="546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9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C515C-B808-4FD4-B302-4EFDF205CE0A}">
      <dsp:nvSpPr>
        <dsp:cNvPr id="0" name=""/>
        <dsp:cNvSpPr/>
      </dsp:nvSpPr>
      <dsp:spPr>
        <a:xfrm>
          <a:off x="571869" y="1829897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</a:t>
          </a:r>
        </a:p>
      </dsp:txBody>
      <dsp:txXfrm>
        <a:off x="607010" y="1865038"/>
        <a:ext cx="649579" cy="649579"/>
      </dsp:txXfrm>
    </dsp:sp>
    <dsp:sp modelId="{8CBC67F6-DEDD-401D-8B42-9AF637B2B89D}">
      <dsp:nvSpPr>
        <dsp:cNvPr id="0" name=""/>
        <dsp:cNvSpPr/>
      </dsp:nvSpPr>
      <dsp:spPr>
        <a:xfrm rot="13114286">
          <a:off x="1540165" y="1335273"/>
          <a:ext cx="3196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6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4F8CE-5D54-4EA4-8839-5AF6DD455745}">
      <dsp:nvSpPr>
        <dsp:cNvPr id="0" name=""/>
        <dsp:cNvSpPr/>
      </dsp:nvSpPr>
      <dsp:spPr>
        <a:xfrm>
          <a:off x="855177" y="588642"/>
          <a:ext cx="719861" cy="71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</a:t>
          </a:r>
        </a:p>
      </dsp:txBody>
      <dsp:txXfrm>
        <a:off x="890318" y="623783"/>
        <a:ext cx="649579" cy="64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FBFBFD9-9BA3-4444-8FC5-30AE68B50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2287C34-79D0-4ACD-A2A2-5D48A22679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4EAEE700-CC3C-43A4-9A01-630576D072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EBB2E89-7127-4C45-8422-FC5FEF82C7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854AC35D-7F4C-4FAA-8864-E8D792376D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7658F31-5481-44D8-B4A7-991CA3B520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813E8F5-1EF8-4036-9B6A-B71AF34E4A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8154986-EB92-43E9-BA63-BEEA0433B5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F5F3D8E-4305-486B-AF3C-96292C7271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42D872C-27B3-45F9-95A5-D794045EE9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214A382-A923-4F24-B8D2-EC9B98817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016E061-455B-4B01-B932-8DA53F1725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4A8188-5240-4F4E-86EF-F3BEDB822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16D7B-61CB-4578-BCA2-661FCE97F69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F2FC91E8-45EF-4F91-9C5C-3CC11470B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7B4286B2-1543-4F22-8900-64B246F42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BA3ACB-57CA-4BC4-B061-82D8DE8B2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C90A-9902-491A-A278-1536F9A30B5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9048A362-6A34-4D1C-A364-6EA55F145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8557EAD9-9A12-46BC-B748-8EA7055EB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6E3D42-1C77-43A8-96B0-2590BA0C7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870F9-4D34-429B-A7AE-BB6854E5A33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F7C0924C-BF46-41B8-BE7A-B27899BB2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1283D21C-353E-46C6-AF13-FBD0D5B4A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28F2E5-A129-45BC-BB87-2A27B57DA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F3C7F-ADAF-4A27-80A4-D06A7EEFF36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8B929349-66E4-41CE-8CB6-3231788BB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2DADC756-1C3E-4B9B-A331-EADABAF7D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0331EC-8E01-45F9-AE35-CDCA2F54D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E00BC-8CF9-4411-BF96-A4EF0593913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50E80948-711D-4922-ACC1-F66044F4B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471B7427-6D77-4D79-92FE-2BF9909CD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06545C-55C8-4C6C-8C1B-AA1D07BEE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881B9-AFA5-4DCD-98C7-6BACE530A94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FD83291E-F5A3-4A41-8B1C-94DD3AB80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04B464FD-4F2E-4E62-B0B5-BD33FF944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02AF82-F3B3-4099-B165-BB8B87018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4B5E3-DDF7-4B33-98B6-85A5E02552A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35202" name="Rectangle 2">
            <a:extLst>
              <a:ext uri="{FF2B5EF4-FFF2-40B4-BE49-F238E27FC236}">
                <a16:creationId xmlns:a16="http://schemas.microsoft.com/office/drawing/2014/main" id="{ECB661EC-20C5-4571-9F18-CC82F7A1F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84736A09-8ECD-41FC-A6C3-67F823555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E1A8E-D2AF-4033-90F7-5BEA6DA78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26148-810E-4114-B818-A6696E84B27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36226" name="Rectangle 2">
            <a:extLst>
              <a:ext uri="{FF2B5EF4-FFF2-40B4-BE49-F238E27FC236}">
                <a16:creationId xmlns:a16="http://schemas.microsoft.com/office/drawing/2014/main" id="{880A9A45-3577-447B-A77B-FA3F30126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6227" name="Rectangle 3">
            <a:extLst>
              <a:ext uri="{FF2B5EF4-FFF2-40B4-BE49-F238E27FC236}">
                <a16:creationId xmlns:a16="http://schemas.microsoft.com/office/drawing/2014/main" id="{4327E9C3-5786-40A4-9602-094BB69A2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E6C426-115E-4F73-AA03-901B94842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E37AD-4916-48E0-A83B-58331026A2B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ADE89DCA-216C-4594-83C8-C74A8EAD0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32E4B443-0633-4C9B-B972-79ED07F5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2348FC-6CF7-4F5B-911A-08BC856E1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FAC7D-BBBF-4A42-A0EF-3E3816E5D12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7250" name="Rectangle 2">
            <a:extLst>
              <a:ext uri="{FF2B5EF4-FFF2-40B4-BE49-F238E27FC236}">
                <a16:creationId xmlns:a16="http://schemas.microsoft.com/office/drawing/2014/main" id="{936D1411-3645-4C69-8064-1876827A4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0A82364E-7748-4C3D-8D30-808B46A5B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445D1B-1927-407A-B84D-911645E94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72C6B-2CB8-419C-873A-88D35B47363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8A92BECD-5411-445B-AF09-AEC326E66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92D4660B-F986-4AB0-93CA-D05F9D451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52974B-4B0C-43AB-ADFB-DDCC5BB87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FDACE-B326-498D-9956-CE6247DB72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7DB30611-D81C-4B01-8FC9-D062185F6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56D7A09D-0E04-4376-B6C8-6597D84F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177DD9-7E45-48EF-AB6F-6B3B828D3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A106C-B1C6-45C0-B1D1-C9A5191DAB1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3A4B20AD-47D0-47BF-9190-72A2A2C95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795DC3DE-6DB4-482B-B8B3-A12ACBB0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7B0F6F-C62A-4E39-AA61-E95825F63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89A75-DFF3-4C54-A4F3-D513B9B6221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91386070-64B8-44B3-9C5D-A1AA35FE9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7C4540F5-A7C7-45C9-9130-282C6D1F2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B19E08-3178-4B11-B2E9-893D081B6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9A02D-86E8-4986-ADF7-A7BC9E5141E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369E0C1F-7B19-4D59-B4E7-50ABA4685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E86BA56C-6CFC-464D-850C-C56DFEA42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470608-0157-426D-B219-5B94810BF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13007-04F6-4593-AB2F-C9AC7AECF81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BF3A3B49-DD2F-4C28-8006-E5DFF2999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83F19DF5-C877-4CB7-929D-94170BA33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18EE4F-15B5-494F-B1BF-F739F657F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81692-B648-4ACA-A311-4C5930F03ED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516A3722-AE34-4D2F-B4A1-3FC60CA0C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42B2679D-4224-4661-AC9C-6C60E3152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780F06-5747-4723-8518-34934EA1A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73915-C5A2-4AD5-8BD1-DDD325F598D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07AAC4AD-33AF-4663-BB43-4B21D1DD5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9CE5C250-88B9-4FCF-80BA-3384F682F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FC1D3E-6F58-4C8B-B70D-EEEAD9BC7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607FC-ED8C-4490-8C67-8FCD76C8AFE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2384C444-DD27-4598-A863-AE883A238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39F5C487-3301-48B6-9FE8-1C2ACADC4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A5B030-DB3B-415A-BD33-343AC5457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F3E76-5DCC-4E23-ADFE-7BDE2B64F84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FD2E3248-8CF1-4DD8-9BAB-6D982DA77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23BA8990-D395-4B55-A0A6-659A478EF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F0D4-CAD7-441A-B4AA-640F6F110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468A7-D69F-4771-91C1-D380E286BA7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D2A3714A-A2B4-4E58-B5C8-F75009112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092A0004-58AD-4E50-B798-2480AC2E1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BA7452-4E67-4C9E-927D-E89C51412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3989A-28D5-412D-A54B-26B6163AE75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A2CF53AA-44D7-4FA1-89BA-D624E9DF2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B0FA58CE-35E5-4240-AD42-CFAF56E10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D7F245-5BB5-4320-94F3-830519C6A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7BD2-867A-4DAF-9ED0-B3A30D31BA4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55AC32C5-F5FB-4475-A242-736D2C650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0E36FA05-D59B-40EC-800F-595319B56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96A19F-C61E-4C0E-88EE-B6937327C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46107-B4FA-4EEC-ABAF-30B2E44FAE4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5E7F574A-F3A1-421B-BD76-25788A686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8F181FB2-9297-4C58-84B5-825C5262C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87E1E4-FE1A-4F0E-BB01-9256A33AF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3ABFF-5C29-48D8-8A87-3C25E663F2C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2B2B37F0-403B-4740-A6FB-D47405F74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DF2E6D10-C6E5-405D-86CB-DE16E8006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8338A3-373C-4875-AB07-93620F959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A40B9-1458-4D1E-9B3C-826EC99C8EE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6EB23BA3-DF97-454E-90E5-DA6BFE479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BDE9405D-42B1-4F3B-988A-E7748D159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8DC15A-88B6-4CBD-9A17-3BA612A77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51B04-08F9-48E6-B3CC-7487CB8EA45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9C5491CD-0595-494C-8469-8CB9B8919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4659" name="Rectangle 3">
            <a:extLst>
              <a:ext uri="{FF2B5EF4-FFF2-40B4-BE49-F238E27FC236}">
                <a16:creationId xmlns:a16="http://schemas.microsoft.com/office/drawing/2014/main" id="{933197A9-E9C0-46B7-8C67-D45CC1D05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297366-8F3D-407F-BF73-35F25788F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E15BF-F969-4AFB-9DCF-C2D725628A1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55682" name="Rectangle 2">
            <a:extLst>
              <a:ext uri="{FF2B5EF4-FFF2-40B4-BE49-F238E27FC236}">
                <a16:creationId xmlns:a16="http://schemas.microsoft.com/office/drawing/2014/main" id="{359C0021-737E-4A57-A8AF-86D49A9B5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5683" name="Rectangle 3">
            <a:extLst>
              <a:ext uri="{FF2B5EF4-FFF2-40B4-BE49-F238E27FC236}">
                <a16:creationId xmlns:a16="http://schemas.microsoft.com/office/drawing/2014/main" id="{306D0453-5700-495D-9167-4398E726F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B87981-EDCE-47F8-A23B-9F0354872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46A5E-846A-4787-B287-860752EDC5A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2D284163-2027-4EEB-99C2-400802A7C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6707" name="Rectangle 3">
            <a:extLst>
              <a:ext uri="{FF2B5EF4-FFF2-40B4-BE49-F238E27FC236}">
                <a16:creationId xmlns:a16="http://schemas.microsoft.com/office/drawing/2014/main" id="{E75E679F-62F3-46B8-B02E-A80E1123E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D1F670-4737-4E7C-8BE4-AA587643B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F757B-3314-4533-A464-EC9FDEB998A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57730" name="Rectangle 2">
            <a:extLst>
              <a:ext uri="{FF2B5EF4-FFF2-40B4-BE49-F238E27FC236}">
                <a16:creationId xmlns:a16="http://schemas.microsoft.com/office/drawing/2014/main" id="{ECAC63F9-7355-4FDF-A570-A897CBFDD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7731" name="Rectangle 3">
            <a:extLst>
              <a:ext uri="{FF2B5EF4-FFF2-40B4-BE49-F238E27FC236}">
                <a16:creationId xmlns:a16="http://schemas.microsoft.com/office/drawing/2014/main" id="{265AE761-E826-4906-99D2-5AA573D96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41A49B-AA60-422A-9258-9A7EA1F7D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5FEDA-0AEB-4BDB-AF47-B3FE878AE3B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0D4301B4-D438-43CA-A3C6-907811CF7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19FC8CB4-A73F-4B20-A1CA-AC9869916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27D1FB1E-63ED-4354-9337-17CC41A55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6E71190-C081-4326-A104-CE59AFFCE297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B0DDCCA-4142-4E15-9F64-A784D5B8C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22BC4B8-7D7F-4A55-AFA0-6C262DCE0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9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097FBA-E9CC-4FE3-95C6-12093DF63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8094F-8787-4CC2-BCC2-02A87CDB792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50F90DA3-044D-4FA0-A978-E7273A2DB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55CAE6BF-1A16-4691-BE95-DD6F5CFB0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696446-8EF1-4C1B-85DE-1C6344F55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75DE0-9860-4860-8A53-4ECEC1CB9B8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C54F549E-1F0D-48BE-8347-94814459D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D697A22C-CC7D-4910-9400-8CD9653D8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013315-90E2-4204-81DD-997D3D168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3859C-DCA7-4DEF-A3D6-E38D21A3C52D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43753EFE-02EC-400D-B5C7-D4FCC2346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2851" name="Rectangle 3">
            <a:extLst>
              <a:ext uri="{FF2B5EF4-FFF2-40B4-BE49-F238E27FC236}">
                <a16:creationId xmlns:a16="http://schemas.microsoft.com/office/drawing/2014/main" id="{302901C6-F598-44AC-B1E5-C43FD408D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4AFEC801-CF36-4DA2-968E-1C4D2C08E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F45072D-0D65-455D-A37D-4916D6E4657E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7A22344-1F8F-4FC8-845E-C16408339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EA3A3017-66CD-40D9-A222-E305A1F95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5933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17467B-2642-4CCF-940A-ED811050F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1A9ED-2EBB-4F36-B4F5-3E9B36263D7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F70BC2B8-AEC3-4359-A6A5-1061295EA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8279118D-36BD-4556-B5B8-2F3B35A9B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AC7D44-C3F1-45CD-9101-51916FC53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01397-BADB-41DE-8161-C231102104C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64898" name="Rectangle 2">
            <a:extLst>
              <a:ext uri="{FF2B5EF4-FFF2-40B4-BE49-F238E27FC236}">
                <a16:creationId xmlns:a16="http://schemas.microsoft.com/office/drawing/2014/main" id="{3C3A7F9C-3008-4B11-B1D3-8F3CF0835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659B3EA9-BAA6-4C68-A5CB-DF1BACDA5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550DED81-A6EE-43A8-8A69-9008F6D30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86F190-006C-4EF5-B7D1-7B142AA7F7EC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5B127B1C-E639-4B51-9779-383DB0051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776F2E2-0210-4F69-B366-56F577A01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329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418CC65-B6A9-41D9-A8E0-2CDE00962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893FC59D-E09B-4175-BFEF-EF60A52B40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465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B0D24A-F236-48F4-8F99-C3197B705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4C8C4-33F3-42BD-AE1C-F68B3C7A19F8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25D53AAA-68AC-4DB4-8D81-952036BEB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05C842E2-B8D1-480C-9CF7-1C8B153B3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B8A9F-27CB-4DB8-8CBF-2DC444F2A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E4EE0-8CC8-4CA8-BD2B-8E6A86600DE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36FED404-BDA8-4B8A-A99C-F71ECC005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035C1F81-3797-4246-BA6A-B2B2E3FA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8B5236-2761-49FD-959F-B1AE38CD7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F1197-7338-4220-9A13-8C8C869FD57E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467970" name="Rectangle 2">
            <a:extLst>
              <a:ext uri="{FF2B5EF4-FFF2-40B4-BE49-F238E27FC236}">
                <a16:creationId xmlns:a16="http://schemas.microsoft.com/office/drawing/2014/main" id="{4420B8BA-077F-444C-BE82-8510561E5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EC0B1A63-A6A0-4F97-A14A-1BDA7AD49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FEC34F-7C66-427B-A70D-C14C51251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3C6CF-41CE-4E0E-BB44-AA1D335D13E4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68994" name="Rectangle 2">
            <a:extLst>
              <a:ext uri="{FF2B5EF4-FFF2-40B4-BE49-F238E27FC236}">
                <a16:creationId xmlns:a16="http://schemas.microsoft.com/office/drawing/2014/main" id="{6F3BB2A2-0FF9-41B2-978B-298BE7E09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19F8856E-57EA-46CB-9A1F-43FD665F3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061D2B-7EA5-42D0-954F-5DB9B32F7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6EB40-FCE3-4783-BB71-A9386614A62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24962" name="Rectangle 2">
            <a:extLst>
              <a:ext uri="{FF2B5EF4-FFF2-40B4-BE49-F238E27FC236}">
                <a16:creationId xmlns:a16="http://schemas.microsoft.com/office/drawing/2014/main" id="{4A118B00-03A8-4477-971A-774B74E5A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8EB8A798-3105-451D-82D3-51A648745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86B00C-B97F-430F-B2EF-2A00E9888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81BAB-CFCF-4B1A-B005-C68040AE92CB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470018" name="Rectangle 2">
            <a:extLst>
              <a:ext uri="{FF2B5EF4-FFF2-40B4-BE49-F238E27FC236}">
                <a16:creationId xmlns:a16="http://schemas.microsoft.com/office/drawing/2014/main" id="{3AECDAA5-5893-466C-BAAA-FD83961C8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B0626355-787E-4C3A-A0EB-D94EDD67C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5F08C1-D2E4-4A4F-A9E5-280DA8450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5B61F-651B-49E6-A500-B6C2E06402D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64008473-B1BF-4A7E-B5DD-B7B01F90A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FD56F502-5C7A-4CA3-8789-C94F6B76B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E2D77C-4889-4157-B1B4-C1E69A9F1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7AEC0-3F3B-4A9F-8178-19DBAB759435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472066" name="Rectangle 2">
            <a:extLst>
              <a:ext uri="{FF2B5EF4-FFF2-40B4-BE49-F238E27FC236}">
                <a16:creationId xmlns:a16="http://schemas.microsoft.com/office/drawing/2014/main" id="{453631A3-EC00-4B96-B3DD-5900B7443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6861EF99-1111-4F89-8B36-2F41462CE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51536-FEFB-49BC-895E-AD5CB7063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F1FEE-6B8D-4061-A18E-3BFA1404917A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321FF265-B6CC-4C67-AE5F-0F9CBEE93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21DABD46-2ABC-41F5-8A27-B2BE8843E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C96EE4-75ED-42E9-9842-9D6F72407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327B9-55D8-4B23-86E4-7403F81627D8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8BCF61C0-A188-4E97-ABAC-B64670352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37B1DBD9-51BA-4EF3-BF92-6E2A59689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0F4EF2-6C5F-4C72-B97D-8C9472C5A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BF871-8758-4B46-9580-80DDE9A39DE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6976249B-EDF5-48DA-B3D4-03357B3AD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BDFE66DB-BE04-446D-A9B4-0638C6875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507A8E-CC5F-4E77-8E19-271D8E15B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A8D72-6197-48C3-AB14-51197CBF6B8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233903FA-9631-4E9F-901F-E17764C05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439D577A-4647-4ED1-B284-5882753CA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215154-8F1C-4439-A3DC-A53AFCE9A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7D08C-49DD-48CC-BD1A-D2FBDE312DB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A1787154-2533-4061-A8DF-E5825C502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BC62B4B0-11BA-4231-90E5-45F4F1CF7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587A17-7779-43F1-9462-7B9C9F016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D6AD4-25D4-4C0E-8F54-BB043135BED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4DE9D57A-A864-49CA-A2DB-BA60896CB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BB4B79F8-3CEC-4757-9737-BEB759286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F5DC5F-A2CA-4A42-932F-580F78CA2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E23AE-18C2-4676-8741-5A771F502E5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79E0CC67-2ED5-413F-811E-4FAB8F0F9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892AE18E-2450-43E6-937C-377CB9B96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D37E41-19C4-4F4E-B492-0DCFC7073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FC994-8D60-430B-81F4-103909077CC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61363D53-9D0D-4C7D-902A-166420BD1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E636303A-9B3B-4191-955E-38C5AF322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6892-B22E-452B-9831-3A11174C3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F8EE-48B9-4A93-B56F-622E0C12D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EEC5E-7017-4BA2-A0C8-C3449161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56B7-013D-4E8F-BDBE-DA8AB5AE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3475-2F45-4E91-87CE-66DA633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1B4C-376F-4CBA-A41B-50135D670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97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AF36-A28D-4D95-A584-176EE468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55120-E15F-4436-8455-87BEBBD67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413C-6C07-42EE-B1EF-2A5212AC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0D6A-2C39-45AC-BA0A-A795AD03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8C772-17BE-4F1B-B30B-40117A72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3394C-FC64-46FB-ABD7-FBF005CD4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5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52C5E-DB25-495B-A19F-B333B16C7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765C1-F61E-45B4-97C5-F11DE5132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CE73-278C-42DC-BED5-2F586CF9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4833-F57A-46D6-A739-7E15CCEE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2FDB5-32D4-4948-B460-A72EF4A8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F67E-767F-4487-96FF-6A9E1AD27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4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17A6-3E33-4552-905D-9C7717A2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F5FE8-7A6C-4B96-BD8C-5C642733E65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687B9-213A-4CA5-8B2D-1E1465F93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6957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5BAD5-53E2-4219-8B57-4A71967B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4770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AFF4F-28FA-44C8-9319-D4DFA63F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008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3FAB4-AFA1-4462-9956-26DA79A1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00143ED-0954-4C74-8B2D-31B92597F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4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5C26-C485-4419-8359-6A77843D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FF832-7257-4533-814C-2E4636EEFE0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D78EA-5082-4791-8F44-F6E820A19F2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14900" y="1371600"/>
            <a:ext cx="3695700" cy="2324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4186E-A27B-4D7C-96C5-9636805283C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914900" y="3848100"/>
            <a:ext cx="3695700" cy="2324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6E3874-C8B8-4A1F-ABF9-E14AA4AD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4770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4323A8-4F4E-43AC-A9E5-C5B617D2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008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26C620-8496-48AA-9023-4F1605CA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D18F737-E6B6-471D-B47C-AFC2C810A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8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5C7D-BCA1-49C2-9F3F-575746E9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F5AA-C3E5-4040-85FA-13F3D18A9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1B7CD-6834-4540-B344-CCCAD82E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64EDD-594E-46F0-8494-FB47374D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70F2F-C03C-455B-934E-86286714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43B6E-2B92-484B-B65C-C56FD50A3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B1F1-CEE3-4635-BF82-122C67E7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C2F7C-9C04-4669-BE05-D5752327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B93-A4B0-4315-AE5F-650EE84B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95EB-D59D-41C3-81DD-7457E582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AA8D5-42BD-42CF-AC18-48CE18A9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FA86-B67F-4278-A836-194ECF444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2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9040-BC2B-4BDD-B88F-A3FA713D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4F8B9-3333-4501-B5BE-271CDCB38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92F04-2FED-49F1-8712-6455E774E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6957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9380D-9E82-45C2-96DF-E43F2936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E5899-32C1-41E5-B384-27F59536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5DC0F-F615-41ED-B002-603635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79785-7D0E-4C3E-B87C-471C45411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7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9CBA-4BE4-43C7-AE2A-DB908BB3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C5DA2-A0CE-4FBC-8F34-13E5A922C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A13F0-D681-41DF-A05C-971292D56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E97AF-D94C-465D-9F00-23D5706E1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68131-E2C6-41E5-B82D-342202E48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8D25C-AFC7-4EB1-823A-E7C4E0C2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0DBDC-6383-43A1-B35B-F872502C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79C01-6808-4522-8C77-83930767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AC1F-0108-4BB9-8A56-09EFE61BA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8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32F0-CC3E-4FF4-B67D-6682CFA8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C0091-C860-4A33-9A71-87728959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A18BD-8AC4-43C1-B97F-A016E3BB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1313C-A874-4D11-AA28-7E821942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5DF8-24A4-42A8-86EF-99BD951C8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8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8B7E6-A82C-4380-80F9-334FAA08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EDD1B-284C-4AE0-B19E-345C1EC5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64D31-34B5-4A8C-B78C-C5DDFF67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00724-3F6C-4828-BFB6-A894D6AE0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34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0CD3-7E1E-44B8-BC71-3629D542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BF2E-C2B4-4480-9D26-8963BC8C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CA8A-4296-4EDA-BBA9-E20EC332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64722-9A01-454A-B9B1-054E445C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14DF2-46F8-41F5-9DBF-94C824F5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8CC2F-918D-4C6F-9828-B12A2131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421A6-93B7-4B4B-9BE7-3B24B9A2A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7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DD6A-C6FF-4965-A45A-67E4E8FF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3CB02-D806-4E20-A35C-631CCEBB3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0200B-4D55-440D-8996-8AFA3696C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015A-4A1A-4276-A45F-B3E412DF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8B9DC-D833-4657-ADAE-00109FEE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5565C-70BD-4AE0-A0A7-85CDF752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E4ED-11A4-4447-BCBE-B816C65BB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9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536" name="Group 8">
            <a:extLst>
              <a:ext uri="{FF2B5EF4-FFF2-40B4-BE49-F238E27FC236}">
                <a16:creationId xmlns:a16="http://schemas.microsoft.com/office/drawing/2014/main" id="{30D6ABD9-9E18-4DEC-9D1E-D774CB5FBE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900" y="1295400"/>
            <a:ext cx="8275638" cy="5429250"/>
            <a:chOff x="136" y="768"/>
            <a:chExt cx="5213" cy="3420"/>
          </a:xfrm>
        </p:grpSpPr>
        <p:pic>
          <p:nvPicPr>
            <p:cNvPr id="406537" name="Picture 9">
              <a:extLst>
                <a:ext uri="{FF2B5EF4-FFF2-40B4-BE49-F238E27FC236}">
                  <a16:creationId xmlns:a16="http://schemas.microsoft.com/office/drawing/2014/main" id="{DEBB73A7-DC7B-4B60-B35E-B7EDA74FDD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3848"/>
              <a:ext cx="464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538" name="Picture 10">
              <a:extLst>
                <a:ext uri="{FF2B5EF4-FFF2-40B4-BE49-F238E27FC236}">
                  <a16:creationId xmlns:a16="http://schemas.microsoft.com/office/drawing/2014/main" id="{87407EE0-9BA3-4FC2-B6A4-3D932F550A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768"/>
              <a:ext cx="516" cy="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539" name="Picture 11">
              <a:extLst>
                <a:ext uri="{FF2B5EF4-FFF2-40B4-BE49-F238E27FC236}">
                  <a16:creationId xmlns:a16="http://schemas.microsoft.com/office/drawing/2014/main" id="{2FD87E1E-E5FC-4378-A1EE-86F417E60A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78447">
              <a:off x="330" y="3631"/>
              <a:ext cx="483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540" name="Picture 12">
              <a:extLst>
                <a:ext uri="{FF2B5EF4-FFF2-40B4-BE49-F238E27FC236}">
                  <a16:creationId xmlns:a16="http://schemas.microsoft.com/office/drawing/2014/main" id="{3FBCF3E3-6A85-44F6-A555-1AA24C23582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40"/>
              <a:ext cx="21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E722366C-8995-4CFB-AE41-61D7A8230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6532" name="Rectangle 4">
            <a:extLst>
              <a:ext uri="{FF2B5EF4-FFF2-40B4-BE49-F238E27FC236}">
                <a16:creationId xmlns:a16="http://schemas.microsoft.com/office/drawing/2014/main" id="{5CF0B53A-EF79-4E4C-8962-8F7ED69E0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543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F28E23DA-21FE-48FF-8428-8520DEBAD0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477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© Lethbridge/Laganière 2005</a:t>
            </a:r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2E5FB089-19AA-47FB-89AF-7C789942FA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406535" name="Rectangle 7">
            <a:extLst>
              <a:ext uri="{FF2B5EF4-FFF2-40B4-BE49-F238E27FC236}">
                <a16:creationId xmlns:a16="http://schemas.microsoft.com/office/drawing/2014/main" id="{29CA5656-B57D-4BB4-88B7-9224BABFCD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D0134A-6DE2-4AE6-801D-276CC14685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63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30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E357FE55-3BDB-4C24-AFB0-748475A4E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Object-Oriented Software Engineering</a:t>
            </a:r>
            <a:b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Practical Software Development using UML and Java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DD5BD9B-2280-4945-8094-9EA4ED25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766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576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4144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187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328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278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243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b="1"/>
              <a:t>Chapter 10: </a:t>
            </a:r>
          </a:p>
          <a:p>
            <a:pPr algn="ctr">
              <a:spcBef>
                <a:spcPct val="20000"/>
              </a:spcBef>
            </a:pPr>
            <a:r>
              <a:rPr lang="en-GB" altLang="en-US" b="1">
                <a:latin typeface="Arial Narrow" panose="020B0606020202030204" pitchFamily="34" charset="0"/>
                <a:cs typeface="Times" panose="02020603050405020304" pitchFamily="18" charset="0"/>
              </a:rPr>
              <a:t>Testing and Inspecting to Ensure High Quality</a:t>
            </a:r>
            <a:r>
              <a:rPr lang="en-US" altLang="en-US" b="1">
                <a:latin typeface="Arial Narrow" panose="020B0606020202030204" pitchFamily="34" charset="0"/>
                <a:cs typeface="Times" panose="02020603050405020304" pitchFamily="18" charset="0"/>
              </a:rPr>
              <a:t> </a:t>
            </a:r>
            <a:endParaRPr lang="en-GB" altLang="en-US" b="1">
              <a:latin typeface="Arial Narrow" panose="020B0606020202030204" pitchFamily="34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BBC4-0FB5-456B-8821-5FCB9469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Black-box/ closed box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6379-B9C9-4D04-8F7B-07E4CE4C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44386"/>
            <a:ext cx="4572000" cy="4800600"/>
          </a:xfrm>
        </p:spPr>
        <p:txBody>
          <a:bodyPr/>
          <a:lstStyle/>
          <a:p>
            <a:r>
              <a:rPr lang="en-US" b="0" dirty="0"/>
              <a:t>Testing based only on specification:</a:t>
            </a:r>
          </a:p>
          <a:p>
            <a:pPr marL="457200" indent="-457200">
              <a:buAutoNum type="arabicPeriod"/>
            </a:pPr>
            <a:r>
              <a:rPr lang="en-US" b="0" dirty="0"/>
              <a:t>Exhaustive testing</a:t>
            </a:r>
          </a:p>
          <a:p>
            <a:r>
              <a:rPr lang="en-US" b="0" dirty="0"/>
              <a:t>2.    Equivalence class testing (Equivalence Partitioning)</a:t>
            </a:r>
          </a:p>
          <a:p>
            <a:r>
              <a:rPr lang="en-US" b="0" dirty="0"/>
              <a:t>3.    Boundary value analysis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B2504-CC8D-495D-98B6-4AE5F7C4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CA9D8-442D-4A4A-9596-A5560D43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D716-B7AB-44AC-B068-B802DE2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C3478-EE03-4DA9-9708-95376C0C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8" r="53982"/>
          <a:stretch/>
        </p:blipFill>
        <p:spPr>
          <a:xfrm>
            <a:off x="5181600" y="1513114"/>
            <a:ext cx="3624943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AC7C-C461-4C2C-8A96-8C4C57D6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Exhaustive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DE7BF-845E-432E-98D7-1ECAA1747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b="0" dirty="0"/>
                  <a:t>testing with every member of the input</a:t>
                </a:r>
              </a:p>
              <a:p>
                <a:r>
                  <a:rPr lang="en-US" b="0" dirty="0"/>
                  <a:t>value space.</a:t>
                </a:r>
              </a:p>
              <a:p>
                <a:r>
                  <a:rPr lang="en-US" b="0" dirty="0"/>
                  <a:t>Input value space: the set of </a:t>
                </a:r>
                <a:r>
                  <a:rPr lang="en-US" b="0" u="sng" dirty="0"/>
                  <a:t>all possible input values </a:t>
                </a:r>
                <a:r>
                  <a:rPr lang="en-US" b="0" dirty="0"/>
                  <a:t>to the program.</a:t>
                </a:r>
              </a:p>
              <a:p>
                <a:endParaRPr lang="en-US" b="0" dirty="0"/>
              </a:p>
              <a:p>
                <a:r>
                  <a:rPr lang="en-US" b="0" dirty="0">
                    <a:solidFill>
                      <a:srgbClr val="C00000"/>
                    </a:solidFill>
                  </a:rPr>
                  <a:t>– Sum of two 16 bit integers: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combinations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</a:rPr>
                  <a:t>– One test per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ms</a:t>
                </a:r>
                <a:r>
                  <a:rPr lang="en-US" b="0" dirty="0">
                    <a:solidFill>
                      <a:srgbClr val="C00000"/>
                    </a:solidFill>
                  </a:rPr>
                  <a:t> takes about 50 days.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DE7BF-845E-432E-98D7-1ECAA1747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1DF5-80E4-4AC6-928E-CCFEF2CE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3DA0-A938-4DC9-B4DB-B5F94AC5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C2AA-F52F-49D7-B23D-5436F534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4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AFF96-08BA-405F-9A93-2EF29E27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3740B-4280-4FD5-BF3F-D251A017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69FF9-B6F1-4411-BBFB-5825A9A9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960-ED1B-4A85-A809-C6E316A222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A080CF18-D875-4E4B-99FC-FC91B3382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" panose="02020603050405020304" pitchFamily="18" charset="0"/>
              </a:rPr>
              <a:t>Equivalence </a:t>
            </a:r>
            <a:r>
              <a:rPr lang="en-US" altLang="en-US" dirty="0">
                <a:cs typeface="Times" panose="02020603050405020304" pitchFamily="18" charset="0"/>
              </a:rPr>
              <a:t>Class Testing</a:t>
            </a:r>
            <a:endParaRPr lang="en-US" altLang="en-US" dirty="0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86640478-AF82-4CB0-83C2-59EDFF3C3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924800" cy="4800600"/>
          </a:xfrm>
        </p:spPr>
        <p:txBody>
          <a:bodyPr/>
          <a:lstStyle/>
          <a:p>
            <a:pPr lvl="1"/>
            <a:r>
              <a:rPr lang="en-US" dirty="0"/>
              <a:t>Equivalence Class (EC) testing is a technique used to </a:t>
            </a:r>
            <a:r>
              <a:rPr lang="en-US" u="sng" dirty="0"/>
              <a:t>reduce</a:t>
            </a:r>
            <a:r>
              <a:rPr lang="en-US" dirty="0"/>
              <a:t> the number of test cases to a manageable level while still maintaining reasonable test coverage.</a:t>
            </a:r>
          </a:p>
          <a:p>
            <a:pPr lvl="1"/>
            <a:endParaRPr lang="en-GB" altLang="en-US" sz="1800" dirty="0">
              <a:cs typeface="Times" panose="02020603050405020304" pitchFamily="18" charset="0"/>
            </a:endParaRPr>
          </a:p>
          <a:p>
            <a:pPr lvl="1"/>
            <a:endParaRPr lang="en-US" altLang="en-US" sz="1800" dirty="0"/>
          </a:p>
          <a:p>
            <a:pPr lvl="1"/>
            <a:r>
              <a:rPr lang="en-US" altLang="en-US" dirty="0"/>
              <a:t>Each EC consists of a </a:t>
            </a:r>
            <a:r>
              <a:rPr lang="en-US" altLang="en-US" u="sng" dirty="0"/>
              <a:t>set of data </a:t>
            </a:r>
            <a:r>
              <a:rPr lang="en-US" altLang="en-US" dirty="0"/>
              <a:t>that is </a:t>
            </a:r>
            <a:r>
              <a:rPr lang="en-US" altLang="en-US" u="sng" dirty="0"/>
              <a:t>treated the same </a:t>
            </a:r>
            <a:r>
              <a:rPr lang="en-US" altLang="en-US" dirty="0"/>
              <a:t>by the module or that should produce the same result. Any data value within a class is equivalent, in terms of testing, to any other value.</a:t>
            </a:r>
          </a:p>
          <a:p>
            <a:pPr lvl="1"/>
            <a:endParaRPr lang="en-US" alt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AC4C-2012-43F4-A0D6-3C5EABCE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19E92-23F8-4F79-8C29-2AB6073B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C671-D2E0-4751-94E5-DCC4621A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4AD9-15DA-4587-A724-8B57C8C52BA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4482" name="Rectangle 2">
            <a:extLst>
              <a:ext uri="{FF2B5EF4-FFF2-40B4-BE49-F238E27FC236}">
                <a16:creationId xmlns:a16="http://schemas.microsoft.com/office/drawing/2014/main" id="{E79E4927-59DA-4DA5-B082-845F6CDF6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equivalence classes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81ECEA4A-5A18-40FC-BC05-808E61B73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>
                <a:cs typeface="Times" panose="02020603050405020304" pitchFamily="18" charset="0"/>
              </a:rPr>
              <a:t>Valid input is a month number (1-12)</a:t>
            </a:r>
          </a:p>
          <a:p>
            <a:pPr lvl="2"/>
            <a:r>
              <a:rPr lang="en-US" altLang="en-US" dirty="0">
                <a:cs typeface="Times" panose="02020603050405020304" pitchFamily="18" charset="0"/>
              </a:rPr>
              <a:t>Equivalence classes are: [-∞..0], [1..12], [13.. ∞]</a:t>
            </a:r>
          </a:p>
          <a:p>
            <a:pPr lvl="1"/>
            <a:endParaRPr lang="en-US" altLang="en-US" dirty="0">
              <a:cs typeface="Times" panose="02020603050405020304" pitchFamily="18" charset="0"/>
            </a:endParaRPr>
          </a:p>
          <a:p>
            <a:pPr lvl="1"/>
            <a:r>
              <a:rPr lang="en-US" altLang="en-US" dirty="0">
                <a:cs typeface="Times" panose="02020603050405020304" pitchFamily="18" charset="0"/>
              </a:rPr>
              <a:t>Valid input is one of ten strings representing a type of fuel</a:t>
            </a:r>
          </a:p>
          <a:p>
            <a:pPr lvl="2"/>
            <a:r>
              <a:rPr lang="en-US" altLang="en-US" dirty="0">
                <a:cs typeface="Times" panose="02020603050405020304" pitchFamily="18" charset="0"/>
              </a:rPr>
              <a:t>Equivalence classes are</a:t>
            </a:r>
          </a:p>
          <a:p>
            <a:pPr lvl="3"/>
            <a:r>
              <a:rPr lang="en-US" altLang="en-US" dirty="0">
                <a:cs typeface="Times" panose="02020603050405020304" pitchFamily="18" charset="0"/>
              </a:rPr>
              <a:t>10 classes, one for each string</a:t>
            </a:r>
          </a:p>
          <a:p>
            <a:pPr lvl="3"/>
            <a:r>
              <a:rPr lang="en-US" altLang="en-US" dirty="0">
                <a:cs typeface="Times" panose="02020603050405020304" pitchFamily="18" charset="0"/>
              </a:rPr>
              <a:t>A class representing all other strings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6762-F2A2-4781-9630-1D231864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0742-929B-4D5C-9CF5-4858909A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A8BDB-0D30-4EC2-A06D-75535500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24B-9EC4-4492-AAE3-97E6AA335B0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34767C47-2DBE-4F84-A477-51B838F8A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Combinations of equivalence classes</a:t>
            </a:r>
            <a:r>
              <a:rPr lang="en-US" altLang="en-US"/>
              <a:t> 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237000E2-D0BD-4837-BF11-D0FCD1651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620000" cy="4800600"/>
          </a:xfrm>
        </p:spPr>
        <p:txBody>
          <a:bodyPr/>
          <a:lstStyle/>
          <a:p>
            <a:pPr lvl="1"/>
            <a:r>
              <a:rPr lang="en-GB" altLang="en-US" dirty="0">
                <a:cs typeface="Times" panose="02020603050405020304" pitchFamily="18" charset="0"/>
              </a:rPr>
              <a:t>Combinatorial explosion means that you cannot realistically test every possible system-wide equivalence class.</a:t>
            </a:r>
          </a:p>
          <a:p>
            <a:pPr lvl="2"/>
            <a:r>
              <a:rPr lang="en-GB" altLang="en-US" dirty="0">
                <a:cs typeface="Times" panose="02020603050405020304" pitchFamily="18" charset="0"/>
              </a:rPr>
              <a:t>If there are 4 inputs with 5 possible values there are 5</a:t>
            </a:r>
            <a:r>
              <a:rPr lang="en-GB" altLang="en-US" baseline="30000" dirty="0">
                <a:cs typeface="Times" panose="02020603050405020304" pitchFamily="18" charset="0"/>
              </a:rPr>
              <a:t>4</a:t>
            </a:r>
            <a:r>
              <a:rPr lang="en-GB" altLang="en-US" dirty="0">
                <a:cs typeface="Times" panose="02020603050405020304" pitchFamily="18" charset="0"/>
              </a:rPr>
              <a:t> (i.e. 625) possible system-wide equivalence classes. </a:t>
            </a:r>
          </a:p>
          <a:p>
            <a:pPr lvl="1"/>
            <a:r>
              <a:rPr lang="en-GB" altLang="en-US" dirty="0">
                <a:cs typeface="Times" panose="02020603050405020304" pitchFamily="18" charset="0"/>
              </a:rPr>
              <a:t>You should first make sure that at least one test is run with every equivalence class of every individual input. </a:t>
            </a:r>
          </a:p>
          <a:p>
            <a:pPr lvl="1"/>
            <a:r>
              <a:rPr lang="en-GB" altLang="en-US" dirty="0">
                <a:cs typeface="Times" panose="02020603050405020304" pitchFamily="18" charset="0"/>
              </a:rPr>
              <a:t>You should also test all combinations where an input is likely to </a:t>
            </a:r>
            <a:r>
              <a:rPr lang="en-GB" altLang="en-US" i="1" dirty="0">
                <a:cs typeface="Times" panose="02020603050405020304" pitchFamily="18" charset="0"/>
              </a:rPr>
              <a:t>affect the interpretation</a:t>
            </a:r>
            <a:r>
              <a:rPr lang="en-GB" altLang="en-US" dirty="0">
                <a:cs typeface="Times" panose="02020603050405020304" pitchFamily="18" charset="0"/>
              </a:rPr>
              <a:t> of another.</a:t>
            </a:r>
            <a:r>
              <a:rPr lang="en-US" altLang="en-US" dirty="0"/>
              <a:t> </a:t>
            </a:r>
          </a:p>
          <a:p>
            <a:pPr lvl="1"/>
            <a:r>
              <a:rPr lang="en-GB" altLang="en-US" dirty="0">
                <a:cs typeface="Times" panose="02020603050405020304" pitchFamily="18" charset="0"/>
              </a:rPr>
              <a:t>You should test a few other random combinations of equivalence classes.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1DD81-9D09-419B-AC5E-19BA5B7E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C1217-7A6E-495D-A4DD-2A4FF9AC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59E0B-C4AD-45B4-B1EF-1659AD6A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69B5-8757-4C9C-BE6C-1B5A54A8A08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BC10EBBB-F0D3-40E9-B3B4-9BC939D42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r>
              <a:rPr lang="en-US" altLang="en-US"/>
              <a:t>Example equivalence class combinations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074AFF6B-E94C-49BE-8EB5-926ECE778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54380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One valid input is either ‘Metric’ or ‘US/Imperial’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Equivalence classes are:</a:t>
            </a:r>
          </a:p>
          <a:p>
            <a:pPr lvl="3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Metric, US/Imperial, Other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Another valid input is maximum speed: </a:t>
            </a:r>
            <a:r>
              <a:rPr lang="en-GB" altLang="en-US" dirty="0">
                <a:cs typeface="Times" panose="02020603050405020304" pitchFamily="18" charset="0"/>
              </a:rPr>
              <a:t>1 to 750 km/h or 1 to 500 mph</a:t>
            </a:r>
          </a:p>
          <a:p>
            <a:pPr lvl="2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Validity depends on whether metric or US/imperial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Equivalence classes are:</a:t>
            </a:r>
          </a:p>
          <a:p>
            <a:pPr lvl="3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[-∞..0], [1..500], [501..750], [751.. ∞]</a:t>
            </a:r>
            <a:endParaRPr lang="en-US" altLang="en-US" dirty="0">
              <a:cs typeface="Times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Some test combinations</a:t>
            </a:r>
          </a:p>
          <a:p>
            <a:pPr lvl="3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Metric, </a:t>
            </a:r>
            <a:r>
              <a:rPr lang="en-GB" altLang="en-US" dirty="0">
                <a:cs typeface="Times" panose="02020603050405020304" pitchFamily="18" charset="0"/>
              </a:rPr>
              <a:t>[1..500]		valid</a:t>
            </a:r>
          </a:p>
          <a:p>
            <a:pPr lvl="3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US/Imperial, </a:t>
            </a:r>
            <a:r>
              <a:rPr lang="en-GB" altLang="en-US" dirty="0">
                <a:cs typeface="Times" panose="02020603050405020304" pitchFamily="18" charset="0"/>
              </a:rPr>
              <a:t>[1..500]		valid</a:t>
            </a:r>
          </a:p>
          <a:p>
            <a:pPr lvl="3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Metric, [501..750]		valid</a:t>
            </a:r>
          </a:p>
          <a:p>
            <a:pPr lvl="3">
              <a:lnSpc>
                <a:spcPct val="90000"/>
              </a:lnSpc>
            </a:pPr>
            <a:r>
              <a:rPr lang="en-US" altLang="en-US" dirty="0">
                <a:cs typeface="Times" panose="02020603050405020304" pitchFamily="18" charset="0"/>
              </a:rPr>
              <a:t>US/Imperial, </a:t>
            </a:r>
            <a:r>
              <a:rPr lang="en-GB" altLang="en-US" dirty="0">
                <a:cs typeface="Times" panose="02020603050405020304" pitchFamily="18" charset="0"/>
              </a:rPr>
              <a:t>[501..750]	invalid</a:t>
            </a:r>
            <a:endParaRPr lang="en-US" altLang="en-US" dirty="0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89F8-2477-4D2F-8B8A-04C3436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A4C4-DB4C-4613-B538-AE7B584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6D6A-4FCA-4AF9-A222-5B0940E8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842E-588E-4918-AAD1-5DD59C61D38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3B3CAA97-18EA-4601-A1B4-1E086FE94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Testing at boundaries of equivalence classes</a:t>
            </a:r>
            <a:r>
              <a:rPr lang="en-US" altLang="en-US"/>
              <a:t> 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3EE3EABE-FA35-4C29-9289-275EB1392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 dirty="0">
                <a:cs typeface="Times" panose="02020603050405020304" pitchFamily="18" charset="0"/>
              </a:rPr>
              <a:t>More errors in software occur at the boundaries of equivalence classes </a:t>
            </a:r>
          </a:p>
          <a:p>
            <a:pPr lvl="1"/>
            <a:r>
              <a:rPr lang="en-GB" altLang="en-US" dirty="0">
                <a:cs typeface="Times" panose="02020603050405020304" pitchFamily="18" charset="0"/>
              </a:rPr>
              <a:t>The idea of equivalence class testing should be expanded to specifically test values at the extremes</a:t>
            </a:r>
          </a:p>
          <a:p>
            <a:pPr marL="190500" lvl="1" indent="0">
              <a:buNone/>
            </a:pPr>
            <a:r>
              <a:rPr lang="en-GB" altLang="en-US" dirty="0">
                <a:cs typeface="Times" panose="02020603050405020304" pitchFamily="18" charset="0"/>
              </a:rPr>
              <a:t> of each equivalence class</a:t>
            </a:r>
          </a:p>
          <a:p>
            <a:pPr marL="576263" lvl="2" indent="0">
              <a:buNone/>
            </a:pPr>
            <a:r>
              <a:rPr lang="en-US" altLang="en-US" dirty="0">
                <a:cs typeface="Times" panose="02020603050405020304" pitchFamily="18" charset="0"/>
              </a:rPr>
              <a:t>E.g. The number 0 often causes problems </a:t>
            </a:r>
          </a:p>
          <a:p>
            <a:pPr lvl="2"/>
            <a:endParaRPr lang="en-US" altLang="en-US" dirty="0">
              <a:cs typeface="Times" panose="02020603050405020304" pitchFamily="18" charset="0"/>
            </a:endParaRPr>
          </a:p>
          <a:p>
            <a:pPr lvl="1"/>
            <a:r>
              <a:rPr lang="en-US" altLang="en-US" i="1" dirty="0">
                <a:cs typeface="Times" panose="02020603050405020304" pitchFamily="18" charset="0"/>
              </a:rPr>
              <a:t>E.g.</a:t>
            </a:r>
            <a:r>
              <a:rPr lang="en-US" altLang="en-US" dirty="0">
                <a:cs typeface="Times" panose="02020603050405020304" pitchFamily="18" charset="0"/>
              </a:rPr>
              <a:t>: If the valid input is a month number (1-12)</a:t>
            </a:r>
          </a:p>
          <a:p>
            <a:pPr lvl="2"/>
            <a:r>
              <a:rPr lang="en-US" altLang="en-US" dirty="0">
                <a:cs typeface="Times" panose="02020603050405020304" pitchFamily="18" charset="0"/>
              </a:rPr>
              <a:t>Test equivalence classes as before</a:t>
            </a:r>
          </a:p>
          <a:p>
            <a:pPr lvl="2"/>
            <a:r>
              <a:rPr lang="en-US" altLang="en-US" dirty="0">
                <a:cs typeface="Times" panose="02020603050405020304" pitchFamily="18" charset="0"/>
              </a:rPr>
              <a:t>Test 0, 1, 12 and 13 as well as very large positive and negative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27EA2-0CC1-4E28-A669-460A63326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743200"/>
            <a:ext cx="18669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5939-F6BB-4F2A-9AB9-52768D5E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934B-0AFB-4DF0-96E3-7BFC91F2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580B-E174-4225-A272-629FFF6E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9664-8D46-4DB8-9A5E-DE0F425858C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3552A4F-36C3-48EB-923D-BAEFD5BA5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Detecting specific categories of defects</a:t>
            </a:r>
            <a:r>
              <a:rPr lang="en-US" altLang="en-US"/>
              <a:t>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C3F502-5139-4EE6-8CFB-252BDA892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cs typeface="Times" panose="02020603050405020304" pitchFamily="18" charset="0"/>
              </a:rPr>
              <a:t>A tester must try to uncover any defects the other software engineers might have introduced. </a:t>
            </a:r>
          </a:p>
          <a:p>
            <a:pPr lvl="1"/>
            <a:r>
              <a:rPr lang="en-GB" altLang="en-US" dirty="0">
                <a:cs typeface="Times" panose="02020603050405020304" pitchFamily="18" charset="0"/>
              </a:rPr>
              <a:t>This means designing tests that explicitly try to catch a range of specific types of defects that commonly occur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DAB1-FFF2-4A9B-A105-B452B728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82955-D09E-4403-8392-6999D4B1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4721-D125-4D67-9DCE-E6E8FBC4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9A59-531D-4B45-9C3A-22B6F2A5538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8290" name="Rectangle 2">
            <a:extLst>
              <a:ext uri="{FF2B5EF4-FFF2-40B4-BE49-F238E27FC236}">
                <a16:creationId xmlns:a16="http://schemas.microsoft.com/office/drawing/2014/main" id="{F85B57E1-EA9E-489E-B265-FB53EBCB8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10.3 Defects in Ordinary Algorithms</a:t>
            </a:r>
            <a:r>
              <a:rPr lang="en-US" altLang="en-US"/>
              <a:t> 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F9888338-01EF-481F-A351-589339AAA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Incorrect logical conditions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The logical conditions that govern looping and if-then-else statements are wrongly formulated.</a:t>
            </a:r>
          </a:p>
          <a:p>
            <a:pPr lvl="1"/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Use equivalence class and boundary testing.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Consider as an input each variable used in a rule or logical condition.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104682-1642-4469-B236-9ABA29FC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996467-EC4A-4CB4-AECB-44B9F0E1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A634EE-DC75-4A8B-B45D-5E8C4453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38-583D-4128-A252-C1B63AE2B6B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3810" name="Rectangle 2">
            <a:extLst>
              <a:ext uri="{FF2B5EF4-FFF2-40B4-BE49-F238E27FC236}">
                <a16:creationId xmlns:a16="http://schemas.microsoft.com/office/drawing/2014/main" id="{180F607D-BF8B-440C-8F8C-9F95105A3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</a:t>
            </a:r>
            <a:r>
              <a:rPr lang="en-GB" altLang="en-US">
                <a:cs typeface="Arial" panose="020B0604020202020204" pitchFamily="34" charset="0"/>
              </a:rPr>
              <a:t>incorrect logical conditions defect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9FEAA9D5-5BBF-454F-9023-C2D42C69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76" y="3695700"/>
            <a:ext cx="7088124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if(!</a:t>
            </a:r>
            <a:r>
              <a:rPr lang="en-GB" altLang="en-US" sz="1600" b="1" dirty="0" err="1">
                <a:latin typeface="Courier" charset="0"/>
                <a:cs typeface="Times" panose="02020603050405020304" pitchFamily="18" charset="0"/>
              </a:rPr>
              <a:t>landingGearDeployed</a:t>
            </a:r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&amp;&amp;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  (min(now-</a:t>
            </a:r>
            <a:r>
              <a:rPr lang="en-GB" altLang="en-US" sz="1600" b="1" dirty="0" err="1">
                <a:latin typeface="Courier" charset="0"/>
                <a:cs typeface="Times" panose="02020603050405020304" pitchFamily="18" charset="0"/>
              </a:rPr>
              <a:t>takeoffTime,estLandTime</a:t>
            </a:r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-now))&lt;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    (visibility &lt; 1000 ? 180 :120) ||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  </a:t>
            </a:r>
            <a:r>
              <a:rPr lang="en-GB" altLang="en-US" sz="1600" b="1" dirty="0" err="1">
                <a:latin typeface="Courier" charset="0"/>
                <a:cs typeface="Times" panose="02020603050405020304" pitchFamily="18" charset="0"/>
              </a:rPr>
              <a:t>relativeAltitude</a:t>
            </a:r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&lt;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    (visibility &lt; 1000 ? 2500 :2000)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 )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{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throw 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   new </a:t>
            </a:r>
            <a:r>
              <a:rPr lang="en-GB" altLang="en-US" sz="1600" b="1" dirty="0" err="1">
                <a:latin typeface="Courier" charset="0"/>
                <a:cs typeface="Times" panose="02020603050405020304" pitchFamily="18" charset="0"/>
              </a:rPr>
              <a:t>LandingGearException</a:t>
            </a:r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();</a:t>
            </a:r>
          </a:p>
          <a:p>
            <a:pPr algn="just"/>
            <a:r>
              <a:rPr lang="en-GB" altLang="en-US" sz="1600" b="1" dirty="0">
                <a:latin typeface="Courier" charset="0"/>
                <a:cs typeface="Times" panose="02020603050405020304" pitchFamily="18" charset="0"/>
              </a:rPr>
              <a:t>}</a:t>
            </a:r>
          </a:p>
          <a:p>
            <a:endParaRPr lang="en-GB" altLang="en-US" sz="1600" dirty="0"/>
          </a:p>
        </p:txBody>
      </p:sp>
      <p:pic>
        <p:nvPicPr>
          <p:cNvPr id="503813" name="Picture 5">
            <a:extLst>
              <a:ext uri="{FF2B5EF4-FFF2-40B4-BE49-F238E27FC236}">
                <a16:creationId xmlns:a16="http://schemas.microsoft.com/office/drawing/2014/main" id="{C591F59A-51CB-4CA5-823D-7965A2EC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05738"/>
            <a:ext cx="36957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3814" name="Text Box 6">
            <a:extLst>
              <a:ext uri="{FF2B5EF4-FFF2-40B4-BE49-F238E27FC236}">
                <a16:creationId xmlns:a16="http://schemas.microsoft.com/office/drawing/2014/main" id="{11DF3FD3-926C-4724-ADD8-F76B06B2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7110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b="1" dirty="0"/>
              <a:t>What is the hard-to-find defect in the following code?</a:t>
            </a:r>
            <a:endParaRPr lang="en-GB" altLang="en-US" b="1" dirty="0"/>
          </a:p>
          <a:p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B7BFE-750B-42C1-85C6-865A31D34D8A}"/>
              </a:ext>
            </a:extLst>
          </p:cNvPr>
          <p:cNvSpPr/>
          <p:nvPr/>
        </p:nvSpPr>
        <p:spPr>
          <a:xfrm>
            <a:off x="684276" y="1951673"/>
            <a:ext cx="7926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altLang="en-US" sz="1800" dirty="0">
                <a:cs typeface="Times" panose="02020603050405020304" pitchFamily="18" charset="0"/>
              </a:rPr>
              <a:t>The landing gear must be deployed whenever the plane is within 2 minutes from landing or </a:t>
            </a:r>
            <a:r>
              <a:rPr lang="en-GB" altLang="en-US" sz="1800" dirty="0" err="1">
                <a:cs typeface="Times" panose="02020603050405020304" pitchFamily="18" charset="0"/>
              </a:rPr>
              <a:t>takeoff</a:t>
            </a:r>
            <a:r>
              <a:rPr lang="en-GB" altLang="en-US" sz="1800" dirty="0">
                <a:cs typeface="Times" panose="02020603050405020304" pitchFamily="18" charset="0"/>
              </a:rPr>
              <a:t>, or within 2000 feet from the ground. If visibility is less than 1000 feet, then the landing gear must be deployed whenever the plane is within 3 minutes from landing or lower than 2500 feet</a:t>
            </a:r>
            <a:r>
              <a:rPr lang="en-US" altLang="en-US" sz="2000" dirty="0"/>
              <a:t> </a:t>
            </a:r>
          </a:p>
          <a:p>
            <a:pPr lvl="2"/>
            <a:r>
              <a:rPr lang="en-US" altLang="en-US" sz="2000" dirty="0"/>
              <a:t>Total number of system equivalence classes: 108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07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Definitions</a:t>
            </a:r>
          </a:p>
        </p:txBody>
      </p:sp>
      <p:sp>
        <p:nvSpPr>
          <p:cNvPr id="118787" name="Rectangle 3075"/>
          <p:cNvSpPr>
            <a:spLocks noGrp="1" noChangeArrowheads="1"/>
          </p:cNvSpPr>
          <p:nvPr>
            <p:ph idx="4294967295"/>
          </p:nvPr>
        </p:nvSpPr>
        <p:spPr>
          <a:xfrm>
            <a:off x="957943" y="1447800"/>
            <a:ext cx="5867400" cy="3043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663300"/>
                </a:solidFill>
              </a:rPr>
              <a:t>SW Testing</a:t>
            </a:r>
            <a:r>
              <a:rPr lang="en-US" sz="2000" dirty="0"/>
              <a:t>: </a:t>
            </a:r>
            <a:r>
              <a:rPr lang="en-US" sz="2000" b="0" dirty="0"/>
              <a:t>Techniques to execute programs with the intent of finding as many defects as possible and/or gaining sufficient confidence in the software system under test.</a:t>
            </a:r>
          </a:p>
          <a:p>
            <a:pPr lvl="1">
              <a:lnSpc>
                <a:spcPct val="100000"/>
              </a:lnSpc>
            </a:pPr>
            <a:r>
              <a:rPr lang="en-US" sz="2000" i="1" dirty="0"/>
              <a:t>“Program testing can show the presence of bugs, but never their absence” </a:t>
            </a:r>
            <a:r>
              <a:rPr lang="en-US" sz="2000" dirty="0"/>
              <a:t>(</a:t>
            </a:r>
            <a:r>
              <a:rPr lang="en-CA" sz="2000" dirty="0" err="1"/>
              <a:t>Edsger</a:t>
            </a:r>
            <a:r>
              <a:rPr lang="en-CA" sz="2000" dirty="0"/>
              <a:t> </a:t>
            </a:r>
            <a:r>
              <a:rPr lang="en-CA" sz="2000" dirty="0" err="1"/>
              <a:t>Dijkstra</a:t>
            </a:r>
            <a:r>
              <a:rPr lang="en-CA" sz="2000" dirty="0"/>
              <a:t>, 1930-2002</a:t>
            </a:r>
            <a:r>
              <a:rPr lang="en-US" sz="2000" dirty="0"/>
              <a:t>)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663300"/>
              </a:solidFill>
            </a:endParaRPr>
          </a:p>
        </p:txBody>
      </p:sp>
      <p:pic>
        <p:nvPicPr>
          <p:cNvPr id="8196" name="Picture 4" descr="Photo of Edsger W. Dijks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969618"/>
            <a:ext cx="20875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7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3B59B-B495-4D49-9A1F-D80DCF34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5EA62-77EB-465C-AA85-91E69B31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1C82-C789-4BCA-A9C4-E5082A5B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33FF-1612-4217-8012-9C4C0DAC76E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84001024-0B8F-4723-9F82-F92BF3470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  <a:endParaRPr lang="en-US" altLang="en-US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9C4ADD2-B9CE-49B1-9C10-8885C6764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>
                <a:cs typeface="Times New Roman" panose="02020603050405020304" pitchFamily="18" charset="0"/>
              </a:rPr>
              <a:t>Performing a calculation in the wrong part of a control construct</a:t>
            </a:r>
          </a:p>
          <a:p>
            <a:pPr lvl="1"/>
            <a:r>
              <a:rPr lang="en-GB" altLang="en-US" sz="2000" b="1" i="1">
                <a:cs typeface="Times" panose="02020603050405020304" pitchFamily="18" charset="0"/>
              </a:rPr>
              <a:t>Defect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 sz="2000">
                <a:cs typeface="Times" panose="02020603050405020304" pitchFamily="18" charset="0"/>
              </a:rPr>
              <a:t>The program performs an action when it should not, or does not perform an action when it should. </a:t>
            </a:r>
          </a:p>
          <a:p>
            <a:pPr lvl="2"/>
            <a:r>
              <a:rPr lang="en-GB" altLang="en-US" sz="2000">
                <a:cs typeface="Times" panose="02020603050405020304" pitchFamily="18" charset="0"/>
              </a:rPr>
              <a:t>Typically caused by inappropriately excluding or including the action from a loop or a if construct.</a:t>
            </a:r>
          </a:p>
          <a:p>
            <a:pPr lvl="1"/>
            <a:r>
              <a:rPr lang="en-GB" altLang="en-US" sz="2000" b="1" i="1">
                <a:cs typeface="Times" panose="02020603050405020304" pitchFamily="18" charset="0"/>
              </a:rPr>
              <a:t>Testing strategies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 sz="2000">
                <a:cs typeface="Times" panose="02020603050405020304" pitchFamily="18" charset="0"/>
              </a:rPr>
              <a:t>Design tests that execute each loop zero times, exactly once, and more than once. </a:t>
            </a:r>
          </a:p>
          <a:p>
            <a:pPr lvl="2"/>
            <a:r>
              <a:rPr lang="en-GB" altLang="en-US" sz="2000">
                <a:cs typeface="Times" panose="02020603050405020304" pitchFamily="18" charset="0"/>
              </a:rPr>
              <a:t>Anything that could happen while looping is made to occur on the first, an intermediate, and the last iteration.</a:t>
            </a:r>
            <a:r>
              <a:rPr lang="en-US" altLang="en-US" sz="2000">
                <a:cs typeface="Arial" panose="020B0604020202020204" pitchFamily="34" charset="0"/>
              </a:rPr>
              <a:t> </a:t>
            </a: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C5C20-DE50-4CDA-816F-D197DBBB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F1CD5-1051-4053-A745-D7A459F2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F882-301C-48D0-83DC-6E82EC80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DA74-CEF3-4E64-A188-BC3946ED09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2B3BA105-8A0A-444B-9893-1C09A0277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</a:t>
            </a:r>
            <a:r>
              <a:rPr lang="en-GB" altLang="en-US">
                <a:cs typeface="Times New Roman" panose="02020603050405020304" pitchFamily="18" charset="0"/>
              </a:rPr>
              <a:t>performing a calculation in the wrong part of a control construct</a:t>
            </a:r>
            <a:endParaRPr lang="en-US" altLang="en-US"/>
          </a:p>
        </p:txBody>
      </p:sp>
      <p:sp>
        <p:nvSpPr>
          <p:cNvPr id="365572" name="Rectangle 4">
            <a:extLst>
              <a:ext uri="{FF2B5EF4-FFF2-40B4-BE49-F238E27FC236}">
                <a16:creationId xmlns:a16="http://schemas.microsoft.com/office/drawing/2014/main" id="{28A26C97-CB45-433F-8001-BF39E109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7162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while(j&lt;maximum)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{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    k=someOperation(j);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    j++;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}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if(k==-1) signalAnError();</a:t>
            </a:r>
          </a:p>
          <a:p>
            <a:pPr algn="just"/>
            <a:endParaRPr lang="en-GB" altLang="en-US" sz="2000" b="1">
              <a:latin typeface="Courier New" panose="02070309020205020404" pitchFamily="49" charset="0"/>
              <a:cs typeface="Times" panose="02020603050405020304" pitchFamily="18" charset="0"/>
            </a:endParaRP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if (j&lt;maximum)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    doSomething();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if (debug) printDebugMessage();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else doSomethingElse();</a:t>
            </a:r>
            <a:endParaRPr lang="en-GB" altLang="en-US" sz="20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90DAC-5C7C-4E14-9904-CEF4196C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6BB80-A5BF-4555-AF3B-B5822AC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3395-1499-4505-A83D-DF05920C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F20C-4AC9-4802-AE88-B338D931319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139D821B-F8EB-4830-AB99-6BC4F216E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B8BA0C10-9A55-4DD7-961C-180C4D52C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Not terminating a loop or recursion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 loop or a recursion does not always terminate, i.e. it is ‘infinite’. </a:t>
            </a:r>
          </a:p>
          <a:p>
            <a:pPr algn="just"/>
            <a:r>
              <a:rPr lang="en-GB" altLang="en-US">
                <a:cs typeface="Times" panose="02020603050405020304" pitchFamily="18" charset="0"/>
              </a:rPr>
              <a:t> 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Analyse what causes a repetitive action to be stopped.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Run test cases that you anticipate might not be handled correctly.</a:t>
            </a:r>
          </a:p>
          <a:p>
            <a:endParaRPr lang="en-GB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877D-F349-46FF-ADA9-1ADFCD17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8F13-28B3-4AE9-9CDE-7D9A47A2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C564-FE93-40AC-B143-C5B2D2F4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59C-603D-4733-BE26-9A5F94B8B6B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8083890D-2D84-4226-B146-F10C88F69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75CD3050-BD0D-4C7C-8B9D-4423618EF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Not setting up the correct preconditions for an algorithm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 i="1">
                <a:cs typeface="Times" panose="02020603050405020304" pitchFamily="18" charset="0"/>
              </a:rPr>
              <a:t>Preconditions</a:t>
            </a:r>
            <a:r>
              <a:rPr lang="en-GB" altLang="en-US">
                <a:cs typeface="Times" panose="02020603050405020304" pitchFamily="18" charset="0"/>
              </a:rPr>
              <a:t> state what must be true before the algorithm should be executed.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 defect would exist if a program proceeds to do its work, even when the preconditions are not satisfied.</a:t>
            </a:r>
          </a:p>
          <a:p>
            <a:pPr lvl="1" algn="just"/>
            <a:endParaRPr lang="en-GB" altLang="en-US" i="1">
              <a:cs typeface="Times" panose="02020603050405020304" pitchFamily="18" charset="0"/>
            </a:endParaRP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Run test cases in which each precondition is not satisfied.</a:t>
            </a:r>
          </a:p>
          <a:p>
            <a:endParaRPr lang="en-GB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10AA4-5387-411B-9C17-F5164CA6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D964-D973-4BEE-A360-369F1613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319F-7EF2-4070-A1FB-7441D626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4035-6455-49E7-8E18-60935138357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3F8051E3-C21E-44D7-B58F-43FDED3C3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AB66B7D2-C70F-4A0B-9967-2554DABC7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Not handling null conditions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 </a:t>
            </a:r>
            <a:r>
              <a:rPr lang="en-GB" altLang="en-US" i="1">
                <a:cs typeface="Times" panose="02020603050405020304" pitchFamily="18" charset="0"/>
              </a:rPr>
              <a:t>null condition</a:t>
            </a:r>
            <a:r>
              <a:rPr lang="en-GB" altLang="en-US">
                <a:cs typeface="Times" panose="02020603050405020304" pitchFamily="18" charset="0"/>
              </a:rPr>
              <a:t> is a situation where there normally are one or more data items to process, but sometimes there are none.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It is a defect when a program behaves abnormally when a null condition is encountered.</a:t>
            </a:r>
          </a:p>
          <a:p>
            <a:pPr lvl="1" algn="just"/>
            <a:endParaRPr lang="en-GB" altLang="en-US" i="1">
              <a:cs typeface="Times" panose="02020603050405020304" pitchFamily="18" charset="0"/>
            </a:endParaRP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Brainstorm to determine unusual conditions and run appropriate tests.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3A12C-0E8B-4EAA-90BA-5ADB33B5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0D8B9-D72A-44A7-93BE-EA2681FC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6555-A8B1-47CE-91BD-61DD250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82D-D9EF-482C-BCAB-9E18DE47740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88075358-15DE-4DFF-9C37-24DC3D8BC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150E5991-EB4E-409E-96D5-F82BDC234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Not handling singleton or non-singleton conditions</a:t>
            </a:r>
          </a:p>
          <a:p>
            <a:pPr lvl="1" algn="just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 </a:t>
            </a:r>
            <a:r>
              <a:rPr lang="en-GB" altLang="en-US" i="1">
                <a:cs typeface="Times" panose="02020603050405020304" pitchFamily="18" charset="0"/>
              </a:rPr>
              <a:t>singleton condition</a:t>
            </a:r>
            <a:r>
              <a:rPr lang="en-GB" altLang="en-US">
                <a:cs typeface="Times" panose="02020603050405020304" pitchFamily="18" charset="0"/>
              </a:rPr>
              <a:t> occurs when there is normally </a:t>
            </a:r>
            <a:r>
              <a:rPr lang="en-GB" altLang="en-US" i="1">
                <a:cs typeface="Times" panose="02020603050405020304" pitchFamily="18" charset="0"/>
              </a:rPr>
              <a:t>more than one</a:t>
            </a:r>
            <a:r>
              <a:rPr lang="en-GB" altLang="en-US">
                <a:cs typeface="Times" panose="02020603050405020304" pitchFamily="18" charset="0"/>
              </a:rPr>
              <a:t> of something, but sometimes there is only one.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 </a:t>
            </a:r>
            <a:r>
              <a:rPr lang="en-GB" altLang="en-US" i="1">
                <a:cs typeface="Times" panose="02020603050405020304" pitchFamily="18" charset="0"/>
              </a:rPr>
              <a:t>non-singleton condition</a:t>
            </a:r>
            <a:r>
              <a:rPr lang="en-GB" altLang="en-US">
                <a:cs typeface="Times" panose="02020603050405020304" pitchFamily="18" charset="0"/>
              </a:rPr>
              <a:t> is the inverse.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Defects occur when the unusual case is not properly handled.</a:t>
            </a:r>
          </a:p>
          <a:p>
            <a:pPr lvl="1" algn="just">
              <a:lnSpc>
                <a:spcPct val="90000"/>
              </a:lnSpc>
            </a:pPr>
            <a:endParaRPr lang="en-GB" altLang="en-US" i="1">
              <a:cs typeface="Times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Brainstorm to determine unusual conditions and run appropriate tests.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13AC4-64EC-4549-931C-142BFE25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FFEE-BB9D-4527-BDDC-BE95313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3411-2242-4CD1-B778-5E206969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09FF-DE28-49F9-BAB4-8BE5A1B5A3A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1A2BD90C-F648-4980-B247-51A9434DF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BBF81B22-9E26-4E60-9933-47AC1722E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Off-by-one errors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 program inappropriately adds or subtracts one.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Or loops one too many times or one too few times.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This is a particularly common type of defect.</a:t>
            </a:r>
          </a:p>
          <a:p>
            <a:pPr algn="just"/>
            <a:r>
              <a:rPr lang="en-GB" altLang="en-US">
                <a:cs typeface="Times" panose="02020603050405020304" pitchFamily="18" charset="0"/>
              </a:rPr>
              <a:t> 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Develop tests in which you verify that the program: </a:t>
            </a:r>
          </a:p>
          <a:p>
            <a:pPr lvl="3" algn="just"/>
            <a:r>
              <a:rPr lang="en-GB" altLang="en-US">
                <a:cs typeface="Times" panose="02020603050405020304" pitchFamily="18" charset="0"/>
              </a:rPr>
              <a:t>computes the correct numerical answer.</a:t>
            </a:r>
          </a:p>
          <a:p>
            <a:pPr lvl="3" algn="just"/>
            <a:r>
              <a:rPr lang="en-GB" altLang="en-US">
                <a:cs typeface="Times" panose="02020603050405020304" pitchFamily="18" charset="0"/>
              </a:rPr>
              <a:t>performs the correct number of iterations.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51A16F-00A2-493A-9E66-37B14E9C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4628E8-DFDC-4CC4-AB87-11D81165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682835-56D1-4363-83F5-8549FB76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03E6-F455-49F1-BB8F-B85FFA019A7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F16A3792-2148-462E-A53B-4BFB48C9E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off-by-one defect</a:t>
            </a:r>
          </a:p>
        </p:txBody>
      </p:sp>
      <p:sp>
        <p:nvSpPr>
          <p:cNvPr id="366596" name="Rectangle 4">
            <a:extLst>
              <a:ext uri="{FF2B5EF4-FFF2-40B4-BE49-F238E27FC236}">
                <a16:creationId xmlns:a16="http://schemas.microsoft.com/office/drawing/2014/main" id="{191F7CFC-6B19-45C7-B570-19BDECB61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447800"/>
            <a:ext cx="6781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for (i=1; i&lt;arrayname.length; i++) 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{ 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     /* do something */ 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}</a:t>
            </a:r>
          </a:p>
          <a:p>
            <a:endParaRPr lang="en-GB" altLang="en-US" sz="2000" b="1">
              <a:latin typeface="Courier New" panose="02070309020205020404" pitchFamily="49" charset="0"/>
            </a:endParaRPr>
          </a:p>
        </p:txBody>
      </p:sp>
      <p:sp>
        <p:nvSpPr>
          <p:cNvPr id="366598" name="Rectangle 6">
            <a:extLst>
              <a:ext uri="{FF2B5EF4-FFF2-40B4-BE49-F238E27FC236}">
                <a16:creationId xmlns:a16="http://schemas.microsoft.com/office/drawing/2014/main" id="{9837DA2B-6A94-4EE0-80FA-D016D8DE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6400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while (iterator.hasNext())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{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    anOperation(++val);</a:t>
            </a:r>
          </a:p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}</a:t>
            </a:r>
          </a:p>
          <a:p>
            <a:endParaRPr lang="en-GB" altLang="en-US" sz="2000" b="1">
              <a:latin typeface="Courier New" panose="02070309020205020404" pitchFamily="49" charset="0"/>
            </a:endParaRPr>
          </a:p>
        </p:txBody>
      </p:sp>
      <p:sp>
        <p:nvSpPr>
          <p:cNvPr id="366599" name="Rectangle 7">
            <a:extLst>
              <a:ext uri="{FF2B5EF4-FFF2-40B4-BE49-F238E27FC236}">
                <a16:creationId xmlns:a16="http://schemas.microsoft.com/office/drawing/2014/main" id="{7056283C-242B-4814-90C4-E3999FA76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32138"/>
            <a:ext cx="587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Times" panose="02020603050405020304" pitchFamily="18" charset="0"/>
              </a:rPr>
              <a:t>Use </a:t>
            </a:r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Iterators</a:t>
            </a:r>
            <a:r>
              <a:rPr lang="en-GB" altLang="en-US">
                <a:cs typeface="Times" panose="02020603050405020304" pitchFamily="18" charset="0"/>
              </a:rPr>
              <a:t> to help eliminate these defects</a:t>
            </a:r>
            <a:endParaRPr lang="en-US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0BFB-AE33-4C42-971A-52BECB3B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05F4A-583E-4B2A-BCAB-1CCC76D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8076-980D-4D42-98A0-5F7390ED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04DB-C517-4A87-B433-1BA8D76D353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C576CC73-EF07-4D6D-BC59-201AFF031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A098F24B-8AE0-4687-B117-C6AB63E5B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543800" cy="4800600"/>
          </a:xfrm>
        </p:spPr>
        <p:txBody>
          <a:bodyPr/>
          <a:lstStyle/>
          <a:p>
            <a:r>
              <a:rPr lang="en-GB" altLang="en-US" sz="2000">
                <a:cs typeface="Arial" panose="020B0604020202020204" pitchFamily="34" charset="0"/>
              </a:rPr>
              <a:t>Operator precedence errors</a:t>
            </a:r>
          </a:p>
          <a:p>
            <a:pPr lvl="1" algn="just"/>
            <a:r>
              <a:rPr lang="en-GB" altLang="en-US" sz="2000" i="1">
                <a:cs typeface="Times" panose="02020603050405020304" pitchFamily="18" charset="0"/>
              </a:rPr>
              <a:t>Defect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An operator precedence error occurs when a programmer omits needed parentheses, or puts parentheses in the wrong place.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Operator precedence errors are often extremely obvious...</a:t>
            </a:r>
          </a:p>
          <a:p>
            <a:pPr lvl="3" algn="just"/>
            <a:r>
              <a:rPr lang="en-GB" altLang="en-US" sz="1800">
                <a:cs typeface="Times" panose="02020603050405020304" pitchFamily="18" charset="0"/>
              </a:rPr>
              <a:t>but can occasionally lie hidden until special conditions arise.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E.g. If x*y+z should be x*(y+z) this would be hidden if z was normally zero.</a:t>
            </a:r>
          </a:p>
          <a:p>
            <a:pPr lvl="1" algn="just"/>
            <a:r>
              <a:rPr lang="en-GB" altLang="en-US" sz="2000" i="1">
                <a:cs typeface="Times" panose="02020603050405020304" pitchFamily="18" charset="0"/>
              </a:rPr>
              <a:t>Testing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In software that computes formulae, run tests that anticipate such defects.</a:t>
            </a:r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1F5A-BBB4-4060-B892-A33EA958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58FE-5C8E-448C-A7A1-EA8C125C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6622-6C16-4136-A42A-1D46DBDC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769B-45DE-4C18-B880-8EFEF8BB410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46118D69-9C65-49F5-B2DF-B6857CE6E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Ordinary Algorithms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6D419EF7-79C3-474F-95EB-E16D18B25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Use of inappropriate standard algorithms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An inappropriate standard algorithm is one that is unnecessarily inefficient or has some other property that is widely recognized as being bad.</a:t>
            </a:r>
          </a:p>
          <a:p>
            <a:pPr algn="just"/>
            <a:r>
              <a:rPr lang="en-GB" altLang="en-US">
                <a:cs typeface="Times" panose="02020603050405020304" pitchFamily="18" charset="0"/>
              </a:rPr>
              <a:t> 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The tester has to know the properties of algorithms and design tests that will determine whether any undesirable algorithms have been implemented.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8120-0446-4962-92B9-96D727B7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for SW testing-Examples of SW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C173-976F-42AC-9592-2838D298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DFE3-3489-495D-AA60-0D124028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FA599-602B-4D70-BA30-3BA28FE6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7964A-55B5-4418-BE31-465E45A7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C2FC14-EAE6-405F-B153-DA9C1CE8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8093097" cy="2416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08B9DC0-CD9D-4F68-A5D0-A56EF754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031" y="3614878"/>
            <a:ext cx="5819338" cy="30145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969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CC7A1-067F-4FC6-8ABD-0F10AF1A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C14D-F5DB-4867-9A06-F2BAC20B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1BBA-CCF5-436E-92BC-4911EE5B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7B9-65C7-46C4-A3A2-CE06033D0A6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5B41DF5-6A8E-4F5F-A8B8-E9A19F9A7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inappropriate standard algorithms</a:t>
            </a: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A5385F3E-6D4E-466F-8AEB-03ACACF3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>
                <a:cs typeface="Times" panose="02020603050405020304" pitchFamily="18" charset="0"/>
              </a:rPr>
              <a:t>An inefficient sort algorithm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The most classical ‘bad’ choice of algorithm is sorting using a so-called ‘bubble sort’ </a:t>
            </a:r>
          </a:p>
          <a:p>
            <a:pPr lvl="1"/>
            <a:r>
              <a:rPr lang="en-GB" altLang="en-US">
                <a:cs typeface="Times" panose="02020603050405020304" pitchFamily="18" charset="0"/>
              </a:rPr>
              <a:t>An inefficient search algorithm</a:t>
            </a:r>
            <a:r>
              <a:rPr lang="en-US" altLang="en-US"/>
              <a:t>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Ensure that the search time does not increase unacceptably as the list gets longer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Check that the position of the searched item does not have a noticeable impact on search time.</a:t>
            </a:r>
            <a:r>
              <a:rPr lang="en-US" altLang="en-US"/>
              <a:t> </a:t>
            </a:r>
          </a:p>
          <a:p>
            <a:pPr lvl="1"/>
            <a:r>
              <a:rPr lang="en-GB" altLang="en-US">
                <a:cs typeface="Times" panose="02020603050405020304" pitchFamily="18" charset="0"/>
              </a:rPr>
              <a:t>A non-stable sort</a:t>
            </a:r>
            <a:r>
              <a:rPr lang="en-US" altLang="en-US"/>
              <a:t> </a:t>
            </a:r>
          </a:p>
          <a:p>
            <a:pPr lvl="1"/>
            <a:r>
              <a:rPr lang="en-GB" altLang="en-US">
                <a:cs typeface="Times" panose="02020603050405020304" pitchFamily="18" charset="0"/>
              </a:rPr>
              <a:t>A search or sort that is case sensitive when it should not be, or vice versa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56D7-A120-493E-BC06-BDDD38B5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4D042-1FFF-497F-9013-2602DBAD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B8EB-CA17-4A3D-B9D3-E29F5113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8825-C843-4AD6-A9EF-40919883DD0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93188611-F0AF-4FDA-89DD-EE4979D80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10.4 Defects in Numerical Algorithms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259B8397-FDEF-49C5-B9F2-2E30F9BA3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Not using enough bits or digits</a:t>
            </a:r>
          </a:p>
          <a:p>
            <a:pPr lvl="1" algn="just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 b="1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 system does not use variables capable of representing the largest values that could be stored.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When the capacity is exceeded, an unexpected exception is thrown, or  the data stored is incorrect.</a:t>
            </a:r>
          </a:p>
          <a:p>
            <a:pPr algn="just">
              <a:lnSpc>
                <a:spcPct val="90000"/>
              </a:lnSpc>
            </a:pPr>
            <a:r>
              <a:rPr lang="en-GB" altLang="en-US" b="0">
                <a:cs typeface="Times" panose="02020603050405020304" pitchFamily="18" charset="0"/>
              </a:rPr>
              <a:t> </a:t>
            </a:r>
          </a:p>
          <a:p>
            <a:pPr lvl="1" algn="just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 b="1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Test using very large numbers to ensure the system has a wide enough margin of error.</a:t>
            </a:r>
            <a:endParaRPr lang="en-GB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B269E-E941-4CED-B755-CFF54679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9AC2-0985-4580-BBD4-D5368B0C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A8BD-E8A9-43C8-AC99-42832D66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449D-4770-4182-AD25-0E66AF4D8E7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BB6F5A24-2747-48B5-857C-FFA0AB360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Defects in Numerical Algorithms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8D4F31C7-C56B-459C-973C-7F9962152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cs typeface="Times New Roman" panose="02020603050405020304" pitchFamily="18" charset="0"/>
              </a:rPr>
              <a:t>Not using enough places after the decimal point or significant figures</a:t>
            </a:r>
          </a:p>
          <a:p>
            <a:pPr lvl="1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Defects</a:t>
            </a:r>
            <a:r>
              <a:rPr lang="en-GB" altLang="en-US">
                <a:cs typeface="Times" panose="02020603050405020304" pitchFamily="18" charset="0"/>
              </a:rPr>
              <a:t>:</a:t>
            </a:r>
            <a:r>
              <a:rPr lang="en-GB" altLang="en-US" b="1">
                <a:cs typeface="Times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 floating point value might not have the capacity to store enough significant figures. 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 fixed point value might not store enough places after the decimal point.</a:t>
            </a:r>
          </a:p>
          <a:p>
            <a:pPr lvl="2">
              <a:lnSpc>
                <a:spcPct val="90000"/>
              </a:lnSpc>
            </a:pPr>
            <a:r>
              <a:rPr lang="en-GB" altLang="en-US" b="1">
                <a:cs typeface="Times" panose="02020603050405020304" pitchFamily="18" charset="0"/>
              </a:rPr>
              <a:t> </a:t>
            </a:r>
            <a:r>
              <a:rPr lang="en-GB" altLang="en-US">
                <a:cs typeface="Times" panose="02020603050405020304" pitchFamily="18" charset="0"/>
              </a:rPr>
              <a:t>A typical manifestation is excessive rounding.</a:t>
            </a:r>
          </a:p>
          <a:p>
            <a:pPr lvl="1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>
                <a:cs typeface="Times" panose="02020603050405020304" pitchFamily="18" charset="0"/>
              </a:rPr>
              <a:t>:</a:t>
            </a:r>
            <a:r>
              <a:rPr lang="en-GB" altLang="en-US" b="1">
                <a:cs typeface="Times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Perform calculations that involve many significant figures, and large differences in magnitude. 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Verify that the calculated results are correct.</a:t>
            </a:r>
            <a:endParaRPr lang="en-GB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9E6D-8EE5-4037-9C27-9EC52E62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978A4-88FD-4D40-A395-86D8C294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8BC0-8D54-4C86-BB3D-46BFC2C8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18E5-D410-488A-BE24-42380009F52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79955B6B-98F8-46A0-8DF4-6C390EA93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Defects in Numerical Algorithms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C3AE1280-FDFF-473E-B685-A51A80FC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Ordering operations poorly so errors build up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 b="1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A large number does not store enough significant figures to be able to accurately  represent the result. 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 b="1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Make sure the program works with inputs that have large positive and negative exponents.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Have the program work with numbers that vary a lot in magnitude.</a:t>
            </a:r>
          </a:p>
          <a:p>
            <a:pPr lvl="3" algn="just"/>
            <a:r>
              <a:rPr lang="en-GB" altLang="en-US">
                <a:cs typeface="Times" panose="02020603050405020304" pitchFamily="18" charset="0"/>
              </a:rPr>
              <a:t>Make sure computations are still accurately performed.</a:t>
            </a:r>
          </a:p>
          <a:p>
            <a:endParaRPr lang="en-GB" alt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27D3-0B67-4F31-8647-39C48203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2A31-28E3-49E7-AA8F-CE691C1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BC9C-63C9-4DFF-AA26-19671C08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EBD6-5808-4723-9ABF-32218D326D7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69666" name="Rectangle 2">
            <a:extLst>
              <a:ext uri="{FF2B5EF4-FFF2-40B4-BE49-F238E27FC236}">
                <a16:creationId xmlns:a16="http://schemas.microsoft.com/office/drawing/2014/main" id="{A38C69D1-50FF-4B56-8856-53F9B57EB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Defects in Numerical Algorithms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36C45F25-6833-4B75-8365-A6EAF39AC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Assuming a floating point value will be exactly equal to some other value</a:t>
            </a:r>
            <a:r>
              <a:rPr lang="en-US" altLang="en-US">
                <a:cs typeface="Arial" panose="020B0604020202020204" pitchFamily="34" charset="0"/>
              </a:rPr>
              <a:t> </a:t>
            </a:r>
            <a:endParaRPr lang="en-GB" altLang="en-US">
              <a:cs typeface="Arial" panose="020B0604020202020204" pitchFamily="34" charset="0"/>
            </a:endParaRP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 b="1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If you perform an arithmetic calculation on a floating point value, then the result will very rarely be computed exactly.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To test equality, you should always test if it is within a small range around that value</a:t>
            </a:r>
            <a:r>
              <a:rPr lang="en-US" altLang="en-US">
                <a:cs typeface="Times" panose="02020603050405020304" pitchFamily="18" charset="0"/>
              </a:rPr>
              <a:t>.</a:t>
            </a:r>
            <a:endParaRPr lang="en-GB" altLang="en-US">
              <a:cs typeface="Times" panose="02020603050405020304" pitchFamily="18" charset="0"/>
            </a:endParaRP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 b="1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Standard boundary testing should detect this type of defect</a:t>
            </a:r>
            <a:r>
              <a:rPr lang="en-US" altLang="en-US">
                <a:cs typeface="Times" panose="02020603050405020304" pitchFamily="18" charset="0"/>
              </a:rPr>
              <a:t>.</a:t>
            </a:r>
            <a:endParaRPr lang="en-GB" altLang="en-US">
              <a:cs typeface="Times" panose="02020603050405020304" pitchFamily="18" charset="0"/>
            </a:endParaRPr>
          </a:p>
          <a:p>
            <a:endParaRPr lang="en-GB" alt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2DDE1A-DD1A-4108-8C56-46664F9B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A70806-7029-4DFA-AB9B-F2E9C5A1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117B18-F88A-4551-8EAE-63F5A707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7233-76A9-46CF-A2E2-3AFB444A909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AAD1EAE8-D7DB-43E3-B21F-80699D256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defect in testing floating value equality</a:t>
            </a:r>
          </a:p>
        </p:txBody>
      </p:sp>
      <p:sp>
        <p:nvSpPr>
          <p:cNvPr id="370692" name="Rectangle 4">
            <a:extLst>
              <a:ext uri="{FF2B5EF4-FFF2-40B4-BE49-F238E27FC236}">
                <a16:creationId xmlns:a16="http://schemas.microsoft.com/office/drawing/2014/main" id="{94FEAA6A-AC48-40C2-8042-99518353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70125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for (double d = 0.0; d != 10.0; d+=2.0) {...}</a:t>
            </a:r>
          </a:p>
          <a:p>
            <a:endParaRPr lang="en-GB" altLang="en-US" sz="2000"/>
          </a:p>
        </p:txBody>
      </p:sp>
      <p:sp>
        <p:nvSpPr>
          <p:cNvPr id="370693" name="Rectangle 5">
            <a:extLst>
              <a:ext uri="{FF2B5EF4-FFF2-40B4-BE49-F238E27FC236}">
                <a16:creationId xmlns:a16="http://schemas.microsoft.com/office/drawing/2014/main" id="{52320E79-7319-49E8-B5A9-015069B7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for (double d = 0.0; d &lt; 10.0; d+=2.0) {...}</a:t>
            </a:r>
          </a:p>
          <a:p>
            <a:endParaRPr lang="en-GB" altLang="en-US" sz="2000">
              <a:latin typeface="Arial" panose="020B0604020202020204" pitchFamily="34" charset="0"/>
            </a:endParaRPr>
          </a:p>
        </p:txBody>
      </p:sp>
      <p:sp>
        <p:nvSpPr>
          <p:cNvPr id="370694" name="Rectangle 6">
            <a:extLst>
              <a:ext uri="{FF2B5EF4-FFF2-40B4-BE49-F238E27FC236}">
                <a16:creationId xmlns:a16="http://schemas.microsoft.com/office/drawing/2014/main" id="{7CDA24BF-3666-4218-9F06-5D98941B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052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Times" panose="02020603050405020304" pitchFamily="18" charset="0"/>
              </a:rPr>
              <a:t>Better:</a:t>
            </a:r>
            <a:endParaRPr lang="en-US" altLang="en-US">
              <a:cs typeface="Times" panose="02020603050405020304" pitchFamily="18" charset="0"/>
            </a:endParaRPr>
          </a:p>
        </p:txBody>
      </p:sp>
      <p:sp>
        <p:nvSpPr>
          <p:cNvPr id="370695" name="Rectangle 7">
            <a:extLst>
              <a:ext uri="{FF2B5EF4-FFF2-40B4-BE49-F238E27FC236}">
                <a16:creationId xmlns:a16="http://schemas.microsoft.com/office/drawing/2014/main" id="{6D72DCDD-2D0F-4B77-9F9D-29544FD47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Times" panose="02020603050405020304" pitchFamily="18" charset="0"/>
              </a:rPr>
              <a:t>Bad:</a:t>
            </a:r>
            <a:endParaRPr lang="en-US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23F8-1C0A-4D73-A907-FF57C7BD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09780-1308-4A20-8395-834E1DF4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3D3A56-F7AD-4FE3-A8D2-2F5E249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9D00-FC37-4836-BAC4-8DF46B1D4EA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32B7339A-2142-4D01-BD37-10C8B8D03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10.5 Defects in Timing and Co-ordination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endParaRPr lang="en-GB" altLang="en-US" b="1">
              <a:cs typeface="Times New Roman" panose="02020603050405020304" pitchFamily="18" charset="0"/>
            </a:endParaRP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67199966-076D-4EA5-B817-CD18AA91D9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391400" cy="4800600"/>
          </a:xfrm>
        </p:spPr>
        <p:txBody>
          <a:bodyPr/>
          <a:lstStyle/>
          <a:p>
            <a:r>
              <a:rPr lang="en-GB" altLang="en-US" sz="2000">
                <a:cs typeface="Arial" panose="020B0604020202020204" pitchFamily="34" charset="0"/>
              </a:rPr>
              <a:t>Deadlock and livelock</a:t>
            </a:r>
          </a:p>
          <a:p>
            <a:pPr lvl="1"/>
            <a:r>
              <a:rPr lang="en-GB" altLang="en-US" sz="2000" i="1">
                <a:cs typeface="Times" panose="02020603050405020304" pitchFamily="18" charset="0"/>
              </a:rPr>
              <a:t>Defects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 sz="2000">
                <a:cs typeface="Times" panose="02020603050405020304" pitchFamily="18" charset="0"/>
              </a:rPr>
              <a:t>A deadlock is a situation where two or more threads are stopped, waiting for each other to do something.</a:t>
            </a:r>
          </a:p>
          <a:p>
            <a:pPr lvl="3"/>
            <a:r>
              <a:rPr lang="en-GB" altLang="en-US" sz="1800">
                <a:cs typeface="Times" panose="02020603050405020304" pitchFamily="18" charset="0"/>
              </a:rPr>
              <a:t>The system is hung </a:t>
            </a:r>
          </a:p>
          <a:p>
            <a:pPr lvl="2"/>
            <a:r>
              <a:rPr lang="en-GB" altLang="en-US" sz="2000">
                <a:cs typeface="Times" panose="02020603050405020304" pitchFamily="18" charset="0"/>
              </a:rPr>
              <a:t>Livelock is similar, but now the system can do some computations, but can never get out of some states.</a:t>
            </a:r>
            <a:r>
              <a:rPr lang="en-US" altLang="en-US" sz="2000">
                <a:cs typeface="Times" panose="02020603050405020304" pitchFamily="18" charset="0"/>
              </a:rPr>
              <a:t> </a:t>
            </a:r>
            <a:endParaRPr lang="en-GB" altLang="en-US" sz="2000">
              <a:cs typeface="Times" panose="02020603050405020304" pitchFamily="18" charset="0"/>
            </a:endParaRPr>
          </a:p>
        </p:txBody>
      </p:sp>
      <p:pic>
        <p:nvPicPr>
          <p:cNvPr id="294920" name="Picture 8">
            <a:extLst>
              <a:ext uri="{FF2B5EF4-FFF2-40B4-BE49-F238E27FC236}">
                <a16:creationId xmlns:a16="http://schemas.microsoft.com/office/drawing/2014/main" id="{D8178BC2-5610-49FF-A736-2653D1F3A43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114800"/>
            <a:ext cx="4343400" cy="1760538"/>
          </a:xfrm>
          <a:noFill/>
          <a:ln/>
        </p:spPr>
      </p:pic>
      <p:pic>
        <p:nvPicPr>
          <p:cNvPr id="294922" name="Picture 10">
            <a:extLst>
              <a:ext uri="{FF2B5EF4-FFF2-40B4-BE49-F238E27FC236}">
                <a16:creationId xmlns:a16="http://schemas.microsoft.com/office/drawing/2014/main" id="{56B86524-EAC1-412D-84B6-F2F59FA0EEC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122738"/>
            <a:ext cx="1752600" cy="1668462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260A0-8B4C-4D75-83A1-FB061C11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06F03-EAF4-453D-9DCD-3DBB75B0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0279B-095C-436A-B04B-69ADA271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D778-DA9F-4F5D-9BD0-2EB8728A7B2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81B32574-86FA-4A4F-A3BA-BB21D5AA1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>
                <a:cs typeface="Times" panose="02020603050405020304" pitchFamily="18" charset="0"/>
              </a:rPr>
              <a:t>Example of deadlock</a:t>
            </a:r>
          </a:p>
        </p:txBody>
      </p:sp>
      <p:pic>
        <p:nvPicPr>
          <p:cNvPr id="372751" name="Picture 15">
            <a:extLst>
              <a:ext uri="{FF2B5EF4-FFF2-40B4-BE49-F238E27FC236}">
                <a16:creationId xmlns:a16="http://schemas.microsoft.com/office/drawing/2014/main" id="{A4B19B49-F37C-424B-9EC9-EC299C8A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252663"/>
            <a:ext cx="5353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D1B-C362-4C2B-8957-6C06435C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00C1-8D7E-48FD-8B46-C76C52D4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D57BC-C0AF-482C-96EF-67146EC1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C36D-4D0F-4F60-91B5-FEF6C0B66F8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43B212FF-A6BB-4D20-AEE9-29EBBE3FE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Timing and Co-ordination</a:t>
            </a:r>
            <a:endParaRPr lang="en-US" altLang="en-US"/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956B0874-8BC0-475C-8990-E70017E3F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Critical races</a:t>
            </a:r>
          </a:p>
          <a:p>
            <a:pPr lvl="1"/>
            <a:r>
              <a:rPr lang="en-GB" altLang="en-US" i="1">
                <a:cs typeface="Times" panose="02020603050405020304" pitchFamily="18" charset="0"/>
              </a:rPr>
              <a:t>Defects</a:t>
            </a:r>
            <a:r>
              <a:rPr lang="en-GB" altLang="en-US">
                <a:cs typeface="Times" panose="02020603050405020304" pitchFamily="18" charset="0"/>
              </a:rPr>
              <a:t>:</a:t>
            </a:r>
            <a:r>
              <a:rPr lang="en-GB" altLang="en-US" b="1">
                <a:cs typeface="Times" panose="02020603050405020304" pitchFamily="18" charset="0"/>
              </a:rPr>
              <a:t>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One thread experiences a failure because another thread interferes with the ‘normal’ sequence of events.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>
                <a:cs typeface="Times" panose="02020603050405020304" pitchFamily="18" charset="0"/>
              </a:rPr>
              <a:t>:</a:t>
            </a:r>
            <a:r>
              <a:rPr lang="en-GB" altLang="en-US" b="1">
                <a:cs typeface="Times" panose="02020603050405020304" pitchFamily="18" charset="0"/>
              </a:rPr>
              <a:t>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It is particularly hard to test for critical races using black box testing alone.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One possible, although invasive, strategy is to deliberately slow down one of the threads</a:t>
            </a:r>
            <a:r>
              <a:rPr lang="en-US" altLang="en-US">
                <a:cs typeface="Times" panose="02020603050405020304" pitchFamily="18" charset="0"/>
              </a:rPr>
              <a:t>.</a:t>
            </a:r>
            <a:endParaRPr lang="en-GB" altLang="en-US">
              <a:cs typeface="Times" panose="02020603050405020304" pitchFamily="18" charset="0"/>
            </a:endParaRP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Use inspection.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5F4BB6D-7F89-4AA3-9F74-21CBE151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38A5E3C-0DE0-4F72-B841-953E8DAE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C62F39-5FF1-452D-83DA-4D561755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F8F4-6462-415C-A63C-027406A2C28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B630397A-8A0D-4DDC-B4D2-9DC6486EF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critical race</a:t>
            </a:r>
          </a:p>
        </p:txBody>
      </p:sp>
      <p:pic>
        <p:nvPicPr>
          <p:cNvPr id="373841" name="Picture 81">
            <a:extLst>
              <a:ext uri="{FF2B5EF4-FFF2-40B4-BE49-F238E27FC236}">
                <a16:creationId xmlns:a16="http://schemas.microsoft.com/office/drawing/2014/main" id="{7F1BAF49-DF95-4EBF-BFC5-8D353F98E2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57400"/>
            <a:ext cx="3657600" cy="2057400"/>
          </a:xfrm>
          <a:noFill/>
          <a:ln/>
        </p:spPr>
      </p:pic>
      <p:sp>
        <p:nvSpPr>
          <p:cNvPr id="373836" name="Rectangle 76">
            <a:extLst>
              <a:ext uri="{FF2B5EF4-FFF2-40B4-BE49-F238E27FC236}">
                <a16:creationId xmlns:a16="http://schemas.microsoft.com/office/drawing/2014/main" id="{3E11D94D-7B57-42D1-A978-53CB6D36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4511675"/>
            <a:ext cx="984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a) Normal</a:t>
            </a:r>
            <a:endParaRPr lang="en-US" altLang="en-US"/>
          </a:p>
        </p:txBody>
      </p:sp>
      <p:sp>
        <p:nvSpPr>
          <p:cNvPr id="373837" name="Rectangle 77">
            <a:extLst>
              <a:ext uri="{FF2B5EF4-FFF2-40B4-BE49-F238E27FC236}">
                <a16:creationId xmlns:a16="http://schemas.microsoft.com/office/drawing/2014/main" id="{FBE33FDB-C507-45D2-AD7B-3F9DC142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4495800"/>
            <a:ext cx="3625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b) Abnormal due to delay in thread A</a:t>
            </a:r>
            <a:endParaRPr lang="en-US" altLang="en-US"/>
          </a:p>
        </p:txBody>
      </p:sp>
      <p:pic>
        <p:nvPicPr>
          <p:cNvPr id="373843" name="Picture 83">
            <a:extLst>
              <a:ext uri="{FF2B5EF4-FFF2-40B4-BE49-F238E27FC236}">
                <a16:creationId xmlns:a16="http://schemas.microsoft.com/office/drawing/2014/main" id="{D3B44F9A-7B32-4916-9E15-4BA1F9D4B4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09788"/>
            <a:ext cx="3657600" cy="2081212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FB0E-02FA-4AC4-81FD-BA85D4DD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Brain storming: How will you test the Win Calculator?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60D3-AA27-4913-AC02-762CFF1C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Test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How many inputs (test cases)?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So MANY possibilities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How do we know if we have tested the system “enough”?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How do we know if the outputs are correct!?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If the system changes, shall we test everything AGAIN?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CB5C-054F-4DD5-8D5A-622188E7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442B-F9CB-4AEF-890E-85CC7BB9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D028-2817-4BDE-89DF-DAF5AAE0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EE3CC2-2913-4B83-9CFF-BB0AF1C0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3637093"/>
            <a:ext cx="3612148" cy="268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843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63AFC-C1BD-4F77-97CD-F59EA7B6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448CA-AE90-4DD6-AB79-A97CA43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FAC9-CD7A-470F-A4C3-17BDD349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FF1A-2D03-46CB-99AA-62FA8327933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D31FDEB3-860E-465C-BD56-F92014F5D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Semaphore and synchronization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B57D64FD-CEC8-46AA-843F-4CA2CD18D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Critical races can be prevented by </a:t>
            </a:r>
            <a:r>
              <a:rPr lang="en-GB" altLang="en-US" i="1">
                <a:cs typeface="Times" panose="02020603050405020304" pitchFamily="18" charset="0"/>
              </a:rPr>
              <a:t>locking</a:t>
            </a:r>
            <a:r>
              <a:rPr lang="en-GB" altLang="en-US">
                <a:cs typeface="Times" panose="02020603050405020304" pitchFamily="18" charset="0"/>
              </a:rPr>
              <a:t> data so that they cannot be accessed by other threads when they are not ready</a:t>
            </a:r>
          </a:p>
          <a:p>
            <a:pPr lvl="1"/>
            <a:r>
              <a:rPr lang="en-GB" altLang="en-US">
                <a:cs typeface="Times" panose="02020603050405020304" pitchFamily="18" charset="0"/>
              </a:rPr>
              <a:t>One widely used locking mechanism is called a </a:t>
            </a:r>
            <a:r>
              <a:rPr lang="en-GB" altLang="en-US" i="1">
                <a:cs typeface="Times" panose="02020603050405020304" pitchFamily="18" charset="0"/>
              </a:rPr>
              <a:t>semaphore</a:t>
            </a:r>
            <a:r>
              <a:rPr lang="en-GB" altLang="en-US">
                <a:cs typeface="Times" panose="02020603050405020304" pitchFamily="18" charset="0"/>
              </a:rPr>
              <a:t>. </a:t>
            </a:r>
          </a:p>
          <a:p>
            <a:pPr lvl="1"/>
            <a:r>
              <a:rPr lang="en-GB" altLang="en-US">
                <a:cs typeface="Times" panose="02020603050405020304" pitchFamily="18" charset="0"/>
              </a:rPr>
              <a:t>In Java, the </a:t>
            </a:r>
            <a:r>
              <a:rPr lang="en-GB" altLang="en-US" sz="2000" b="1">
                <a:latin typeface="Courier New" panose="02070309020205020404" pitchFamily="49" charset="0"/>
                <a:cs typeface="Times" panose="02020603050405020304" pitchFamily="18" charset="0"/>
              </a:rPr>
              <a:t>synchronized</a:t>
            </a:r>
            <a:r>
              <a:rPr lang="en-GB" altLang="en-US">
                <a:cs typeface="Times" panose="02020603050405020304" pitchFamily="18" charset="0"/>
              </a:rPr>
              <a:t> keyword can be used.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It ensures that no other thread can access an object until the synchronized method terminates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1946A-3144-4486-BA6A-37384EA0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8861E-B8EF-48D7-8E0C-DA58E9A1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FB0C-4D1D-4052-BCF7-C214E984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353-FCF1-404B-964F-F457943143C9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BA1E52AA-B245-4CED-9932-AEA23F2C2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10.6 Defects in Handling Stress and Unusual Situations</a:t>
            </a:r>
            <a:r>
              <a:rPr lang="en-US" altLang="en-US"/>
              <a:t> 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BCB82693-0371-456D-945D-D4CB3182B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Insufficient throughput or response time on minimal configurations</a:t>
            </a:r>
          </a:p>
          <a:p>
            <a:pPr lvl="1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On a minimal configuration, the system’s throughput or response time fail to meet requirements.</a:t>
            </a:r>
          </a:p>
          <a:p>
            <a:pPr lvl="1"/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Perform testing using minimally configured platforms.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7390-6F3A-42EE-B50D-1FE9760F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AD59-BBCD-4B4E-9D48-5FF8BED8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F8CAD-155F-47A9-AABB-3F82F42A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AED2-267A-418A-9696-F00894F495F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F40ACB6A-DCA4-4FC5-9C2B-6C176A039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Handling Stress and Unusual Situations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D4D5FD5C-002F-413D-A995-2E54264CC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cs typeface="Arial" panose="020B0604020202020204" pitchFamily="34" charset="0"/>
              </a:rPr>
              <a:t>Incompatibility with specific configurations of hardware or software</a:t>
            </a: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The system fails if it is run using particular configurations of hardware, operating systems and external libraries</a:t>
            </a:r>
            <a:r>
              <a:rPr lang="en-US" altLang="en-US">
                <a:cs typeface="Times" panose="02020603050405020304" pitchFamily="18" charset="0"/>
              </a:rPr>
              <a:t>.</a:t>
            </a:r>
            <a:endParaRPr lang="en-GB" altLang="en-US">
              <a:cs typeface="Times" panose="02020603050405020304" pitchFamily="18" charset="0"/>
            </a:endParaRP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Extensively execute the system with all possible configurations that might be encountered by users.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D2AFA-CCC1-447F-A5C3-10EC21B2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DECC-9888-41C2-9286-444685B9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7D6B-0C88-4336-A221-31DE7DB8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4017-9E56-4D4C-850F-A90F5CACA2A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4E00D564-A6B2-4E76-B048-D61A26599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Handling Stress and Unusual Situations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D85DE298-FCBA-4396-A8CB-93EB0F3F7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543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Defects in handling peak loads or missing resources</a:t>
            </a:r>
          </a:p>
          <a:p>
            <a:pPr lvl="1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Defects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The system does not gracefully handle resource shortage.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Resources that might be in short supply include:</a:t>
            </a:r>
          </a:p>
          <a:p>
            <a:pPr lvl="3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memory, disk space or network bandwidth, permission.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The program being tested should report the problem in a way the user will understand. </a:t>
            </a:r>
          </a:p>
          <a:p>
            <a:pPr lvl="1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Devise a method of denying the resources.</a:t>
            </a:r>
          </a:p>
          <a:p>
            <a:pPr lvl="2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Run a very large number of copies of the program being tested, all at the same time.</a:t>
            </a: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1CB7F-1B3D-4626-8009-9C5C07D8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BCD8-C0C1-4AB8-8E51-98F44BA0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57AF-3D0B-4B84-AA78-DB2D9609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9F00-403D-47C9-A196-30A6F052A4C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294586C3-9B09-45A4-82CA-0777E596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Defects in Handling Stress and Unusual Situations</a:t>
            </a:r>
            <a:endParaRPr lang="en-US" altLang="en-US"/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035747DB-0288-4CF7-BA70-A7F50E16C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cs typeface="Arial" panose="020B0604020202020204" pitchFamily="34" charset="0"/>
              </a:rPr>
              <a:t>Inappropriate management of resources</a:t>
            </a:r>
          </a:p>
          <a:p>
            <a:pPr lvl="1" algn="just"/>
            <a:r>
              <a:rPr lang="en-GB" altLang="en-US" i="1" dirty="0">
                <a:cs typeface="Times" panose="02020603050405020304" pitchFamily="18" charset="0"/>
              </a:rPr>
              <a:t>Defect</a:t>
            </a:r>
            <a:r>
              <a:rPr lang="en-GB" altLang="en-US" dirty="0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A program uses certain resources but does not make them available when it no longer needs them.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 </a:t>
            </a:r>
            <a:r>
              <a:rPr lang="en-GB" altLang="en-US" i="1" dirty="0">
                <a:cs typeface="Times" panose="02020603050405020304" pitchFamily="18" charset="0"/>
              </a:rPr>
              <a:t>Testing strategy</a:t>
            </a:r>
            <a:r>
              <a:rPr lang="en-GB" altLang="en-US" dirty="0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Run the program intensively in such a way that it uses many resources, relinquishes them and then uses them again repeatedly.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2ED7-114A-400D-894E-DE880A0B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FB6AF-9F63-4152-8A37-D5106DBF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AD8F-E2FA-474B-BBBC-77816721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3741-1A9D-425B-9769-D0533A78CDF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02862250-C60F-4300-AABF-B5099DD6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Defects in Handling Stress and Unusual Situations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EA647B6F-8981-446C-94E8-0B30A082C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Defects in the process of recovering from a crash</a:t>
            </a:r>
          </a:p>
          <a:p>
            <a:pPr lvl="1" algn="just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Defects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Any system will undergo a sudden failure if its hardware fails, or if its power is turned off.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It is a defect if the system is left in an unstable state and hence is unable to fully recover.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It is also a defect if a system does not correctly deal with the crashes of related systems.</a:t>
            </a:r>
          </a:p>
          <a:p>
            <a:pPr lvl="1" algn="just">
              <a:lnSpc>
                <a:spcPct val="90000"/>
              </a:lnSpc>
            </a:pPr>
            <a:r>
              <a:rPr lang="en-GB" altLang="en-US" i="1">
                <a:cs typeface="Times" panose="02020603050405020304" pitchFamily="18" charset="0"/>
              </a:rPr>
              <a:t>Testing strategies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Kill a program at various times during execution. 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Try turning the power off, however operating systems themselves are often intolerant of doing that.</a:t>
            </a:r>
          </a:p>
          <a:p>
            <a:pPr algn="just">
              <a:lnSpc>
                <a:spcPct val="90000"/>
              </a:lnSpc>
            </a:pPr>
            <a:endParaRPr lang="en-GB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3">
            <a:extLst>
              <a:ext uri="{FF2B5EF4-FFF2-40B4-BE49-F238E27FC236}">
                <a16:creationId xmlns:a16="http://schemas.microsoft.com/office/drawing/2014/main" id="{C1911A1A-FD01-48FF-8B89-08A5A13E7D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000"/>
              <a:t>© Lethbridge/Laganière 2005</a:t>
            </a:r>
          </a:p>
        </p:txBody>
      </p:sp>
      <p:sp>
        <p:nvSpPr>
          <p:cNvPr id="99331" name="Footer Placeholder 4">
            <a:extLst>
              <a:ext uri="{FF2B5EF4-FFF2-40B4-BE49-F238E27FC236}">
                <a16:creationId xmlns:a16="http://schemas.microsoft.com/office/drawing/2014/main" id="{9934183E-7F35-46A9-A24D-89AA0440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Chapter 10: Testing and Inspecting for High Quality</a:t>
            </a:r>
          </a:p>
        </p:txBody>
      </p:sp>
      <p:sp>
        <p:nvSpPr>
          <p:cNvPr id="99332" name="Slide Number Placeholder 5">
            <a:extLst>
              <a:ext uri="{FF2B5EF4-FFF2-40B4-BE49-F238E27FC236}">
                <a16:creationId xmlns:a16="http://schemas.microsoft.com/office/drawing/2014/main" id="{27FD5038-86A4-471B-B56F-7C84FD18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2BC3F37-DF16-4BD1-9CE4-9FD35B2296D1}" type="slidenum">
              <a:rPr lang="en-US" altLang="en-US" sz="1400"/>
              <a:pPr/>
              <a:t>46</a:t>
            </a:fld>
            <a:endParaRPr lang="en-US" altLang="en-US" sz="1400"/>
          </a:p>
        </p:txBody>
      </p:sp>
      <p:sp>
        <p:nvSpPr>
          <p:cNvPr id="99333" name="Rectangle 2">
            <a:extLst>
              <a:ext uri="{FF2B5EF4-FFF2-40B4-BE49-F238E27FC236}">
                <a16:creationId xmlns:a16="http://schemas.microsoft.com/office/drawing/2014/main" id="{37ADF905-6463-4E7E-A9A3-5032B7716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10.7 Documentation defects</a:t>
            </a:r>
          </a:p>
        </p:txBody>
      </p:sp>
      <p:sp>
        <p:nvSpPr>
          <p:cNvPr id="99334" name="Rectangle 3">
            <a:extLst>
              <a:ext uri="{FF2B5EF4-FFF2-40B4-BE49-F238E27FC236}">
                <a16:creationId xmlns:a16="http://schemas.microsoft.com/office/drawing/2014/main" id="{90F421CB-38BB-4B91-9BE4-105CE3D99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 b="1" i="1">
                <a:cs typeface="Times" panose="02020603050405020304" pitchFamily="18" charset="0"/>
              </a:rPr>
              <a:t>Defect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The software has a defect if the user manual, reference manual or on-line help: </a:t>
            </a:r>
          </a:p>
          <a:p>
            <a:pPr lvl="3"/>
            <a:r>
              <a:rPr lang="en-GB" altLang="en-US">
                <a:cs typeface="Times" panose="02020603050405020304" pitchFamily="18" charset="0"/>
              </a:rPr>
              <a:t>gives incorrect information </a:t>
            </a:r>
          </a:p>
          <a:p>
            <a:pPr lvl="3"/>
            <a:r>
              <a:rPr lang="en-GB" altLang="en-US">
                <a:cs typeface="Times" panose="02020603050405020304" pitchFamily="18" charset="0"/>
              </a:rPr>
              <a:t>fails to give information relevant to a problem. </a:t>
            </a:r>
          </a:p>
          <a:p>
            <a:pPr lvl="1"/>
            <a:r>
              <a:rPr lang="en-GB" altLang="en-US" b="1" i="1">
                <a:cs typeface="Times" panose="02020603050405020304" pitchFamily="18" charset="0"/>
              </a:rPr>
              <a:t>Testing strategy</a:t>
            </a:r>
            <a:r>
              <a:rPr lang="en-GB" altLang="en-US">
                <a:cs typeface="Times" panose="02020603050405020304" pitchFamily="18" charset="0"/>
              </a:rPr>
              <a:t>: 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Examine all the end-user documentation, making sure it is correct.</a:t>
            </a:r>
          </a:p>
          <a:p>
            <a:pPr lvl="2"/>
            <a:r>
              <a:rPr lang="en-GB" altLang="en-US">
                <a:cs typeface="Times" panose="02020603050405020304" pitchFamily="18" charset="0"/>
              </a:rPr>
              <a:t>Work through the use cases, making sure that each of them is adequately explained to the user</a:t>
            </a:r>
            <a:r>
              <a:rPr lang="en-US" altLang="en-US">
                <a:cs typeface="Times" panose="02020603050405020304" pitchFamily="18" charset="0"/>
              </a:rPr>
              <a:t>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702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BD80-38F2-4293-BB98-052D402E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947DD-89BB-4B26-AA04-489159B7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52EB-0F21-4B23-B46C-ACD88DA6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6DA1-6EB6-407B-87D6-5ED76EFB182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326D8B15-4D4E-47D7-8E2E-759C21883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10.8 Writing Formal Test Cases and Test Plans</a:t>
            </a:r>
            <a:r>
              <a:rPr lang="en-US" altLang="en-US"/>
              <a:t> 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EA0DACFD-6591-4067-B965-08ED6C3CF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A </a:t>
            </a:r>
            <a:r>
              <a:rPr lang="en-GB" altLang="en-US" i="1">
                <a:cs typeface="Times" panose="02020603050405020304" pitchFamily="18" charset="0"/>
              </a:rPr>
              <a:t>test case</a:t>
            </a:r>
            <a:r>
              <a:rPr lang="en-GB" altLang="en-US">
                <a:cs typeface="Times" panose="02020603050405020304" pitchFamily="18" charset="0"/>
              </a:rPr>
              <a:t> is an explicit set of instructions designed to detect a particular class of defect in a software system.</a:t>
            </a:r>
          </a:p>
          <a:p>
            <a:pPr lvl="1" algn="just"/>
            <a:r>
              <a:rPr lang="en-GB" altLang="en-US">
                <a:cs typeface="Times" panose="02020603050405020304" pitchFamily="18" charset="0"/>
              </a:rPr>
              <a:t>A test case can give rise to many tests.</a:t>
            </a:r>
          </a:p>
          <a:p>
            <a:pPr lvl="1" algn="just"/>
            <a:r>
              <a:rPr lang="en-GB" altLang="en-US">
                <a:cs typeface="Times" panose="02020603050405020304" pitchFamily="18" charset="0"/>
              </a:rPr>
              <a:t>Each test is a particular running of the test case on a particular version of the system.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B90A-4E2A-43C9-ABDD-4B2C5F5C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2953E-248B-4022-A2AD-CAEFD4BD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F812A-B81E-48F9-8D69-004409B8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CDBC-424B-463F-BB51-0EDCFB78ACBF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994A7D17-D7DD-47A1-9B6D-072196CC8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Information to include in a formal test case</a:t>
            </a:r>
            <a:r>
              <a:rPr lang="en-US" altLang="en-US"/>
              <a:t> 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EFE0C2CD-4335-43AD-8C50-5E3D104B4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543800" cy="48006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GB" altLang="en-US" sz="2000" b="1">
                <a:cs typeface="Times" panose="02020603050405020304" pitchFamily="18" charset="0"/>
              </a:rPr>
              <a:t>A. Identification and classification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Each test case should have a number, and may also be given a descriptive title.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The system, subsystem or module being tested should also be clearly indicated.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The importance of the test case should be indicated.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altLang="en-US" sz="2000" b="1">
                <a:cs typeface="Times" panose="02020603050405020304" pitchFamily="18" charset="0"/>
              </a:rPr>
              <a:t>B. Instructions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Tell the tester exactly what to do.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The tester should not normally have to refer to any documentation in order to execute the instructions</a:t>
            </a:r>
            <a:r>
              <a:rPr lang="en-GB" altLang="en-US" sz="2000">
                <a:cs typeface="Times" panose="02020603050405020304" pitchFamily="18" charset="0"/>
              </a:rPr>
              <a:t>.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altLang="en-US" sz="2000" b="1">
                <a:cs typeface="Times" panose="02020603050405020304" pitchFamily="18" charset="0"/>
              </a:rPr>
              <a:t>C. Expected result</a:t>
            </a:r>
            <a:r>
              <a:rPr lang="en-GB" altLang="en-US" sz="2000">
                <a:cs typeface="Times" panose="02020603050405020304" pitchFamily="18" charset="0"/>
              </a:rPr>
              <a:t>: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Tells the tester what the system should do in response to the instructions.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The tester reports a failure if the expected result is not encountered</a:t>
            </a:r>
            <a:r>
              <a:rPr lang="en-GB" altLang="en-US" sz="2000">
                <a:cs typeface="Times" panose="02020603050405020304" pitchFamily="18" charset="0"/>
              </a:rPr>
              <a:t>.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altLang="en-US" sz="2000" b="1">
                <a:cs typeface="Times" panose="02020603050405020304" pitchFamily="18" charset="0"/>
              </a:rPr>
              <a:t>D. Cleanup</a:t>
            </a:r>
            <a:r>
              <a:rPr lang="en-GB" altLang="en-US" sz="2000">
                <a:cs typeface="Times" panose="02020603050405020304" pitchFamily="18" charset="0"/>
              </a:rPr>
              <a:t> (when needed): 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1800">
                <a:cs typeface="Times" panose="02020603050405020304" pitchFamily="18" charset="0"/>
              </a:rPr>
              <a:t>Tells the tester how to make the system go ‘back to normal’ or shut down after the test.</a:t>
            </a:r>
            <a:r>
              <a:rPr lang="en-GB" altLang="en-US" sz="2000">
                <a:cs typeface="Times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3">
            <a:extLst>
              <a:ext uri="{FF2B5EF4-FFF2-40B4-BE49-F238E27FC236}">
                <a16:creationId xmlns:a16="http://schemas.microsoft.com/office/drawing/2014/main" id="{A4295238-4D7E-47B3-BE79-8E0D1BAAF9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000"/>
              <a:t>© Lethbridge/Laganière 2005</a:t>
            </a:r>
          </a:p>
        </p:txBody>
      </p:sp>
      <p:sp>
        <p:nvSpPr>
          <p:cNvPr id="103427" name="Footer Placeholder 4">
            <a:extLst>
              <a:ext uri="{FF2B5EF4-FFF2-40B4-BE49-F238E27FC236}">
                <a16:creationId xmlns:a16="http://schemas.microsoft.com/office/drawing/2014/main" id="{A5057ED2-C7E9-4776-A490-F17EC4D6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Chapter 10: Testing and Inspecting for High Quality</a:t>
            </a:r>
          </a:p>
        </p:txBody>
      </p:sp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292B2384-31E1-434C-A0B0-E0633AB8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A2FE3F5-6705-4128-A007-6D186E884A17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103429" name="Rectangle 2">
            <a:extLst>
              <a:ext uri="{FF2B5EF4-FFF2-40B4-BE49-F238E27FC236}">
                <a16:creationId xmlns:a16="http://schemas.microsoft.com/office/drawing/2014/main" id="{7A434586-32E9-4AFC-A1C9-261CD870F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Test plans</a:t>
            </a:r>
          </a:p>
        </p:txBody>
      </p:sp>
      <p:sp>
        <p:nvSpPr>
          <p:cNvPr id="103430" name="Rectangle 3">
            <a:extLst>
              <a:ext uri="{FF2B5EF4-FFF2-40B4-BE49-F238E27FC236}">
                <a16:creationId xmlns:a16="http://schemas.microsoft.com/office/drawing/2014/main" id="{A3A8BF51-4FB9-47DB-864D-9EB3AF699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 sz="2000">
                <a:cs typeface="Times" panose="02020603050405020304" pitchFamily="18" charset="0"/>
              </a:rPr>
              <a:t>A </a:t>
            </a:r>
            <a:r>
              <a:rPr lang="en-GB" altLang="en-US" sz="2000" i="1">
                <a:cs typeface="Times" panose="02020603050405020304" pitchFamily="18" charset="0"/>
              </a:rPr>
              <a:t>test plan</a:t>
            </a:r>
            <a:r>
              <a:rPr lang="en-GB" altLang="en-US" sz="2000">
                <a:cs typeface="Times" panose="02020603050405020304" pitchFamily="18" charset="0"/>
              </a:rPr>
              <a:t> is a document that contains a complete set of test cases for a system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Along with other information about the testing process. </a:t>
            </a:r>
          </a:p>
          <a:p>
            <a:pPr lvl="1"/>
            <a:r>
              <a:rPr lang="en-GB" altLang="en-US" sz="2000">
                <a:cs typeface="Times" panose="02020603050405020304" pitchFamily="18" charset="0"/>
              </a:rPr>
              <a:t>The test plan is one of the standard forms of documentation.</a:t>
            </a:r>
          </a:p>
          <a:p>
            <a:pPr lvl="1" algn="just"/>
            <a:r>
              <a:rPr lang="en-GB" altLang="en-US" sz="2000">
                <a:cs typeface="Times New Roman" panose="02020603050405020304" pitchFamily="18" charset="0"/>
              </a:rPr>
              <a:t>If a project does not have a test plan:</a:t>
            </a:r>
          </a:p>
          <a:p>
            <a:pPr lvl="2" algn="just"/>
            <a:r>
              <a:rPr lang="en-GB" altLang="en-US" sz="2000">
                <a:cs typeface="Times New Roman" panose="02020603050405020304" pitchFamily="18" charset="0"/>
              </a:rPr>
              <a:t>Testing will inevitably be done in an ad-hoc manner.</a:t>
            </a:r>
          </a:p>
          <a:p>
            <a:pPr lvl="2" algn="just"/>
            <a:r>
              <a:rPr lang="en-GB" altLang="en-US" sz="2000">
                <a:cs typeface="Times New Roman" panose="02020603050405020304" pitchFamily="18" charset="0"/>
              </a:rPr>
              <a:t>Leading to poor quality software.</a:t>
            </a:r>
          </a:p>
          <a:p>
            <a:pPr lvl="1"/>
            <a:r>
              <a:rPr lang="en-GB" altLang="en-US" sz="2000">
                <a:cs typeface="Times" panose="02020603050405020304" pitchFamily="18" charset="0"/>
              </a:rPr>
              <a:t>The test plan should be written long before the testing starts. </a:t>
            </a:r>
          </a:p>
          <a:p>
            <a:pPr lvl="1"/>
            <a:r>
              <a:rPr lang="en-GB" altLang="en-US" sz="2000">
                <a:cs typeface="Times" panose="02020603050405020304" pitchFamily="18" charset="0"/>
              </a:rPr>
              <a:t>You can start to develop the test plan once you have developed the requirements</a:t>
            </a:r>
            <a:r>
              <a:rPr lang="en-US" altLang="en-US" sz="2000">
                <a:cs typeface="Times" panose="02020603050405020304" pitchFamily="18" charset="0"/>
              </a:rPr>
              <a:t>.</a:t>
            </a:r>
            <a:endParaRPr lang="en-GB" altLang="en-US" sz="200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3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52CE-1C7C-4763-8B69-7D221F85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99BCF-2666-4256-A442-761651C5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F4DF-F6D7-48D5-B2C4-B92DC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CF7C-088E-45DC-8CC5-597E58A64E5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7B88613B-AAB7-4C39-9BE5-6E14D2887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" panose="02020603050405020304" pitchFamily="18" charset="0"/>
              </a:rPr>
              <a:t>10.1 Basic definitions</a:t>
            </a:r>
            <a:r>
              <a:rPr lang="en-US" altLang="en-US" dirty="0"/>
              <a:t> 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DD3A5FB-CC03-4D21-A1F9-D7F966BF3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924800" cy="2286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US" sz="2000" b="1" dirty="0">
                <a:cs typeface="Times" panose="02020603050405020304" pitchFamily="18" charset="0"/>
              </a:rPr>
              <a:t>An </a:t>
            </a:r>
            <a:r>
              <a:rPr lang="en-GB" altLang="en-US" sz="2000" b="1" i="1" dirty="0">
                <a:cs typeface="Times" panose="02020603050405020304" pitchFamily="18" charset="0"/>
              </a:rPr>
              <a:t>error</a:t>
            </a:r>
            <a:r>
              <a:rPr lang="en-GB" altLang="en-US" sz="2000" b="1" dirty="0">
                <a:cs typeface="Times" panose="02020603050405020304" pitchFamily="18" charset="0"/>
              </a:rPr>
              <a:t> </a:t>
            </a:r>
            <a:r>
              <a:rPr lang="en-GB" altLang="en-US" sz="2000" dirty="0">
                <a:cs typeface="Times" panose="02020603050405020304" pitchFamily="18" charset="0"/>
              </a:rPr>
              <a:t>is a slip-up or inappropriate decision by a software developer that leads to the introduction of a defect </a:t>
            </a:r>
            <a:r>
              <a:rPr lang="en-US" altLang="en-US" sz="2000" dirty="0">
                <a:cs typeface="Times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altLang="en-US" sz="2000" b="1" dirty="0">
                <a:cs typeface="Times" panose="02020603050405020304" pitchFamily="18" charset="0"/>
              </a:rPr>
              <a:t>A </a:t>
            </a:r>
            <a:r>
              <a:rPr lang="en-GB" altLang="en-US" sz="2000" b="1" i="1" dirty="0">
                <a:cs typeface="Times" panose="02020603050405020304" pitchFamily="18" charset="0"/>
              </a:rPr>
              <a:t>defect</a:t>
            </a:r>
            <a:r>
              <a:rPr lang="en-GB" altLang="en-US" sz="2000" b="1" dirty="0">
                <a:cs typeface="Times" panose="02020603050405020304" pitchFamily="18" charset="0"/>
              </a:rPr>
              <a:t> </a:t>
            </a:r>
            <a:r>
              <a:rPr lang="en-GB" altLang="en-US" sz="2000" dirty="0">
                <a:cs typeface="Times" panose="02020603050405020304" pitchFamily="18" charset="0"/>
              </a:rPr>
              <a:t>is a flaw in any aspect of the system that contributes, or may potentially contribute, to the occurrence of one or more failures</a:t>
            </a:r>
          </a:p>
          <a:p>
            <a:pPr lvl="1">
              <a:lnSpc>
                <a:spcPct val="90000"/>
              </a:lnSpc>
            </a:pPr>
            <a:r>
              <a:rPr lang="en-GB" altLang="en-US" sz="2000" b="1" dirty="0">
                <a:cs typeface="Times" panose="02020603050405020304" pitchFamily="18" charset="0"/>
              </a:rPr>
              <a:t>A </a:t>
            </a:r>
            <a:r>
              <a:rPr lang="en-GB" altLang="en-US" sz="2000" b="1" i="1" dirty="0">
                <a:cs typeface="Times" panose="02020603050405020304" pitchFamily="18" charset="0"/>
              </a:rPr>
              <a:t>failure</a:t>
            </a:r>
            <a:r>
              <a:rPr lang="en-GB" altLang="en-US" sz="2000" b="1" dirty="0">
                <a:cs typeface="Times" panose="02020603050405020304" pitchFamily="18" charset="0"/>
              </a:rPr>
              <a:t> </a:t>
            </a:r>
            <a:r>
              <a:rPr lang="en-GB" altLang="en-US" sz="2000" dirty="0">
                <a:cs typeface="Times" panose="02020603050405020304" pitchFamily="18" charset="0"/>
              </a:rPr>
              <a:t>is an unacceptable behaviour exhibited by a system</a:t>
            </a:r>
            <a:r>
              <a:rPr lang="en-US" altLang="en-US" sz="2000" dirty="0">
                <a:cs typeface="Times" panose="02020603050405020304" pitchFamily="18" charset="0"/>
              </a:rPr>
              <a:t>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C5354-2EEF-4474-A780-49DD75E7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743200"/>
            <a:ext cx="5562600" cy="355088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0EF1B-1166-41AB-A78A-EAF5C029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B39E-79FE-4845-B582-49C86B66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45E1-1C33-4917-B725-C2E46007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EC8-BBE2-45B4-B180-99736E8C64F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7435A27C-4EEA-414E-BD71-D753914D2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Levels of importance of test cases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D8F78DFA-53AE-4D12-BFD1-50BDAF42D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543800" cy="4800600"/>
          </a:xfrm>
        </p:spPr>
        <p:txBody>
          <a:bodyPr/>
          <a:lstStyle/>
          <a:p>
            <a:pPr lvl="1" algn="just"/>
            <a:r>
              <a:rPr lang="en-GB" altLang="en-US" sz="2000">
                <a:cs typeface="Times" panose="02020603050405020304" pitchFamily="18" charset="0"/>
              </a:rPr>
              <a:t>Level 1: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First pass critical test cases.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Designed to verify the system runs and is safe.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No further testing is possible.</a:t>
            </a:r>
          </a:p>
          <a:p>
            <a:pPr lvl="1" algn="just"/>
            <a:r>
              <a:rPr lang="en-GB" altLang="en-US" sz="2000">
                <a:cs typeface="Times" panose="02020603050405020304" pitchFamily="18" charset="0"/>
              </a:rPr>
              <a:t>Level 2: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General test cases.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Verify that day-to-day functions correctly.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Still permit testing of other aspects of the system.</a:t>
            </a:r>
          </a:p>
          <a:p>
            <a:pPr lvl="1" algn="just"/>
            <a:r>
              <a:rPr lang="en-GB" altLang="en-US" sz="2000">
                <a:cs typeface="Times" panose="02020603050405020304" pitchFamily="18" charset="0"/>
              </a:rPr>
              <a:t>Level 3: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Detailed test cases.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Test requirements that are of lesser importance. </a:t>
            </a:r>
          </a:p>
          <a:p>
            <a:pPr lvl="2" algn="just"/>
            <a:r>
              <a:rPr lang="en-GB" altLang="en-US" sz="2000">
                <a:cs typeface="Times" panose="02020603050405020304" pitchFamily="18" charset="0"/>
              </a:rPr>
              <a:t>The system functions most of the time but has not yet met quality objectives.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2021-4766-4702-AD7F-19DD80E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19772-C612-4EDF-A2B7-41DEC73F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C7D84-267D-4D11-AA79-72853E30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2B6-C0BB-462A-82AD-F5C716845127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2BDE21C4-BFAE-4B81-BAEC-A7BAB8FB2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Determining test cases by enumerating attributes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3FECE70E-0A9F-42E8-9E08-EF8DA54F3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 dirty="0">
                <a:cs typeface="Times" panose="02020603050405020304" pitchFamily="18" charset="0"/>
              </a:rPr>
              <a:t>It is important that the test cases test every aspect of the requirements.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 Each detail in the requirements is called an </a:t>
            </a:r>
            <a:r>
              <a:rPr lang="en-GB" altLang="en-US" i="1" dirty="0">
                <a:cs typeface="Times" panose="02020603050405020304" pitchFamily="18" charset="0"/>
              </a:rPr>
              <a:t>attribute</a:t>
            </a:r>
            <a:r>
              <a:rPr lang="en-GB" altLang="en-US" dirty="0">
                <a:cs typeface="Times" panose="02020603050405020304" pitchFamily="18" charset="0"/>
              </a:rPr>
              <a:t>.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An attribute can be thought of as something that is testable. 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A good first step when creating a set of test cases is to </a:t>
            </a:r>
            <a:r>
              <a:rPr lang="en-GB" altLang="en-US" i="1" dirty="0">
                <a:cs typeface="Times" panose="02020603050405020304" pitchFamily="18" charset="0"/>
              </a:rPr>
              <a:t>enumerate</a:t>
            </a:r>
            <a:r>
              <a:rPr lang="en-GB" altLang="en-US" dirty="0">
                <a:cs typeface="Times" panose="02020603050405020304" pitchFamily="18" charset="0"/>
              </a:rPr>
              <a:t> the attributes.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A way to enumerate attributes is to circle all the important points in the requirements document.  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However there are often many attributes that are </a:t>
            </a:r>
            <a:r>
              <a:rPr lang="en-GB" altLang="en-US" i="1" dirty="0">
                <a:cs typeface="Times" panose="02020603050405020304" pitchFamily="18" charset="0"/>
              </a:rPr>
              <a:t>implicit</a:t>
            </a:r>
            <a:r>
              <a:rPr lang="en-GB" altLang="en-US" dirty="0">
                <a:cs typeface="Times" panose="02020603050405020304" pitchFamily="18" charset="0"/>
              </a:rPr>
              <a:t>.</a:t>
            </a:r>
            <a:r>
              <a:rPr lang="en-US" altLang="en-US" dirty="0">
                <a:cs typeface="Times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ate Placeholder 3">
            <a:extLst>
              <a:ext uri="{FF2B5EF4-FFF2-40B4-BE49-F238E27FC236}">
                <a16:creationId xmlns:a16="http://schemas.microsoft.com/office/drawing/2014/main" id="{224562EC-1A88-471E-8DE7-1D6BB010EB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000"/>
              <a:t>© Lethbridge/Laganière 2005</a:t>
            </a:r>
          </a:p>
        </p:txBody>
      </p:sp>
      <p:sp>
        <p:nvSpPr>
          <p:cNvPr id="111619" name="Footer Placeholder 4">
            <a:extLst>
              <a:ext uri="{FF2B5EF4-FFF2-40B4-BE49-F238E27FC236}">
                <a16:creationId xmlns:a16="http://schemas.microsoft.com/office/drawing/2014/main" id="{BE32BD09-907C-424A-AC6A-CEFE5ABC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Chapter 10: Testing and Inspecting for High Quality</a:t>
            </a:r>
          </a:p>
        </p:txBody>
      </p:sp>
      <p:sp>
        <p:nvSpPr>
          <p:cNvPr id="111620" name="Slide Number Placeholder 5">
            <a:extLst>
              <a:ext uri="{FF2B5EF4-FFF2-40B4-BE49-F238E27FC236}">
                <a16:creationId xmlns:a16="http://schemas.microsoft.com/office/drawing/2014/main" id="{A8DF9714-2A65-4F6F-A7C0-54323934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8C2087-8798-400A-9F3A-1033F0E1BCEC}" type="slidenum">
              <a:rPr lang="en-US" altLang="en-US" sz="1400"/>
              <a:pPr/>
              <a:t>52</a:t>
            </a:fld>
            <a:endParaRPr lang="en-US" altLang="en-US" sz="1400"/>
          </a:p>
        </p:txBody>
      </p:sp>
      <p:sp>
        <p:nvSpPr>
          <p:cNvPr id="111621" name="Rectangle 2">
            <a:extLst>
              <a:ext uri="{FF2B5EF4-FFF2-40B4-BE49-F238E27FC236}">
                <a16:creationId xmlns:a16="http://schemas.microsoft.com/office/drawing/2014/main" id="{A70F6823-E07B-4B26-90D9-362C69C94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dirty="0">
                <a:cs typeface="Times" panose="02020603050405020304" pitchFamily="18" charset="0"/>
              </a:rPr>
              <a:t>10.9 Strategies for Testing Large Systems </a:t>
            </a:r>
            <a:r>
              <a:rPr lang="en-US" altLang="en-US" dirty="0">
                <a:cs typeface="Times" panose="02020603050405020304" pitchFamily="18" charset="0"/>
              </a:rPr>
              <a:t> </a:t>
            </a:r>
          </a:p>
        </p:txBody>
      </p:sp>
      <p:sp>
        <p:nvSpPr>
          <p:cNvPr id="111622" name="Rectangle 3">
            <a:extLst>
              <a:ext uri="{FF2B5EF4-FFF2-40B4-BE49-F238E27FC236}">
                <a16:creationId xmlns:a16="http://schemas.microsoft.com/office/drawing/2014/main" id="{8DACD82F-2B7C-481B-B2CB-36CEB5D48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 dirty="0">
                <a:cs typeface="Times" panose="02020603050405020304" pitchFamily="18" charset="0"/>
              </a:rPr>
              <a:t>Big bang testing versus integration testing 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In </a:t>
            </a:r>
            <a:r>
              <a:rPr lang="en-GB" altLang="en-US" i="1" dirty="0">
                <a:cs typeface="Times" panose="02020603050405020304" pitchFamily="18" charset="0"/>
              </a:rPr>
              <a:t>big bang</a:t>
            </a:r>
            <a:r>
              <a:rPr lang="en-GB" altLang="en-US" dirty="0">
                <a:cs typeface="Times" panose="02020603050405020304" pitchFamily="18" charset="0"/>
              </a:rPr>
              <a:t> testing, you take the entire system and test it as a unit</a:t>
            </a:r>
            <a:r>
              <a:rPr lang="en-US" altLang="en-US" dirty="0">
                <a:cs typeface="Times" panose="02020603050405020304" pitchFamily="18" charset="0"/>
              </a:rPr>
              <a:t> 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A better strategy in most cases is </a:t>
            </a:r>
            <a:r>
              <a:rPr lang="en-GB" altLang="en-US" i="1" dirty="0">
                <a:cs typeface="Times" panose="02020603050405020304" pitchFamily="18" charset="0"/>
              </a:rPr>
              <a:t>incremental testing</a:t>
            </a:r>
            <a:r>
              <a:rPr lang="en-GB" altLang="en-US" dirty="0">
                <a:cs typeface="Times" panose="02020603050405020304" pitchFamily="18" charset="0"/>
              </a:rPr>
              <a:t>: 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You test each individual subsystem in isolation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Continue testing as you add more and more subsystems to the final product</a:t>
            </a:r>
            <a:r>
              <a:rPr lang="en-US" altLang="en-US" dirty="0">
                <a:cs typeface="Times" panose="02020603050405020304" pitchFamily="18" charset="0"/>
              </a:rPr>
              <a:t> 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Incremental testing can be performed </a:t>
            </a:r>
            <a:r>
              <a:rPr lang="en-GB" altLang="en-US" i="1" dirty="0">
                <a:cs typeface="Times" panose="02020603050405020304" pitchFamily="18" charset="0"/>
              </a:rPr>
              <a:t>horizontally</a:t>
            </a:r>
            <a:r>
              <a:rPr lang="en-GB" altLang="en-US" dirty="0">
                <a:cs typeface="Times" panose="02020603050405020304" pitchFamily="18" charset="0"/>
              </a:rPr>
              <a:t> or </a:t>
            </a:r>
            <a:r>
              <a:rPr lang="en-GB" altLang="en-US" i="1" dirty="0">
                <a:cs typeface="Times" panose="02020603050405020304" pitchFamily="18" charset="0"/>
              </a:rPr>
              <a:t>vertically</a:t>
            </a:r>
            <a:r>
              <a:rPr lang="en-GB" altLang="en-US" dirty="0">
                <a:cs typeface="Times" panose="02020603050405020304" pitchFamily="18" charset="0"/>
              </a:rPr>
              <a:t>, depending on the architecture</a:t>
            </a:r>
          </a:p>
          <a:p>
            <a:pPr lvl="3" algn="just"/>
            <a:r>
              <a:rPr lang="en-GB" altLang="en-US" dirty="0">
                <a:cs typeface="Times" panose="02020603050405020304" pitchFamily="18" charset="0"/>
              </a:rPr>
              <a:t>Horizontal testing can be used when the system is divided into separate sub-applications</a:t>
            </a:r>
            <a:r>
              <a:rPr lang="en-US" altLang="en-US" dirty="0">
                <a:cs typeface="Times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79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5CE5D29-F402-4370-9C3B-3AD3E6369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View of a System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1141ED00-F4D0-437E-916D-1A46FFB7A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16900" cy="4741863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System viewed as a  hierarchy of components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Lucida Sans Unicode" panose="020B0602030504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Lucida Sans Unicode" panose="020B0602030504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63491" name="Picture 5">
            <a:extLst>
              <a:ext uri="{FF2B5EF4-FFF2-40B4-BE49-F238E27FC236}">
                <a16:creationId xmlns:a16="http://schemas.microsoft.com/office/drawing/2014/main" id="{B4A7CF68-2D15-48CA-8A56-0200B65D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11517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42097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CF1B2-BAAE-44A8-8B38-CD6944D4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B9AD-9E97-4E72-8B54-5FF42102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03C0-84D8-4F33-A9A7-6C135B5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AA36-839D-416D-880C-7CCFC3ECB0F1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1B4F9E79-9F3F-4523-AC26-26BDBBA5B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10.9 Strategies for Testing Large Systems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22313D62-2590-4AAD-BFD8-E3F4983BA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543800" cy="4800600"/>
          </a:xfrm>
        </p:spPr>
        <p:txBody>
          <a:bodyPr/>
          <a:lstStyle/>
          <a:p>
            <a:pPr algn="just"/>
            <a:r>
              <a:rPr lang="en-GB" altLang="en-US" dirty="0">
                <a:cs typeface="Times" panose="02020603050405020304" pitchFamily="18" charset="0"/>
              </a:rPr>
              <a:t>Big bang testing versus integration testing 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In </a:t>
            </a:r>
            <a:r>
              <a:rPr lang="en-GB" altLang="en-US" i="1" dirty="0">
                <a:cs typeface="Times" panose="02020603050405020304" pitchFamily="18" charset="0"/>
              </a:rPr>
              <a:t>big bang</a:t>
            </a:r>
            <a:r>
              <a:rPr lang="en-GB" altLang="en-US" dirty="0">
                <a:cs typeface="Times" panose="02020603050405020304" pitchFamily="18" charset="0"/>
              </a:rPr>
              <a:t> testing, you take the entire system and test it as a unit</a:t>
            </a:r>
            <a:r>
              <a:rPr lang="en-US" altLang="en-US" dirty="0">
                <a:cs typeface="Times" panose="02020603050405020304" pitchFamily="18" charset="0"/>
              </a:rPr>
              <a:t> </a:t>
            </a:r>
          </a:p>
          <a:p>
            <a:pPr marL="190500" lvl="1" indent="0" algn="just">
              <a:buNone/>
            </a:pPr>
            <a:r>
              <a:rPr lang="en-US" altLang="en-US" dirty="0">
                <a:cs typeface="Times" panose="02020603050405020304" pitchFamily="18" charset="0"/>
              </a:rPr>
              <a:t> 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9ED2BF20-AF7C-4B91-9773-71C44F381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007627"/>
              </p:ext>
            </p:extLst>
          </p:nvPr>
        </p:nvGraphicFramePr>
        <p:xfrm>
          <a:off x="2209800" y="2514600"/>
          <a:ext cx="472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9844-9781-464A-99B7-507B63C2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DEB0-2A4D-4803-80DA-F11A4815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37FD9-206E-44B1-AB73-68004524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7FA6-F385-4C5A-9329-037111E0FFBB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54DE1E68-13C7-4A68-9752-4B9E82BAA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Top down testing</a:t>
            </a:r>
            <a:r>
              <a:rPr lang="en-GB" altLang="en-US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50657678-F7F2-4A3F-BB7A-412E8D09A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Start by testing just the user interface.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34B53AC9-A9E2-497D-9F53-E7EC9B2B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22" y="3771900"/>
            <a:ext cx="5334000" cy="120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F078A-B0B0-4E85-B1D7-9D66EEE57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247" y="1869264"/>
            <a:ext cx="4019550" cy="1885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2C3B7-4B10-4C6A-B85D-E06EF558ECF5}"/>
              </a:ext>
            </a:extLst>
          </p:cNvPr>
          <p:cNvSpPr/>
          <p:nvPr/>
        </p:nvSpPr>
        <p:spPr>
          <a:xfrm>
            <a:off x="748145" y="5074990"/>
            <a:ext cx="7786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dirty="0">
                <a:cs typeface="Times" panose="02020603050405020304" pitchFamily="18" charset="0"/>
              </a:rPr>
              <a:t>The big drawback to top down testing is the cost of writing the stubs.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F1DE-1D2D-4730-A06D-091FA667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38E3-2694-4F96-AF7C-3048AB89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6B42-D18D-452F-ADAA-15806756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4919-B235-425B-B97C-C5533500CBDA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FD71856F-9665-4C82-9083-F36E77E74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 New Roman" panose="02020603050405020304" pitchFamily="18" charset="0"/>
              </a:rPr>
              <a:t>Bottom-up testing</a:t>
            </a:r>
            <a:r>
              <a:rPr lang="en-GB" altLang="en-US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460D51E6-A107-4872-AC7F-3CCB52D34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543800" cy="5029200"/>
          </a:xfrm>
        </p:spPr>
        <p:txBody>
          <a:bodyPr/>
          <a:lstStyle/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Start by testing the very lowest levels of the software.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You needs </a:t>
            </a:r>
            <a:r>
              <a:rPr lang="en-GB" altLang="en-US" i="1" dirty="0">
                <a:cs typeface="Times" panose="02020603050405020304" pitchFamily="18" charset="0"/>
              </a:rPr>
              <a:t>drivers</a:t>
            </a:r>
            <a:r>
              <a:rPr lang="en-GB" altLang="en-US" dirty="0">
                <a:cs typeface="Times" panose="02020603050405020304" pitchFamily="18" charset="0"/>
              </a:rPr>
              <a:t> to test the lower layers of software. </a:t>
            </a:r>
          </a:p>
          <a:p>
            <a:pPr lvl="2" algn="just"/>
            <a:r>
              <a:rPr lang="en-GB" altLang="en-US" dirty="0">
                <a:cs typeface="Times" panose="02020603050405020304" pitchFamily="18" charset="0"/>
              </a:rPr>
              <a:t>Drivers are simple programs designed specifically for testing that make calls to the lower layers. 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E127E51-7123-488B-A7C3-BC2BC8FF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810000" cy="29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B9C74-38A8-4BC4-8E04-DC78C89A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D1A2C-7391-4C1B-8DDA-AD2FCA7B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75D8D-D411-4CCA-996E-CEC7D8EB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DFF3-7B2B-43B2-859F-3D7C5CA45E9D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3157E53C-ACF1-4779-8D60-6D48EC56B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anose="02020603050405020304" pitchFamily="18" charset="0"/>
              </a:rPr>
              <a:t>Sandwich testing</a:t>
            </a:r>
            <a:r>
              <a:rPr lang="en-GB" altLang="en-US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103ACA1B-98EB-4F83-8FF7-850C6F1AC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Sandwich testing is a hybrid between bottom-up and top down testing. 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Test the user interface in isolation, using stubs.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Test the very lowest level functions, using drivers. </a:t>
            </a:r>
          </a:p>
          <a:p>
            <a:pPr lvl="1" algn="just"/>
            <a:r>
              <a:rPr lang="en-GB" altLang="en-US" dirty="0">
                <a:cs typeface="Times" panose="02020603050405020304" pitchFamily="18" charset="0"/>
              </a:rPr>
              <a:t>When the complete system is integrated, only the middle layer remains on which to perform the final set of tests.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DAB7-881C-487C-AFCC-AA864641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7204-14EE-4A96-B11B-0FD6814B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D5F6-CDD5-4D21-9BE1-03914E83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C08B-CD73-422B-921B-41EFAA54576E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F1BAF8CC-844E-41FD-BC7E-F74CEEC40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" panose="02020603050405020304" pitchFamily="18" charset="0"/>
              </a:rPr>
              <a:t>Vertical strategies for incremental integration testing</a:t>
            </a:r>
            <a:r>
              <a:rPr lang="en-US" altLang="en-US"/>
              <a:t> </a:t>
            </a:r>
          </a:p>
        </p:txBody>
      </p:sp>
      <p:pic>
        <p:nvPicPr>
          <p:cNvPr id="378892" name="Picture 12">
            <a:extLst>
              <a:ext uri="{FF2B5EF4-FFF2-40B4-BE49-F238E27FC236}">
                <a16:creationId xmlns:a16="http://schemas.microsoft.com/office/drawing/2014/main" id="{C2783E55-874C-4F61-AA3F-BD9C12AA5F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553200" cy="4984750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94B5-36F7-4DC3-92C7-3402AE97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485D-D6BE-44D8-AC48-2306431D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512B-6FBC-48FF-81F2-12733B92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D605-EB16-4C25-8867-2F6D8D744EE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2A7B0019-D0CD-4255-ADF9-1E1BBF997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The test-fix-test cycle </a:t>
            </a:r>
            <a:endParaRPr lang="en-US" altLang="en-US">
              <a:cs typeface="Times" panose="02020603050405020304" pitchFamily="18" charset="0"/>
            </a:endParaRP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1D98844C-6EDC-407F-87F1-F36CE2257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When a failure occurs during testing: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Each failure report is entered into a failure tracking system. 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It is then screened and assigned a priority. 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Low-priority failures might be put on a </a:t>
            </a:r>
            <a:r>
              <a:rPr lang="en-GB" altLang="en-US" i="1" dirty="0">
                <a:cs typeface="Times" panose="02020603050405020304" pitchFamily="18" charset="0"/>
              </a:rPr>
              <a:t>known bugs list</a:t>
            </a:r>
            <a:r>
              <a:rPr lang="en-GB" altLang="en-US" dirty="0">
                <a:cs typeface="Times" panose="02020603050405020304" pitchFamily="18" charset="0"/>
              </a:rPr>
              <a:t> that is included with the software’s </a:t>
            </a:r>
            <a:r>
              <a:rPr lang="en-GB" altLang="en-US" i="1" dirty="0">
                <a:cs typeface="Times" panose="02020603050405020304" pitchFamily="18" charset="0"/>
              </a:rPr>
              <a:t>release notes</a:t>
            </a:r>
            <a:r>
              <a:rPr lang="en-GB" altLang="en-US" dirty="0">
                <a:cs typeface="Times" panose="02020603050405020304" pitchFamily="18" charset="0"/>
              </a:rPr>
              <a:t>. 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Some failure reports might be merged if they appear to result from the same defects.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Somebody is assigned to investigate a failure.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That person tracks down the defect and fixes it. </a:t>
            </a:r>
          </a:p>
          <a:p>
            <a:pPr lvl="1" algn="just">
              <a:lnSpc>
                <a:spcPct val="90000"/>
              </a:lnSpc>
            </a:pPr>
            <a:r>
              <a:rPr lang="en-GB" altLang="en-US" dirty="0">
                <a:cs typeface="Times" panose="02020603050405020304" pitchFamily="18" charset="0"/>
              </a:rPr>
              <a:t>Finally a new version of the system is created, ready to be tested again</a:t>
            </a:r>
            <a:r>
              <a:rPr lang="en-US" altLang="en-US" dirty="0">
                <a:cs typeface="Times" panose="02020603050405020304" pitchFamily="18" charset="0"/>
              </a:rPr>
              <a:t>.</a:t>
            </a:r>
            <a:endParaRPr lang="en-GB" altLang="en-US" dirty="0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A24A-E3B6-4D28-A983-0F8D7F5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oket">
            <a:hlinkClick r:id="" action="ppaction://media"/>
            <a:extLst>
              <a:ext uri="{FF2B5EF4-FFF2-40B4-BE49-F238E27FC236}">
                <a16:creationId xmlns:a16="http://schemas.microsoft.com/office/drawing/2014/main" id="{E45458C4-119B-46CD-A515-0F303F9C081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371600"/>
            <a:ext cx="6400800" cy="4800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330A-3655-42E5-B3DA-B65D9A8B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4AAE-2F71-41C9-BDAB-E8FA1A16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E5D1F-D2E6-4EFE-B273-5356F659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32C8D-64A0-409C-9F8E-6B84948B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672F-1404-4D3D-BF55-31560833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1F8E-820E-431A-B434-A9EC5D8A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4363-817C-4BB6-80C8-112CB36F3409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9578903B-68C4-418C-B9F9-D25D71BCE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The ripple effect</a:t>
            </a:r>
            <a:r>
              <a:rPr lang="en-US" altLang="en-US">
                <a:cs typeface="Times" panose="02020603050405020304" pitchFamily="18" charset="0"/>
              </a:rPr>
              <a:t> </a:t>
            </a:r>
            <a:endParaRPr lang="en-GB" altLang="en-US">
              <a:cs typeface="Times" panose="02020603050405020304" pitchFamily="18" charset="0"/>
            </a:endParaRP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5010BF80-AF4F-4573-9C2F-62F472190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There is a high probability that the efforts to remove the defects may have actually added new defects</a:t>
            </a:r>
            <a:r>
              <a:rPr lang="en-US" altLang="en-US" b="0" i="1">
                <a:cs typeface="Times" panose="02020603050405020304" pitchFamily="18" charset="0"/>
              </a:rPr>
              <a:t> </a:t>
            </a:r>
          </a:p>
          <a:p>
            <a:pPr lvl="1" algn="just"/>
            <a:r>
              <a:rPr lang="en-GB" altLang="en-US">
                <a:cs typeface="Times" panose="02020603050405020304" pitchFamily="18" charset="0"/>
              </a:rPr>
              <a:t>The maintainer tries to fix problems without fully understanding the ramifications of the changes</a:t>
            </a:r>
          </a:p>
          <a:p>
            <a:pPr lvl="1" algn="just"/>
            <a:r>
              <a:rPr lang="en-GB" altLang="en-US">
                <a:cs typeface="Times" panose="02020603050405020304" pitchFamily="18" charset="0"/>
              </a:rPr>
              <a:t>The maintainer makes ordinary human errors</a:t>
            </a:r>
          </a:p>
          <a:p>
            <a:pPr lvl="1" algn="just"/>
            <a:r>
              <a:rPr lang="en-GB" altLang="en-US">
                <a:cs typeface="Times" panose="02020603050405020304" pitchFamily="18" charset="0"/>
              </a:rPr>
              <a:t>The system </a:t>
            </a:r>
            <a:r>
              <a:rPr lang="en-GB" altLang="en-US" i="1">
                <a:cs typeface="Times" panose="02020603050405020304" pitchFamily="18" charset="0"/>
              </a:rPr>
              <a:t>regresses</a:t>
            </a:r>
            <a:r>
              <a:rPr lang="en-GB" altLang="en-US">
                <a:cs typeface="Times" panose="02020603050405020304" pitchFamily="18" charset="0"/>
              </a:rPr>
              <a:t> into a more and more failure-prone state</a:t>
            </a:r>
            <a:r>
              <a:rPr lang="en-US" altLang="en-US">
                <a:cs typeface="Times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6FB2-4941-4134-A3B5-97642BF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852EB-2576-40E4-B8DA-BD127580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BE869-BE82-4E0E-A5DA-C9BABE9A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3C1-CC89-4DCC-A9B2-C2408ED39FCF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0AC17C43-70BE-4763-857F-B75F71A24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Regression testing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F18A06B8-03A2-4509-99F7-AE98B212D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It tends to be far too expensive to re-run every single test case every time a change is made to software. </a:t>
            </a:r>
          </a:p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Hence only a subset of the previously-successful test cases is actually re-run. </a:t>
            </a:r>
          </a:p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This process is called </a:t>
            </a:r>
            <a:r>
              <a:rPr lang="en-GB" altLang="en-US" i="1">
                <a:cs typeface="Times" panose="02020603050405020304" pitchFamily="18" charset="0"/>
              </a:rPr>
              <a:t>regression testing.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The tests that are re-run are called regression tests. </a:t>
            </a:r>
          </a:p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Regression test cases are carefully selected to cover as much of the system as possible.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GB" altLang="en-US">
              <a:cs typeface="Times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b="0">
                <a:cs typeface="Times" panose="02020603050405020304" pitchFamily="18" charset="0"/>
              </a:rPr>
              <a:t>The “law of conservation of bugs”:</a:t>
            </a:r>
          </a:p>
          <a:p>
            <a:pPr lvl="1" algn="just">
              <a:lnSpc>
                <a:spcPct val="90000"/>
              </a:lnSpc>
            </a:pPr>
            <a:r>
              <a:rPr lang="en-GB" altLang="en-US" b="1" i="1">
                <a:cs typeface="Times" panose="02020603050405020304" pitchFamily="18" charset="0"/>
              </a:rPr>
              <a:t>The number of bugs remaining in a large system is proportional to the number of bugs already fixed</a:t>
            </a:r>
            <a:r>
              <a:rPr lang="en-US" altLang="en-US" b="1" i="1">
                <a:cs typeface="Times" panose="02020603050405020304" pitchFamily="18" charset="0"/>
              </a:rPr>
              <a:t> </a:t>
            </a:r>
            <a:endParaRPr lang="en-GB" altLang="en-US" b="1" i="1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E114D-98F9-4F6B-B713-D412454C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2BB50-B3BB-4855-BB7E-92283244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2B2E3-2964-482F-8DC6-7CDD9E84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C9DE-A5A5-4CB3-9C55-8D45A4286486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B18AE484-6ED1-4758-8FA4-30E05695C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Deciding when to stop testing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1720033D-7492-4CAC-A043-371608C70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All of the level 1 test cases must have been successfully executed.</a:t>
            </a:r>
            <a:endParaRPr lang="en-US" altLang="en-US">
              <a:cs typeface="Times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Certain pre-defined percentages of level 2 and level 3 test cases must have been executed successfully.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  <a:p>
            <a:pPr lvl="1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The targets must have been achieved and are maintained for at least two cycles of ‘builds’.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A </a:t>
            </a:r>
            <a:r>
              <a:rPr lang="en-GB" altLang="en-US" i="1">
                <a:cs typeface="Times" panose="02020603050405020304" pitchFamily="18" charset="0"/>
              </a:rPr>
              <a:t>build</a:t>
            </a:r>
            <a:r>
              <a:rPr lang="en-GB" altLang="en-US">
                <a:cs typeface="Times" panose="02020603050405020304" pitchFamily="18" charset="0"/>
              </a:rPr>
              <a:t> involves compiling and integrating all the components.</a:t>
            </a:r>
          </a:p>
          <a:p>
            <a:pPr lvl="2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Failure rates can fluctuate from build to build as:</a:t>
            </a:r>
          </a:p>
          <a:p>
            <a:pPr lvl="3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Different sets of regression tests are run.</a:t>
            </a:r>
          </a:p>
          <a:p>
            <a:pPr lvl="3" algn="just">
              <a:lnSpc>
                <a:spcPct val="90000"/>
              </a:lnSpc>
            </a:pPr>
            <a:r>
              <a:rPr lang="en-GB" altLang="en-US">
                <a:cs typeface="Times" panose="02020603050405020304" pitchFamily="18" charset="0"/>
              </a:rPr>
              <a:t>New defects are introduced</a:t>
            </a:r>
            <a:r>
              <a:rPr lang="en-US" altLang="en-US">
                <a:cs typeface="Times" panose="02020603050405020304" pitchFamily="18" charset="0"/>
              </a:rPr>
              <a:t>.</a:t>
            </a:r>
          </a:p>
          <a:p>
            <a:pPr lvl="1" algn="just">
              <a:lnSpc>
                <a:spcPct val="90000"/>
              </a:lnSpc>
            </a:pPr>
            <a:endParaRPr lang="en-GB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6EA1-F362-4F6E-926F-03608986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038F-3F4C-44AA-B305-44AEB6A0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33C5-C92A-4F7D-9F07-D502D3FC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B22-A97A-420F-9725-093B88E91A3E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3CC90BF-C97D-4152-8E9E-C94DF620B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The roles of people involved in testing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BD726825-CB03-4E08-AF81-EF84DB26F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GB" altLang="en-US">
                <a:cs typeface="Times" panose="02020603050405020304" pitchFamily="18" charset="0"/>
              </a:rPr>
              <a:t>The first pass of unit and integration testing is called </a:t>
            </a:r>
            <a:r>
              <a:rPr lang="en-GB" altLang="en-US" i="1">
                <a:cs typeface="Times" panose="02020603050405020304" pitchFamily="18" charset="0"/>
              </a:rPr>
              <a:t>developer testing</a:t>
            </a:r>
            <a:r>
              <a:rPr lang="en-GB" altLang="en-US">
                <a:cs typeface="Times" panose="02020603050405020304" pitchFamily="18" charset="0"/>
              </a:rPr>
              <a:t>. 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Preliminary testing performed by the software developers who do the design.</a:t>
            </a:r>
          </a:p>
          <a:p>
            <a:pPr lvl="1" algn="just"/>
            <a:endParaRPr lang="en-GB" altLang="en-US" i="1">
              <a:cs typeface="Times" panose="02020603050405020304" pitchFamily="18" charset="0"/>
            </a:endParaRPr>
          </a:p>
          <a:p>
            <a:pPr lvl="1" algn="just"/>
            <a:r>
              <a:rPr lang="en-GB" altLang="en-US" i="1">
                <a:cs typeface="Times" panose="02020603050405020304" pitchFamily="18" charset="0"/>
              </a:rPr>
              <a:t>Independent testing</a:t>
            </a:r>
            <a:r>
              <a:rPr lang="en-GB" altLang="en-US">
                <a:cs typeface="Times" panose="02020603050405020304" pitchFamily="18" charset="0"/>
              </a:rPr>
              <a:t> is performed by a separate group.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They do not have a vested interest in seeing as many test cases pass as possible</a:t>
            </a:r>
            <a:r>
              <a:rPr lang="en-US" altLang="en-US">
                <a:cs typeface="Times" panose="02020603050405020304" pitchFamily="18" charset="0"/>
              </a:rPr>
              <a:t>.</a:t>
            </a:r>
          </a:p>
          <a:p>
            <a:pPr lvl="2" algn="just"/>
            <a:r>
              <a:rPr lang="en-GB" altLang="en-US">
                <a:cs typeface="Times" panose="02020603050405020304" pitchFamily="18" charset="0"/>
              </a:rPr>
              <a:t>They develop specific expertise in how to do good testing, and how to use testing tools</a:t>
            </a:r>
            <a:r>
              <a:rPr lang="en-US" altLang="en-US">
                <a:cs typeface="Times" panose="02020603050405020304" pitchFamily="18" charset="0"/>
              </a:rPr>
              <a:t>.</a:t>
            </a:r>
            <a:endParaRPr lang="en-GB" altLang="en-US"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4C3E0-0D74-42BF-9DB9-5EDDDAE9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66C5-321B-4ED1-9372-A04358D8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7449-1D98-484B-94C5-077111BC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457200" cy="457200"/>
          </a:xfrm>
        </p:spPr>
        <p:txBody>
          <a:bodyPr/>
          <a:lstStyle/>
          <a:p>
            <a:fld id="{5E8B3876-AD65-4E99-83B6-73DABC414CF9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CBBC9BE2-49B5-4387-A4BC-9C19AD30D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>
                <a:cs typeface="Times" panose="02020603050405020304" pitchFamily="18" charset="0"/>
              </a:rPr>
              <a:t>Testing performed by users and clients</a:t>
            </a:r>
            <a:r>
              <a:rPr lang="en-US" altLang="en-US">
                <a:cs typeface="Times" panose="02020603050405020304" pitchFamily="18" charset="0"/>
              </a:rPr>
              <a:t> 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CBFD2E8F-62B1-46A3-88FF-226BEEDE0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125682"/>
            <a:ext cx="7543800" cy="4800600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GB" altLang="en-US" sz="2000" i="1" dirty="0">
                <a:cs typeface="Times" panose="02020603050405020304" pitchFamily="18" charset="0"/>
              </a:rPr>
              <a:t>Alpha testing</a:t>
            </a:r>
            <a:r>
              <a:rPr lang="en-GB" altLang="en-US" sz="2000" dirty="0">
                <a:cs typeface="Times" panose="02020603050405020304" pitchFamily="18" charset="0"/>
              </a:rPr>
              <a:t>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2000" dirty="0">
                <a:cs typeface="Times" panose="02020603050405020304" pitchFamily="18" charset="0"/>
              </a:rPr>
              <a:t>Performed by the user or client, but under the supervision of the software development team. 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000" i="1" dirty="0">
                <a:cs typeface="Times" panose="02020603050405020304" pitchFamily="18" charset="0"/>
              </a:rPr>
              <a:t>Beta testing</a:t>
            </a:r>
            <a:r>
              <a:rPr lang="en-GB" altLang="en-US" sz="2000" dirty="0">
                <a:cs typeface="Times" panose="02020603050405020304" pitchFamily="18" charset="0"/>
              </a:rPr>
              <a:t>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2000" dirty="0">
                <a:cs typeface="Times" panose="02020603050405020304" pitchFamily="18" charset="0"/>
              </a:rPr>
              <a:t>Performed by the user or client in a normal work environment.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2000" dirty="0">
                <a:cs typeface="Times" panose="02020603050405020304" pitchFamily="18" charset="0"/>
              </a:rPr>
              <a:t>Recruited from the potential user population.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2000" dirty="0">
                <a:cs typeface="Times" panose="02020603050405020304" pitchFamily="18" charset="0"/>
              </a:rPr>
              <a:t>An </a:t>
            </a:r>
            <a:r>
              <a:rPr lang="en-GB" altLang="en-US" sz="2000" i="1" dirty="0">
                <a:cs typeface="Times" panose="02020603050405020304" pitchFamily="18" charset="0"/>
              </a:rPr>
              <a:t>open beta release</a:t>
            </a:r>
            <a:r>
              <a:rPr lang="en-GB" altLang="en-US" sz="2000" dirty="0">
                <a:cs typeface="Times" panose="02020603050405020304" pitchFamily="18" charset="0"/>
              </a:rPr>
              <a:t>  is the release of low-quality software to the general population.</a:t>
            </a:r>
            <a:endParaRPr lang="en-US" altLang="en-US" sz="2000" dirty="0">
              <a:cs typeface="Times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E48973-C3E2-4561-8ED2-C0FCF16E3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3" b="3451"/>
          <a:stretch/>
        </p:blipFill>
        <p:spPr>
          <a:xfrm>
            <a:off x="5197929" y="3523578"/>
            <a:ext cx="3657600" cy="31058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B805EA-7E40-432B-B693-AD197A4E5B05}"/>
              </a:ext>
            </a:extLst>
          </p:cNvPr>
          <p:cNvSpPr/>
          <p:nvPr/>
        </p:nvSpPr>
        <p:spPr>
          <a:xfrm>
            <a:off x="609600" y="4143244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i="1" dirty="0">
                <a:cs typeface="Times" panose="02020603050405020304" pitchFamily="18" charset="0"/>
              </a:rPr>
              <a:t>Acceptance testing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2000" dirty="0">
                <a:cs typeface="Times" panose="02020603050405020304" pitchFamily="18" charset="0"/>
              </a:rPr>
              <a:t>Performed by users and customers. </a:t>
            </a:r>
          </a:p>
          <a:p>
            <a:pPr lvl="2" algn="just">
              <a:lnSpc>
                <a:spcPct val="90000"/>
              </a:lnSpc>
            </a:pPr>
            <a:r>
              <a:rPr lang="en-GB" altLang="en-US" sz="2000" dirty="0">
                <a:cs typeface="Times" panose="02020603050405020304" pitchFamily="18" charset="0"/>
              </a:rPr>
              <a:t>However, the customers do it on their own initiative</a:t>
            </a:r>
            <a:r>
              <a:rPr lang="en-US" altLang="en-US" sz="2000" dirty="0">
                <a:cs typeface="Times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1BCC-0F02-4682-AB38-E8B75F45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73A2-37FD-4B36-8284-444949BE1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B1288-55E3-4FA4-84A2-B28388DF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0D32-6498-4E8E-B0C7-29ECCC3E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0DF1-C684-4DD9-8675-B774D004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EA31F-3535-4F3E-B3B3-9F2966673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97" y="271736"/>
            <a:ext cx="906080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32DA-6C60-4920-B781-E136AB22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Approaches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3C84-6AEE-4EB7-8BAA-D9315700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50C4F-FE8B-4A51-881A-8E48CE2A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07792-BD8C-495D-9F35-D247F512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5D4A-5C18-4D17-9D02-7197862F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3B6E-2B92-484B-B65C-C56FD50A319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276E9-D29C-4494-85A1-163A6F8F9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38943"/>
            <a:ext cx="78771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BE93-EFCD-422B-AEB8-78EA85AB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Lethbridge/Laganière 2005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552CE-98ED-476D-9486-0886BD13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10: Testing and Inspecting for High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CCE7-F026-4C9C-8B36-E1432C0E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E2EB-EDE3-4B83-8BCE-89164FCA3ED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61474" name="Rectangle 2">
            <a:extLst>
              <a:ext uri="{FF2B5EF4-FFF2-40B4-BE49-F238E27FC236}">
                <a16:creationId xmlns:a16="http://schemas.microsoft.com/office/drawing/2014/main" id="{992B25B9-6FCE-450E-AC2A-1440178F3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" panose="02020603050405020304" pitchFamily="18" charset="0"/>
              </a:rPr>
              <a:t>Glass-box (white-box) testing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9682DFED-3C58-4B3F-9E2C-1C13A0861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4953000" cy="4800600"/>
          </a:xfrm>
        </p:spPr>
        <p:txBody>
          <a:bodyPr/>
          <a:lstStyle/>
          <a:p>
            <a:r>
              <a:rPr lang="en-GB" altLang="en-US" sz="2000" dirty="0">
                <a:cs typeface="Times" panose="02020603050405020304" pitchFamily="18" charset="0"/>
              </a:rPr>
              <a:t>Also called ‘white-box’ or ‘structural’ testing</a:t>
            </a:r>
          </a:p>
          <a:p>
            <a:r>
              <a:rPr lang="en-GB" altLang="en-US" sz="2000" dirty="0">
                <a:cs typeface="Times" panose="02020603050405020304" pitchFamily="18" charset="0"/>
              </a:rPr>
              <a:t>Testers have access to the system design </a:t>
            </a:r>
          </a:p>
          <a:p>
            <a:pPr lvl="1"/>
            <a:r>
              <a:rPr lang="en-GB" altLang="en-US" sz="2000" dirty="0">
                <a:cs typeface="Times" panose="02020603050405020304" pitchFamily="18" charset="0"/>
              </a:rPr>
              <a:t>They can </a:t>
            </a:r>
          </a:p>
          <a:p>
            <a:pPr lvl="2"/>
            <a:r>
              <a:rPr lang="en-GB" altLang="en-US" sz="2000" dirty="0">
                <a:cs typeface="Times" panose="02020603050405020304" pitchFamily="18" charset="0"/>
              </a:rPr>
              <a:t>Examine the design documents </a:t>
            </a:r>
          </a:p>
          <a:p>
            <a:pPr lvl="2"/>
            <a:r>
              <a:rPr lang="en-GB" altLang="en-US" sz="2000" dirty="0">
                <a:cs typeface="Times" panose="02020603050405020304" pitchFamily="18" charset="0"/>
              </a:rPr>
              <a:t>View the code</a:t>
            </a:r>
          </a:p>
          <a:p>
            <a:pPr lvl="2"/>
            <a:r>
              <a:rPr lang="en-GB" altLang="en-US" sz="2000" dirty="0">
                <a:cs typeface="Times" panose="02020603050405020304" pitchFamily="18" charset="0"/>
              </a:rPr>
              <a:t>Observe at run time the steps taken by algorithms and their internal data</a:t>
            </a:r>
            <a:r>
              <a:rPr lang="en-US" altLang="en-US" sz="2000" dirty="0">
                <a:cs typeface="Times" panose="02020603050405020304" pitchFamily="18" charset="0"/>
              </a:rPr>
              <a:t> </a:t>
            </a:r>
          </a:p>
          <a:p>
            <a:pPr lvl="1"/>
            <a:r>
              <a:rPr lang="en-GB" altLang="en-US" sz="2000" dirty="0">
                <a:cs typeface="Times" panose="02020603050405020304" pitchFamily="18" charset="0"/>
              </a:rPr>
              <a:t>Individual programmers often informally employ glass-box testing to verify their own code</a:t>
            </a:r>
            <a:r>
              <a:rPr lang="en-US" altLang="en-US" sz="2000" dirty="0">
                <a:cs typeface="Times" panose="02020603050405020304" pitchFamily="18" charset="0"/>
              </a:rPr>
              <a:t> </a:t>
            </a:r>
            <a:endParaRPr lang="en-GB" altLang="en-US" sz="2000" dirty="0">
              <a:cs typeface="Times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F32A8-7F31-4E7D-A0FF-D71667465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06" t="4498"/>
          <a:stretch/>
        </p:blipFill>
        <p:spPr>
          <a:xfrm>
            <a:off x="5878286" y="1404257"/>
            <a:ext cx="3048000" cy="3929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losengMaster">
  <a:themeElements>
    <a:clrScheme name="Lloseng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losengMast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Lloseng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oseng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C:\documents\prof\oo\livre\slides\LlosengMaster.pot</Template>
  <TotalTime>9409</TotalTime>
  <Words>4700</Words>
  <Application>Microsoft Office PowerPoint</Application>
  <PresentationFormat>On-screen Show (4:3)</PresentationFormat>
  <Paragraphs>678</Paragraphs>
  <Slides>64</Slides>
  <Notes>56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ＭＳ Ｐゴシック</vt:lpstr>
      <vt:lpstr>Arial</vt:lpstr>
      <vt:lpstr>Arial Narrow</vt:lpstr>
      <vt:lpstr>Cambria Math</vt:lpstr>
      <vt:lpstr>Courier</vt:lpstr>
      <vt:lpstr>Courier New</vt:lpstr>
      <vt:lpstr>Lucida Sans Unicode</vt:lpstr>
      <vt:lpstr>Times</vt:lpstr>
      <vt:lpstr>Times New Roman</vt:lpstr>
      <vt:lpstr>LlosengMaster</vt:lpstr>
      <vt:lpstr>PowerPoint Presentation</vt:lpstr>
      <vt:lpstr>Definitions</vt:lpstr>
      <vt:lpstr>Need for SW testing-Examples of SW Failures</vt:lpstr>
      <vt:lpstr>Brain storming: How will you test the Win Calculator?</vt:lpstr>
      <vt:lpstr>10.1 Basic definitions </vt:lpstr>
      <vt:lpstr>PowerPoint Presentation</vt:lpstr>
      <vt:lpstr>PowerPoint Presentation</vt:lpstr>
      <vt:lpstr>Basic Approaches </vt:lpstr>
      <vt:lpstr>Glass-box (white-box) testing</vt:lpstr>
      <vt:lpstr>Black-box/ closed box testing</vt:lpstr>
      <vt:lpstr>1. Exhaustive testing</vt:lpstr>
      <vt:lpstr>Equivalence Class Testing</vt:lpstr>
      <vt:lpstr>Examples of equivalence classes</vt:lpstr>
      <vt:lpstr>Combinations of equivalence classes </vt:lpstr>
      <vt:lpstr>Example equivalence class combinations</vt:lpstr>
      <vt:lpstr>Testing at boundaries of equivalence classes </vt:lpstr>
      <vt:lpstr>Detecting specific categories of defects </vt:lpstr>
      <vt:lpstr>10.3 Defects in Ordinary Algorithms </vt:lpstr>
      <vt:lpstr>Example of incorrect logical conditions defect</vt:lpstr>
      <vt:lpstr>Defects in Ordinary Algorithms</vt:lpstr>
      <vt:lpstr>Example of performing a calculation in the wrong part of a control construct</vt:lpstr>
      <vt:lpstr>Defects in Ordinary Algorithms</vt:lpstr>
      <vt:lpstr>Defects in Ordinary Algorithms</vt:lpstr>
      <vt:lpstr>Defects in Ordinary Algorithms</vt:lpstr>
      <vt:lpstr>Defects in Ordinary Algorithms</vt:lpstr>
      <vt:lpstr>Defects in Ordinary Algorithms</vt:lpstr>
      <vt:lpstr>Example of off-by-one defect</vt:lpstr>
      <vt:lpstr>Defects in Ordinary Algorithms</vt:lpstr>
      <vt:lpstr>Defects in Ordinary Algorithms</vt:lpstr>
      <vt:lpstr>Example of inappropriate standard algorithms</vt:lpstr>
      <vt:lpstr>10.4 Defects in Numerical Algorithms</vt:lpstr>
      <vt:lpstr>Defects in Numerical Algorithms</vt:lpstr>
      <vt:lpstr>Defects in Numerical Algorithms</vt:lpstr>
      <vt:lpstr>Defects in Numerical Algorithms</vt:lpstr>
      <vt:lpstr>Example of defect in testing floating value equality</vt:lpstr>
      <vt:lpstr>10.5 Defects in Timing and Co-ordination </vt:lpstr>
      <vt:lpstr>Example of deadlock</vt:lpstr>
      <vt:lpstr>Defects in Timing and Co-ordination</vt:lpstr>
      <vt:lpstr>Example of critical race</vt:lpstr>
      <vt:lpstr>Semaphore and synchronization</vt:lpstr>
      <vt:lpstr>10.6 Defects in Handling Stress and Unusual Situations </vt:lpstr>
      <vt:lpstr>Defects in Handling Stress and Unusual Situations</vt:lpstr>
      <vt:lpstr>Defects in Handling Stress and Unusual Situations</vt:lpstr>
      <vt:lpstr>Defects in Handling Stress and Unusual Situations</vt:lpstr>
      <vt:lpstr>Defects in Handling Stress and Unusual Situations</vt:lpstr>
      <vt:lpstr>10.7 Documentation defects</vt:lpstr>
      <vt:lpstr>10.8 Writing Formal Test Cases and Test Plans </vt:lpstr>
      <vt:lpstr>Information to include in a formal test case </vt:lpstr>
      <vt:lpstr>Test plans</vt:lpstr>
      <vt:lpstr>Levels of importance of test cases </vt:lpstr>
      <vt:lpstr>Determining test cases by enumerating attributes </vt:lpstr>
      <vt:lpstr>10.9 Strategies for Testing Large Systems  </vt:lpstr>
      <vt:lpstr>View of a System</vt:lpstr>
      <vt:lpstr>10.9 Strategies for Testing Large Systems </vt:lpstr>
      <vt:lpstr>Top down testing </vt:lpstr>
      <vt:lpstr>Bottom-up testing </vt:lpstr>
      <vt:lpstr>Sandwich testing </vt:lpstr>
      <vt:lpstr>Vertical strategies for incremental integration testing </vt:lpstr>
      <vt:lpstr>The test-fix-test cycle </vt:lpstr>
      <vt:lpstr>The ripple effect </vt:lpstr>
      <vt:lpstr>Regression testing</vt:lpstr>
      <vt:lpstr>Deciding when to stop testing </vt:lpstr>
      <vt:lpstr>The roles of people involved in testing </vt:lpstr>
      <vt:lpstr>Testing performed by users and clients </vt:lpstr>
    </vt:vector>
  </TitlesOfParts>
  <Company>www.lloseng.com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Software Engineering</dc:title>
  <dc:creator>Lethbridge &amp; Laganiere</dc:creator>
  <cp:lastModifiedBy>serkan</cp:lastModifiedBy>
  <cp:revision>187</cp:revision>
  <dcterms:created xsi:type="dcterms:W3CDTF">2000-08-30T16:59:35Z</dcterms:created>
  <dcterms:modified xsi:type="dcterms:W3CDTF">2018-04-26T22:33:21Z</dcterms:modified>
</cp:coreProperties>
</file>