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75" r:id="rId8"/>
    <p:sldId id="270" r:id="rId9"/>
    <p:sldId id="276" r:id="rId10"/>
    <p:sldId id="272" r:id="rId11"/>
    <p:sldId id="273" r:id="rId12"/>
    <p:sldId id="292" r:id="rId13"/>
    <p:sldId id="263" r:id="rId14"/>
    <p:sldId id="306" r:id="rId15"/>
    <p:sldId id="264" r:id="rId16"/>
    <p:sldId id="279" r:id="rId17"/>
    <p:sldId id="266" r:id="rId18"/>
    <p:sldId id="278" r:id="rId19"/>
    <p:sldId id="265" r:id="rId20"/>
    <p:sldId id="277" r:id="rId21"/>
    <p:sldId id="280" r:id="rId22"/>
    <p:sldId id="302" r:id="rId23"/>
    <p:sldId id="291" r:id="rId24"/>
    <p:sldId id="282" r:id="rId25"/>
    <p:sldId id="284" r:id="rId26"/>
    <p:sldId id="286" r:id="rId27"/>
    <p:sldId id="287" r:id="rId28"/>
    <p:sldId id="298" r:id="rId29"/>
    <p:sldId id="304" r:id="rId30"/>
    <p:sldId id="295" r:id="rId31"/>
    <p:sldId id="305" r:id="rId32"/>
    <p:sldId id="568" r:id="rId33"/>
  </p:sldIdLst>
  <p:sldSz cx="18288000" cy="10287000"/>
  <p:notesSz cx="6858000" cy="9144000"/>
  <p:embeddedFontLst>
    <p:embeddedFont>
      <p:font typeface="Abia" panose="02000505000000020003" pitchFamily="2" charset="0"/>
      <p:regular r:id="rId35"/>
    </p:embeddedFont>
    <p:embeddedFont>
      <p:font typeface="Consolas" panose="020B0609020204030204" pitchFamily="49" charset="0"/>
      <p:regular r:id="rId36"/>
      <p:bold r:id="rId37"/>
      <p:italic r:id="rId38"/>
      <p:boldItalic r:id="rId39"/>
    </p:embeddedFont>
    <p:embeddedFont>
      <p:font typeface="DM Sans" pitchFamily="2" charset="77"/>
      <p:regular r:id="rId40"/>
      <p:bold r:id="rId41"/>
      <p:italic r:id="rId42"/>
      <p:boldItalic r:id="rId43"/>
    </p:embeddedFont>
    <p:embeddedFont>
      <p:font typeface="Montserrat" pitchFamily="2" charset="77"/>
      <p:regular r:id="rId44"/>
      <p:bold r:id="rId45"/>
      <p:italic r:id="rId46"/>
      <p:boldItalic r:id="rId47"/>
    </p:embeddedFont>
    <p:embeddedFont>
      <p:font typeface="Montserrat Bold" pitchFamily="2" charset="77"/>
      <p:regular r:id="rId48"/>
      <p:bold r:id="rId49"/>
    </p:embeddedFont>
    <p:embeddedFont>
      <p:font typeface="Mukta Light" panose="020B0000000000000000" pitchFamily="34" charset="77"/>
      <p:regular r:id="rId50"/>
    </p:embeddedFont>
    <p:embeddedFont>
      <p:font typeface="Prompt Medium" panose="020B0604020202020204" pitchFamily="34" charset="0"/>
      <p:regular r:id="rId51"/>
      <p:italic r:id="rId52"/>
    </p:embeddedFont>
    <p:embeddedFont>
      <p:font typeface="Raleway" pitchFamily="2" charset="77"/>
      <p:regular r:id="rId53"/>
      <p:bold r:id="rId54"/>
      <p:italic r:id="rId55"/>
      <p:boldItalic r:id="rId56"/>
    </p:embeddedFont>
    <p:embeddedFont>
      <p:font typeface="SF Pro Display Bold" pitchFamily="2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A35"/>
    <a:srgbClr val="1D1F2A"/>
    <a:srgbClr val="1D1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1" autoAdjust="0"/>
    <p:restoredTop sz="94655" autoAdjust="0"/>
  </p:normalViewPr>
  <p:slideViewPr>
    <p:cSldViewPr>
      <p:cViewPr>
        <p:scale>
          <a:sx n="90" d="100"/>
          <a:sy n="90" d="100"/>
        </p:scale>
        <p:origin x="10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0B1F1-EB29-4845-83BE-766F20874DBB}" type="datetimeFigureOut">
              <a:rPr lang="tr-TR" smtClean="0"/>
              <a:t>23.12.2025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AFAEF-1962-4C1F-87E4-5856175C2C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6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5909C-64C5-D968-64FC-92B96A92A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994A7-F0A8-6CC1-C9B8-96E7E1852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BEA8E-6AE8-725C-22BE-59252CCB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CCB86-B4B1-AD26-5CAB-969C90D18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73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D988F-1BCE-4E6C-F505-3E0E7356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F852B-C4CB-43AD-5F28-20275E638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B86933-8E5D-2977-80A2-5A9CED5C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B404D-08C7-006B-07DE-B2DF95B7D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1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 sz="2250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5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9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9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85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  <p:txBody>
          <a:bodyPr/>
          <a:lstStyle/>
          <a:p>
            <a:endParaRPr lang="tr-TR" sz="2250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-515278" y="-3997845"/>
            <a:ext cx="20301099" cy="20301099"/>
          </a:xfrm>
          <a:custGeom>
            <a:avLst/>
            <a:gdLst/>
            <a:ahLst/>
            <a:cxnLst/>
            <a:rect l="l" t="t" r="r" b="b"/>
            <a:pathLst>
              <a:path w="20301099" h="20301099">
                <a:moveTo>
                  <a:pt x="0" y="0"/>
                </a:moveTo>
                <a:lnTo>
                  <a:pt x="20301099" y="0"/>
                </a:lnTo>
                <a:lnTo>
                  <a:pt x="20301099" y="20301099"/>
                </a:lnTo>
                <a:lnTo>
                  <a:pt x="0" y="20301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2712571" y="5983398"/>
            <a:ext cx="1227415" cy="685800"/>
            <a:chOff x="0" y="0"/>
            <a:chExt cx="174981" cy="977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981" cy="97768"/>
            </a:xfrm>
            <a:custGeom>
              <a:avLst/>
              <a:gdLst/>
              <a:ahLst/>
              <a:cxnLst/>
              <a:rect l="l" t="t" r="r" b="b"/>
              <a:pathLst>
                <a:path w="174981" h="97768">
                  <a:moveTo>
                    <a:pt x="0" y="0"/>
                  </a:moveTo>
                  <a:lnTo>
                    <a:pt x="174981" y="0"/>
                  </a:lnTo>
                  <a:lnTo>
                    <a:pt x="174981" y="97768"/>
                  </a:lnTo>
                  <a:lnTo>
                    <a:pt x="0" y="97768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4981" cy="126343"/>
            </a:xfrm>
            <a:prstGeom prst="rect">
              <a:avLst/>
            </a:prstGeom>
          </p:spPr>
          <p:txBody>
            <a:bodyPr lIns="65830" tIns="65830" rIns="65830" bIns="6583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7786611"/>
            <a:ext cx="4970180" cy="565265"/>
            <a:chOff x="0" y="0"/>
            <a:chExt cx="708550" cy="805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8550" cy="80584"/>
            </a:xfrm>
            <a:custGeom>
              <a:avLst/>
              <a:gdLst/>
              <a:ahLst/>
              <a:cxnLst/>
              <a:rect l="l" t="t" r="r" b="b"/>
              <a:pathLst>
                <a:path w="708550" h="80584">
                  <a:moveTo>
                    <a:pt x="0" y="0"/>
                  </a:moveTo>
                  <a:lnTo>
                    <a:pt x="708550" y="0"/>
                  </a:lnTo>
                  <a:lnTo>
                    <a:pt x="708550" y="80584"/>
                  </a:lnTo>
                  <a:lnTo>
                    <a:pt x="0" y="80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08550" cy="109159"/>
            </a:xfrm>
            <a:prstGeom prst="rect">
              <a:avLst/>
            </a:prstGeom>
          </p:spPr>
          <p:txBody>
            <a:bodyPr lIns="65830" tIns="65830" rIns="65830" bIns="6583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107637" y="7910690"/>
            <a:ext cx="7068424" cy="41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9"/>
              </a:lnSpc>
              <a:spcBef>
                <a:spcPct val="0"/>
              </a:spcBef>
            </a:pPr>
            <a:r>
              <a:rPr lang="en-US" sz="1463" b="1" dirty="0">
                <a:solidFill>
                  <a:srgbClr val="EF4423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Source: MIT Technology Review 2023, </a:t>
            </a:r>
            <a:r>
              <a:rPr lang="en-US" sz="1463" b="1" dirty="0" err="1">
                <a:solidFill>
                  <a:srgbClr val="EF4423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KDnuggets</a:t>
            </a:r>
            <a:r>
              <a:rPr lang="en-US" sz="1463" b="1" dirty="0">
                <a:solidFill>
                  <a:srgbClr val="EF4423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 2024</a:t>
            </a:r>
          </a:p>
          <a:p>
            <a:pPr algn="l">
              <a:lnSpc>
                <a:spcPts val="1260"/>
              </a:lnSpc>
              <a:spcBef>
                <a:spcPct val="0"/>
              </a:spcBef>
            </a:pPr>
            <a:endParaRPr lang="en-US" sz="1463" b="1" dirty="0">
              <a:solidFill>
                <a:srgbClr val="EF4423"/>
              </a:solidFill>
              <a:latin typeface="SF Pro Display Bold"/>
              <a:ea typeface="SF Pro Display Bold"/>
              <a:cs typeface="SF Pro Display Bold"/>
              <a:sym typeface="SF Pro Display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1140375"/>
            <a:ext cx="15303270" cy="149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Problem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1582" y="5888148"/>
            <a:ext cx="788348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About 70% of ML Projects fail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656354"/>
            <a:ext cx="13373100" cy="580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Because the data is not cleaned, structured, or prepared properly.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67681" y="9619569"/>
            <a:ext cx="229748" cy="52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F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B642B-E148-CE53-E799-C21BF465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374447C5-E28B-BCD9-303E-0E693236980B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628D439-0B0C-7738-6812-8814AA7DE7DC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 </a:t>
            </a:r>
            <a:r>
              <a:rPr lang="en-US" sz="1600" i="1" dirty="0">
                <a:solidFill>
                  <a:schemeClr val="bg1"/>
                </a:solidFill>
              </a:rPr>
              <a:t>With Pandas, you can load data from dozens of formats using just one or two lines of code.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5426AC7E-4D1B-E21B-6FF4-734E70F53FC1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AB054BF-A12B-F73E-B17C-4B3AB3B73972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F0541B0F-25DA-5B91-88C7-D6ECD713CC01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BB9BFB7F-695E-9899-F8C1-28B94EDC1216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BDA87044-81E8-0FC6-EC75-14584CA29990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5559036E-F9D0-9F31-6FA5-AE3D3DE1484B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15F9BE73-FD49-52DF-29A4-E7D15284616E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EA4FE8C-EEDF-B86D-B758-8B439F07AA11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Working with Real-World Data </a:t>
            </a:r>
          </a:p>
        </p:txBody>
      </p:sp>
      <p:sp>
        <p:nvSpPr>
          <p:cNvPr id="103" name="TextBox 12">
            <a:extLst>
              <a:ext uri="{FF2B5EF4-FFF2-40B4-BE49-F238E27FC236}">
                <a16:creationId xmlns:a16="http://schemas.microsoft.com/office/drawing/2014/main" id="{D5EB9E5B-ACE0-9970-C42E-267FDD1384BD}"/>
              </a:ext>
            </a:extLst>
          </p:cNvPr>
          <p:cNvSpPr txBox="1"/>
          <p:nvPr/>
        </p:nvSpPr>
        <p:spPr>
          <a:xfrm>
            <a:off x="1028700" y="4270578"/>
            <a:ext cx="8506208" cy="319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Pandas can read data from CSV, Excel, SQL, and many other formats.</a:t>
            </a: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flexibility allows you to easily integrate data coming from different sources.</a:t>
            </a:r>
          </a:p>
        </p:txBody>
      </p:sp>
      <p:sp>
        <p:nvSpPr>
          <p:cNvPr id="104" name="TextBox 13">
            <a:extLst>
              <a:ext uri="{FF2B5EF4-FFF2-40B4-BE49-F238E27FC236}">
                <a16:creationId xmlns:a16="http://schemas.microsoft.com/office/drawing/2014/main" id="{A4A81D8C-A740-F6B3-24C4-1B0BE21238AD}"/>
              </a:ext>
            </a:extLst>
          </p:cNvPr>
          <p:cNvSpPr txBox="1"/>
          <p:nvPr/>
        </p:nvSpPr>
        <p:spPr>
          <a:xfrm>
            <a:off x="1113221" y="2501366"/>
            <a:ext cx="15303270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6600" b="1" dirty="0" err="1">
                <a:solidFill>
                  <a:schemeClr val="bg1"/>
                </a:solidFill>
              </a:rPr>
              <a:t>Supports</a:t>
            </a:r>
            <a:r>
              <a:rPr lang="tr-TR" sz="6600" b="1" dirty="0">
                <a:solidFill>
                  <a:schemeClr val="bg1"/>
                </a:solidFill>
              </a:rPr>
              <a:t> 30+ File </a:t>
            </a:r>
            <a:r>
              <a:rPr lang="tr-TR" sz="6600" b="1" dirty="0" err="1">
                <a:solidFill>
                  <a:schemeClr val="bg1"/>
                </a:solidFill>
              </a:rPr>
              <a:t>Formats</a:t>
            </a:r>
            <a:endParaRPr lang="tr-TR" sz="6600" b="1" dirty="0">
              <a:solidFill>
                <a:schemeClr val="bg1"/>
              </a:solidFill>
            </a:endParaRPr>
          </a:p>
        </p:txBody>
      </p:sp>
      <p:sp>
        <p:nvSpPr>
          <p:cNvPr id="105" name="Text 3">
            <a:extLst>
              <a:ext uri="{FF2B5EF4-FFF2-40B4-BE49-F238E27FC236}">
                <a16:creationId xmlns:a16="http://schemas.microsoft.com/office/drawing/2014/main" id="{427201D6-CA60-6EAC-6BAA-56438F6019DF}"/>
              </a:ext>
            </a:extLst>
          </p:cNvPr>
          <p:cNvSpPr/>
          <p:nvPr/>
        </p:nvSpPr>
        <p:spPr>
          <a:xfrm>
            <a:off x="10454673" y="4247600"/>
            <a:ext cx="2506742" cy="240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Examples of Data Reading:</a:t>
            </a:r>
            <a:endParaRPr lang="en-US" sz="2800" dirty="0"/>
          </a:p>
        </p:txBody>
      </p:sp>
      <p:sp>
        <p:nvSpPr>
          <p:cNvPr id="106" name="Shape 4">
            <a:extLst>
              <a:ext uri="{FF2B5EF4-FFF2-40B4-BE49-F238E27FC236}">
                <a16:creationId xmlns:a16="http://schemas.microsoft.com/office/drawing/2014/main" id="{7B236A01-D85B-B486-9222-001793B5DB90}"/>
              </a:ext>
            </a:extLst>
          </p:cNvPr>
          <p:cNvSpPr/>
          <p:nvPr/>
        </p:nvSpPr>
        <p:spPr>
          <a:xfrm>
            <a:off x="10454673" y="4652532"/>
            <a:ext cx="6625233" cy="2089785"/>
          </a:xfrm>
          <a:prstGeom prst="roundRect">
            <a:avLst>
              <a:gd name="adj" fmla="val 2938"/>
            </a:avLst>
          </a:prstGeom>
          <a:solidFill>
            <a:srgbClr val="171717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7" name="Shape 5">
            <a:extLst>
              <a:ext uri="{FF2B5EF4-FFF2-40B4-BE49-F238E27FC236}">
                <a16:creationId xmlns:a16="http://schemas.microsoft.com/office/drawing/2014/main" id="{9DB105B5-F83B-7996-FA33-756B3DE14FA5}"/>
              </a:ext>
            </a:extLst>
          </p:cNvPr>
          <p:cNvSpPr/>
          <p:nvPr/>
        </p:nvSpPr>
        <p:spPr>
          <a:xfrm>
            <a:off x="10447410" y="4652532"/>
            <a:ext cx="6639758" cy="2089785"/>
          </a:xfrm>
          <a:prstGeom prst="roundRect">
            <a:avLst>
              <a:gd name="adj" fmla="val 1049"/>
            </a:avLst>
          </a:prstGeom>
          <a:solidFill>
            <a:srgbClr val="171717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8" name="Text 6">
            <a:extLst>
              <a:ext uri="{FF2B5EF4-FFF2-40B4-BE49-F238E27FC236}">
                <a16:creationId xmlns:a16="http://schemas.microsoft.com/office/drawing/2014/main" id="{C2056373-10E7-8A5D-7BA5-B0FB7B7AA398}"/>
              </a:ext>
            </a:extLst>
          </p:cNvPr>
          <p:cNvSpPr/>
          <p:nvPr/>
        </p:nvSpPr>
        <p:spPr>
          <a:xfrm>
            <a:off x="10593500" y="4762069"/>
            <a:ext cx="6347579" cy="1870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df = </a:t>
            </a:r>
            <a:r>
              <a:rPr lang="en-US" sz="2400" dirty="0" err="1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pd.read_csv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</a:t>
            </a:r>
            <a:r>
              <a:rPr lang="tr-TR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‘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file.csv’)</a:t>
            </a:r>
          </a:p>
          <a:p>
            <a:pPr marL="0" indent="0" algn="l">
              <a:lnSpc>
                <a:spcPts val="1800"/>
              </a:lnSpc>
              <a:buNone/>
            </a:pPr>
            <a:endParaRPr lang="en-US" sz="2400" dirty="0">
              <a:solidFill>
                <a:srgbClr val="FFE5E5"/>
              </a:solidFill>
              <a:highlight>
                <a:srgbClr val="171717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endParaRPr lang="en-US" sz="2400" dirty="0">
              <a:solidFill>
                <a:srgbClr val="FFE5E5"/>
              </a:solidFill>
              <a:highlight>
                <a:srgbClr val="171717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r>
              <a:rPr lang="en-US" sz="2400" dirty="0" err="1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sz="2400" dirty="0" err="1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pd.read_excel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(‘data.xlsx’)</a:t>
            </a:r>
          </a:p>
          <a:p>
            <a:pPr marL="0" indent="0" algn="l">
              <a:lnSpc>
                <a:spcPts val="1800"/>
              </a:lnSpc>
              <a:buNone/>
            </a:pPr>
            <a:endParaRPr lang="en-US" sz="2400" dirty="0">
              <a:solidFill>
                <a:srgbClr val="FFE5E5"/>
              </a:solidFill>
              <a:highlight>
                <a:srgbClr val="171717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sz="2400" dirty="0" err="1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pd.read_sql</a:t>
            </a:r>
            <a:r>
              <a:rPr lang="en-US" sz="2400" dirty="0">
                <a:solidFill>
                  <a:srgbClr val="FFE5E5"/>
                </a:solidFill>
                <a:highlight>
                  <a:srgbClr val="171717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 'SELECT * FROM customers', connection)</a:t>
            </a:r>
            <a:endParaRPr lang="en-US" sz="2400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48172F9-8192-183F-2BD4-18EF1C872600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626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F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C629B-D4D7-2FAC-4F4A-4041BBBE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BA43F3B7-D595-FB4E-ED2B-E16E497EE40F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84EA8B2-C093-5242-9CB1-B1F737166D05}"/>
              </a:ext>
            </a:extLst>
          </p:cNvPr>
          <p:cNvSpPr txBox="1"/>
          <p:nvPr/>
        </p:nvSpPr>
        <p:spPr>
          <a:xfrm>
            <a:off x="1028700" y="8818788"/>
            <a:ext cx="1499521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 </a:t>
            </a:r>
            <a:r>
              <a:rPr lang="en-US" sz="1600" i="1" dirty="0">
                <a:solidFill>
                  <a:schemeClr val="bg1"/>
                </a:solidFill>
              </a:rPr>
              <a:t>Before cleaning or modeling, gaining a quick overview of your dataset is essential. These functions give you an instant snapshot of structure, content, and statistical profile.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E257E914-9434-3014-5A1E-AD827A8B83D5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B78E011-6CDC-13F4-E080-6669381FCC7C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9678B423-0C93-F662-8425-C606DF5FE084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2F0FEFF5-F30D-F1A5-B526-6D807D6C28CD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3F7F7014-4D36-BDBF-1121-C0B6AA93DD45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B02494C0-E3C1-CE67-F08E-2C3F468F4DBD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3A9469C7-F2FB-A5C1-3367-64412571EEB5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042D9CB-8921-4F4C-B8D6-E70F513D8E20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Exploring Your Data at a Glance</a:t>
            </a:r>
          </a:p>
        </p:txBody>
      </p:sp>
      <p:grpSp>
        <p:nvGrpSpPr>
          <p:cNvPr id="196" name="Grup 195">
            <a:extLst>
              <a:ext uri="{FF2B5EF4-FFF2-40B4-BE49-F238E27FC236}">
                <a16:creationId xmlns:a16="http://schemas.microsoft.com/office/drawing/2014/main" id="{02904778-E350-2CCF-9129-CDFD0507C488}"/>
              </a:ext>
            </a:extLst>
          </p:cNvPr>
          <p:cNvGrpSpPr/>
          <p:nvPr/>
        </p:nvGrpSpPr>
        <p:grpSpPr>
          <a:xfrm>
            <a:off x="1028700" y="3086101"/>
            <a:ext cx="5252358" cy="2247900"/>
            <a:chOff x="748784" y="4649629"/>
            <a:chExt cx="7646432" cy="2991803"/>
          </a:xfrm>
        </p:grpSpPr>
        <p:sp>
          <p:nvSpPr>
            <p:cNvPr id="188" name="Shape 13">
              <a:extLst>
                <a:ext uri="{FF2B5EF4-FFF2-40B4-BE49-F238E27FC236}">
                  <a16:creationId xmlns:a16="http://schemas.microsoft.com/office/drawing/2014/main" id="{33948151-B70C-8A67-F1E1-7EA262ADE7C0}"/>
                </a:ext>
              </a:extLst>
            </p:cNvPr>
            <p:cNvSpPr/>
            <p:nvPr/>
          </p:nvSpPr>
          <p:spPr>
            <a:xfrm>
              <a:off x="748784" y="4649629"/>
              <a:ext cx="7646432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 dirty="0"/>
            </a:p>
          </p:txBody>
        </p:sp>
        <p:pic>
          <p:nvPicPr>
            <p:cNvPr id="189" name="Image 5" descr="preencoded.png">
              <a:extLst>
                <a:ext uri="{FF2B5EF4-FFF2-40B4-BE49-F238E27FC236}">
                  <a16:creationId xmlns:a16="http://schemas.microsoft.com/office/drawing/2014/main" id="{C6D0F614-FBDC-9274-7706-B1CF4556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20" y="4863465"/>
              <a:ext cx="641747" cy="641747"/>
            </a:xfrm>
            <a:prstGeom prst="rect">
              <a:avLst/>
            </a:prstGeom>
          </p:spPr>
        </p:pic>
        <p:pic>
          <p:nvPicPr>
            <p:cNvPr id="190" name="Image 6" descr="preencoded.png">
              <a:extLst>
                <a:ext uri="{FF2B5EF4-FFF2-40B4-BE49-F238E27FC236}">
                  <a16:creationId xmlns:a16="http://schemas.microsoft.com/office/drawing/2014/main" id="{726CF3A3-005F-29EA-33D1-CC3EA5BFF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071" y="5039916"/>
              <a:ext cx="288727" cy="288727"/>
            </a:xfrm>
            <a:prstGeom prst="rect">
              <a:avLst/>
            </a:prstGeom>
          </p:spPr>
        </p:pic>
        <p:sp>
          <p:nvSpPr>
            <p:cNvPr id="191" name="Text 14">
              <a:extLst>
                <a:ext uri="{FF2B5EF4-FFF2-40B4-BE49-F238E27FC236}">
                  <a16:creationId xmlns:a16="http://schemas.microsoft.com/office/drawing/2014/main" id="{DC081369-1629-2485-F9A8-69700FA4E230}"/>
                </a:ext>
              </a:extLst>
            </p:cNvPr>
            <p:cNvSpPr/>
            <p:nvPr/>
          </p:nvSpPr>
          <p:spPr>
            <a:xfrm>
              <a:off x="962620" y="5719048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i</a:t>
              </a:r>
              <a:r>
                <a:rPr lang="tr-TR" sz="2100" dirty="0" err="1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nfo</a:t>
              </a: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()</a:t>
              </a:r>
              <a:endParaRPr lang="en-US" sz="2100" dirty="0"/>
            </a:p>
          </p:txBody>
        </p:sp>
        <p:sp>
          <p:nvSpPr>
            <p:cNvPr id="192" name="Text 15">
              <a:extLst>
                <a:ext uri="{FF2B5EF4-FFF2-40B4-BE49-F238E27FC236}">
                  <a16:creationId xmlns:a16="http://schemas.microsoft.com/office/drawing/2014/main" id="{9A8D301A-D2AE-640B-444C-A8741B53E811}"/>
                </a:ext>
              </a:extLst>
            </p:cNvPr>
            <p:cNvSpPr/>
            <p:nvPr/>
          </p:nvSpPr>
          <p:spPr>
            <a:xfrm>
              <a:off x="962620" y="6181606"/>
              <a:ext cx="7218759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Shows data types, column counts, and mem. usage</a:t>
              </a:r>
              <a:endParaRPr lang="en-US" sz="1650" dirty="0"/>
            </a:p>
          </p:txBody>
        </p:sp>
        <p:sp>
          <p:nvSpPr>
            <p:cNvPr id="193" name="Shape 16">
              <a:extLst>
                <a:ext uri="{FF2B5EF4-FFF2-40B4-BE49-F238E27FC236}">
                  <a16:creationId xmlns:a16="http://schemas.microsoft.com/office/drawing/2014/main" id="{097B8CB2-6CF7-BAEC-585F-48DA43DBA494}"/>
                </a:ext>
              </a:extLst>
            </p:cNvPr>
            <p:cNvSpPr/>
            <p:nvPr/>
          </p:nvSpPr>
          <p:spPr>
            <a:xfrm>
              <a:off x="962620" y="6764536"/>
              <a:ext cx="7218759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94" name="Shape 17">
              <a:extLst>
                <a:ext uri="{FF2B5EF4-FFF2-40B4-BE49-F238E27FC236}">
                  <a16:creationId xmlns:a16="http://schemas.microsoft.com/office/drawing/2014/main" id="{E0DA2C22-AE12-0C33-494A-E8D471F25403}"/>
                </a:ext>
              </a:extLst>
            </p:cNvPr>
            <p:cNvSpPr/>
            <p:nvPr/>
          </p:nvSpPr>
          <p:spPr>
            <a:xfrm>
              <a:off x="952024" y="6764536"/>
              <a:ext cx="7239953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95" name="Text 18">
              <a:extLst>
                <a:ext uri="{FF2B5EF4-FFF2-40B4-BE49-F238E27FC236}">
                  <a16:creationId xmlns:a16="http://schemas.microsoft.com/office/drawing/2014/main" id="{FAD6DEFE-1455-5538-9AA8-50DF15E0910A}"/>
                </a:ext>
              </a:extLst>
            </p:cNvPr>
            <p:cNvSpPr/>
            <p:nvPr/>
          </p:nvSpPr>
          <p:spPr>
            <a:xfrm>
              <a:off x="1165860" y="6924913"/>
              <a:ext cx="6812280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print(df.info())</a:t>
              </a:r>
              <a:endParaRPr lang="en-US" sz="1650" dirty="0"/>
            </a:p>
          </p:txBody>
        </p:sp>
      </p:grpSp>
      <p:grpSp>
        <p:nvGrpSpPr>
          <p:cNvPr id="206" name="Grup 205">
            <a:extLst>
              <a:ext uri="{FF2B5EF4-FFF2-40B4-BE49-F238E27FC236}">
                <a16:creationId xmlns:a16="http://schemas.microsoft.com/office/drawing/2014/main" id="{8C8BE1DE-AD04-D2F0-464E-9408ABB2287D}"/>
              </a:ext>
            </a:extLst>
          </p:cNvPr>
          <p:cNvGrpSpPr/>
          <p:nvPr/>
        </p:nvGrpSpPr>
        <p:grpSpPr>
          <a:xfrm>
            <a:off x="6858000" y="3113206"/>
            <a:ext cx="5252358" cy="2247900"/>
            <a:chOff x="748784" y="4649629"/>
            <a:chExt cx="7646432" cy="2991803"/>
          </a:xfrm>
        </p:grpSpPr>
        <p:sp>
          <p:nvSpPr>
            <p:cNvPr id="207" name="Shape 13">
              <a:extLst>
                <a:ext uri="{FF2B5EF4-FFF2-40B4-BE49-F238E27FC236}">
                  <a16:creationId xmlns:a16="http://schemas.microsoft.com/office/drawing/2014/main" id="{F09E4ECE-D955-A198-9270-4B1C843A5D00}"/>
                </a:ext>
              </a:extLst>
            </p:cNvPr>
            <p:cNvSpPr/>
            <p:nvPr/>
          </p:nvSpPr>
          <p:spPr>
            <a:xfrm>
              <a:off x="748784" y="4649629"/>
              <a:ext cx="7646432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 dirty="0"/>
            </a:p>
          </p:txBody>
        </p:sp>
        <p:pic>
          <p:nvPicPr>
            <p:cNvPr id="208" name="Image 5" descr="preencoded.png">
              <a:extLst>
                <a:ext uri="{FF2B5EF4-FFF2-40B4-BE49-F238E27FC236}">
                  <a16:creationId xmlns:a16="http://schemas.microsoft.com/office/drawing/2014/main" id="{002AD8D2-9B44-2E46-694B-F75D3DC8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20" y="4863465"/>
              <a:ext cx="641747" cy="641747"/>
            </a:xfrm>
            <a:prstGeom prst="rect">
              <a:avLst/>
            </a:prstGeom>
          </p:spPr>
        </p:pic>
        <p:pic>
          <p:nvPicPr>
            <p:cNvPr id="209" name="Image 6" descr="preencoded.png">
              <a:extLst>
                <a:ext uri="{FF2B5EF4-FFF2-40B4-BE49-F238E27FC236}">
                  <a16:creationId xmlns:a16="http://schemas.microsoft.com/office/drawing/2014/main" id="{02C976A1-3DC3-0FB0-5D73-7962E113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071" y="5039916"/>
              <a:ext cx="288727" cy="288727"/>
            </a:xfrm>
            <a:prstGeom prst="rect">
              <a:avLst/>
            </a:prstGeom>
          </p:spPr>
        </p:pic>
        <p:sp>
          <p:nvSpPr>
            <p:cNvPr id="210" name="Text 14">
              <a:extLst>
                <a:ext uri="{FF2B5EF4-FFF2-40B4-BE49-F238E27FC236}">
                  <a16:creationId xmlns:a16="http://schemas.microsoft.com/office/drawing/2014/main" id="{21FCD82B-DFE4-7AC2-9392-F277E0609254}"/>
                </a:ext>
              </a:extLst>
            </p:cNvPr>
            <p:cNvSpPr/>
            <p:nvPr/>
          </p:nvSpPr>
          <p:spPr>
            <a:xfrm>
              <a:off x="962620" y="5719048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head()</a:t>
              </a:r>
              <a:endParaRPr lang="en-US" sz="2100" dirty="0"/>
            </a:p>
          </p:txBody>
        </p:sp>
        <p:sp>
          <p:nvSpPr>
            <p:cNvPr id="211" name="Text 15">
              <a:extLst>
                <a:ext uri="{FF2B5EF4-FFF2-40B4-BE49-F238E27FC236}">
                  <a16:creationId xmlns:a16="http://schemas.microsoft.com/office/drawing/2014/main" id="{A768C864-E71D-EDEB-D535-6976F7FA26FF}"/>
                </a:ext>
              </a:extLst>
            </p:cNvPr>
            <p:cNvSpPr/>
            <p:nvPr/>
          </p:nvSpPr>
          <p:spPr>
            <a:xfrm>
              <a:off x="962620" y="6181606"/>
              <a:ext cx="7218759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Displays the first 5 rows of the dataset</a:t>
              </a:r>
              <a:endParaRPr lang="en-US" sz="1650" dirty="0"/>
            </a:p>
          </p:txBody>
        </p:sp>
        <p:sp>
          <p:nvSpPr>
            <p:cNvPr id="212" name="Shape 16">
              <a:extLst>
                <a:ext uri="{FF2B5EF4-FFF2-40B4-BE49-F238E27FC236}">
                  <a16:creationId xmlns:a16="http://schemas.microsoft.com/office/drawing/2014/main" id="{B2AB2170-C919-4F1D-2259-DA00324D7CC7}"/>
                </a:ext>
              </a:extLst>
            </p:cNvPr>
            <p:cNvSpPr/>
            <p:nvPr/>
          </p:nvSpPr>
          <p:spPr>
            <a:xfrm>
              <a:off x="962620" y="6764536"/>
              <a:ext cx="7218759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13" name="Shape 17">
              <a:extLst>
                <a:ext uri="{FF2B5EF4-FFF2-40B4-BE49-F238E27FC236}">
                  <a16:creationId xmlns:a16="http://schemas.microsoft.com/office/drawing/2014/main" id="{9CA39F9B-3CCA-4A42-8B10-F8BBC6407541}"/>
                </a:ext>
              </a:extLst>
            </p:cNvPr>
            <p:cNvSpPr/>
            <p:nvPr/>
          </p:nvSpPr>
          <p:spPr>
            <a:xfrm>
              <a:off x="952024" y="6764536"/>
              <a:ext cx="7239953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14" name="Text 18">
              <a:extLst>
                <a:ext uri="{FF2B5EF4-FFF2-40B4-BE49-F238E27FC236}">
                  <a16:creationId xmlns:a16="http://schemas.microsoft.com/office/drawing/2014/main" id="{2CDBD38C-B7C6-4B63-633E-B99CD062630F}"/>
                </a:ext>
              </a:extLst>
            </p:cNvPr>
            <p:cNvSpPr/>
            <p:nvPr/>
          </p:nvSpPr>
          <p:spPr>
            <a:xfrm>
              <a:off x="1165860" y="6924913"/>
              <a:ext cx="6812280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</a:t>
              </a:r>
              <a:r>
                <a:rPr lang="en-US" sz="1650" dirty="0" err="1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df.head</a:t>
              </a: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())</a:t>
              </a:r>
              <a:endParaRPr lang="en-US" sz="1650" dirty="0"/>
            </a:p>
          </p:txBody>
        </p:sp>
      </p:grpSp>
      <p:grpSp>
        <p:nvGrpSpPr>
          <p:cNvPr id="215" name="Grup 214">
            <a:extLst>
              <a:ext uri="{FF2B5EF4-FFF2-40B4-BE49-F238E27FC236}">
                <a16:creationId xmlns:a16="http://schemas.microsoft.com/office/drawing/2014/main" id="{5020881E-FFF0-A62F-2A90-7A7AE9417094}"/>
              </a:ext>
            </a:extLst>
          </p:cNvPr>
          <p:cNvGrpSpPr/>
          <p:nvPr/>
        </p:nvGrpSpPr>
        <p:grpSpPr>
          <a:xfrm>
            <a:off x="1028700" y="5826198"/>
            <a:ext cx="5252358" cy="2247900"/>
            <a:chOff x="748784" y="4649629"/>
            <a:chExt cx="7646432" cy="2991803"/>
          </a:xfrm>
        </p:grpSpPr>
        <p:sp>
          <p:nvSpPr>
            <p:cNvPr id="216" name="Shape 13">
              <a:extLst>
                <a:ext uri="{FF2B5EF4-FFF2-40B4-BE49-F238E27FC236}">
                  <a16:creationId xmlns:a16="http://schemas.microsoft.com/office/drawing/2014/main" id="{DFEFED82-DEDC-239A-6C38-050A1947409A}"/>
                </a:ext>
              </a:extLst>
            </p:cNvPr>
            <p:cNvSpPr/>
            <p:nvPr/>
          </p:nvSpPr>
          <p:spPr>
            <a:xfrm>
              <a:off x="748784" y="4649629"/>
              <a:ext cx="7646432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/>
            </a:p>
          </p:txBody>
        </p:sp>
        <p:pic>
          <p:nvPicPr>
            <p:cNvPr id="217" name="Image 5" descr="preencoded.png">
              <a:extLst>
                <a:ext uri="{FF2B5EF4-FFF2-40B4-BE49-F238E27FC236}">
                  <a16:creationId xmlns:a16="http://schemas.microsoft.com/office/drawing/2014/main" id="{9BC20B8A-BA18-C78E-E8C6-650EAD0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20" y="4863465"/>
              <a:ext cx="641747" cy="641747"/>
            </a:xfrm>
            <a:prstGeom prst="rect">
              <a:avLst/>
            </a:prstGeom>
          </p:spPr>
        </p:pic>
        <p:pic>
          <p:nvPicPr>
            <p:cNvPr id="218" name="Image 6" descr="preencoded.png">
              <a:extLst>
                <a:ext uri="{FF2B5EF4-FFF2-40B4-BE49-F238E27FC236}">
                  <a16:creationId xmlns:a16="http://schemas.microsoft.com/office/drawing/2014/main" id="{3B45A5F5-9F02-F066-17FE-3F08EDEC1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071" y="5039916"/>
              <a:ext cx="288727" cy="288727"/>
            </a:xfrm>
            <a:prstGeom prst="rect">
              <a:avLst/>
            </a:prstGeom>
          </p:spPr>
        </p:pic>
        <p:sp>
          <p:nvSpPr>
            <p:cNvPr id="219" name="Text 14">
              <a:extLst>
                <a:ext uri="{FF2B5EF4-FFF2-40B4-BE49-F238E27FC236}">
                  <a16:creationId xmlns:a16="http://schemas.microsoft.com/office/drawing/2014/main" id="{D4E91836-8389-3565-3596-290F3332CB2E}"/>
                </a:ext>
              </a:extLst>
            </p:cNvPr>
            <p:cNvSpPr/>
            <p:nvPr/>
          </p:nvSpPr>
          <p:spPr>
            <a:xfrm>
              <a:off x="962620" y="5719048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describe()</a:t>
              </a:r>
              <a:endParaRPr lang="en-US" sz="2100" dirty="0"/>
            </a:p>
          </p:txBody>
        </p:sp>
        <p:sp>
          <p:nvSpPr>
            <p:cNvPr id="220" name="Text 15">
              <a:extLst>
                <a:ext uri="{FF2B5EF4-FFF2-40B4-BE49-F238E27FC236}">
                  <a16:creationId xmlns:a16="http://schemas.microsoft.com/office/drawing/2014/main" id="{018A16DC-16CA-154E-621F-93EF5BAFA69B}"/>
                </a:ext>
              </a:extLst>
            </p:cNvPr>
            <p:cNvSpPr/>
            <p:nvPr/>
          </p:nvSpPr>
          <p:spPr>
            <a:xfrm>
              <a:off x="962620" y="6181606"/>
              <a:ext cx="7218759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Provides statis[tical summary of numeric columns.</a:t>
              </a:r>
              <a:endParaRPr lang="en-US" sz="1650" dirty="0"/>
            </a:p>
          </p:txBody>
        </p:sp>
        <p:sp>
          <p:nvSpPr>
            <p:cNvPr id="221" name="Shape 16">
              <a:extLst>
                <a:ext uri="{FF2B5EF4-FFF2-40B4-BE49-F238E27FC236}">
                  <a16:creationId xmlns:a16="http://schemas.microsoft.com/office/drawing/2014/main" id="{219A274D-139D-BAD7-3404-8CF42B6519DC}"/>
                </a:ext>
              </a:extLst>
            </p:cNvPr>
            <p:cNvSpPr/>
            <p:nvPr/>
          </p:nvSpPr>
          <p:spPr>
            <a:xfrm>
              <a:off x="962620" y="6764536"/>
              <a:ext cx="7218759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22" name="Shape 17">
              <a:extLst>
                <a:ext uri="{FF2B5EF4-FFF2-40B4-BE49-F238E27FC236}">
                  <a16:creationId xmlns:a16="http://schemas.microsoft.com/office/drawing/2014/main" id="{8CD7E1AC-4461-CC43-1BC9-E3E2F46043A8}"/>
                </a:ext>
              </a:extLst>
            </p:cNvPr>
            <p:cNvSpPr/>
            <p:nvPr/>
          </p:nvSpPr>
          <p:spPr>
            <a:xfrm>
              <a:off x="952024" y="6764536"/>
              <a:ext cx="7239953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23" name="Text 18">
              <a:extLst>
                <a:ext uri="{FF2B5EF4-FFF2-40B4-BE49-F238E27FC236}">
                  <a16:creationId xmlns:a16="http://schemas.microsoft.com/office/drawing/2014/main" id="{900270CB-9E23-81B3-1BC0-47432518B359}"/>
                </a:ext>
              </a:extLst>
            </p:cNvPr>
            <p:cNvSpPr/>
            <p:nvPr/>
          </p:nvSpPr>
          <p:spPr>
            <a:xfrm>
              <a:off x="1165860" y="6924913"/>
              <a:ext cx="6812280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</a:t>
              </a:r>
              <a:r>
                <a:rPr lang="en-US" sz="1650" dirty="0" err="1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df.describe</a:t>
              </a: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())</a:t>
              </a:r>
              <a:endParaRPr lang="en-US" sz="1650" dirty="0"/>
            </a:p>
          </p:txBody>
        </p:sp>
      </p:grpSp>
      <p:grpSp>
        <p:nvGrpSpPr>
          <p:cNvPr id="224" name="Grup 223">
            <a:extLst>
              <a:ext uri="{FF2B5EF4-FFF2-40B4-BE49-F238E27FC236}">
                <a16:creationId xmlns:a16="http://schemas.microsoft.com/office/drawing/2014/main" id="{80F7A24A-8B2E-C09A-C725-507AE1566FD2}"/>
              </a:ext>
            </a:extLst>
          </p:cNvPr>
          <p:cNvGrpSpPr/>
          <p:nvPr/>
        </p:nvGrpSpPr>
        <p:grpSpPr>
          <a:xfrm>
            <a:off x="6858000" y="5853303"/>
            <a:ext cx="5252358" cy="2247900"/>
            <a:chOff x="748784" y="4649629"/>
            <a:chExt cx="7646432" cy="2991803"/>
          </a:xfrm>
        </p:grpSpPr>
        <p:sp>
          <p:nvSpPr>
            <p:cNvPr id="225" name="Shape 13">
              <a:extLst>
                <a:ext uri="{FF2B5EF4-FFF2-40B4-BE49-F238E27FC236}">
                  <a16:creationId xmlns:a16="http://schemas.microsoft.com/office/drawing/2014/main" id="{80F5BC48-7279-18DD-1349-ADF8CA98C439}"/>
                </a:ext>
              </a:extLst>
            </p:cNvPr>
            <p:cNvSpPr/>
            <p:nvPr/>
          </p:nvSpPr>
          <p:spPr>
            <a:xfrm>
              <a:off x="748784" y="4649629"/>
              <a:ext cx="7646432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/>
            </a:p>
          </p:txBody>
        </p:sp>
        <p:pic>
          <p:nvPicPr>
            <p:cNvPr id="226" name="Image 5" descr="preencoded.png">
              <a:extLst>
                <a:ext uri="{FF2B5EF4-FFF2-40B4-BE49-F238E27FC236}">
                  <a16:creationId xmlns:a16="http://schemas.microsoft.com/office/drawing/2014/main" id="{19059118-8CAA-34F0-D67F-306144C66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620" y="4863465"/>
              <a:ext cx="641747" cy="641747"/>
            </a:xfrm>
            <a:prstGeom prst="rect">
              <a:avLst/>
            </a:prstGeom>
          </p:spPr>
        </p:pic>
        <p:pic>
          <p:nvPicPr>
            <p:cNvPr id="227" name="Image 6" descr="preencoded.png">
              <a:extLst>
                <a:ext uri="{FF2B5EF4-FFF2-40B4-BE49-F238E27FC236}">
                  <a16:creationId xmlns:a16="http://schemas.microsoft.com/office/drawing/2014/main" id="{FD6CFB90-C3FC-1427-5A5A-FC3AB8EAF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071" y="5039916"/>
              <a:ext cx="288727" cy="288727"/>
            </a:xfrm>
            <a:prstGeom prst="rect">
              <a:avLst/>
            </a:prstGeom>
          </p:spPr>
        </p:pic>
        <p:sp>
          <p:nvSpPr>
            <p:cNvPr id="228" name="Text 14">
              <a:extLst>
                <a:ext uri="{FF2B5EF4-FFF2-40B4-BE49-F238E27FC236}">
                  <a16:creationId xmlns:a16="http://schemas.microsoft.com/office/drawing/2014/main" id="{1498DF7B-9234-E54A-8B3D-3158CE5AF6ED}"/>
                </a:ext>
              </a:extLst>
            </p:cNvPr>
            <p:cNvSpPr/>
            <p:nvPr/>
          </p:nvSpPr>
          <p:spPr>
            <a:xfrm>
              <a:off x="962620" y="5719048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shape()</a:t>
              </a:r>
              <a:endParaRPr lang="en-US" sz="2100" dirty="0"/>
            </a:p>
          </p:txBody>
        </p:sp>
        <p:sp>
          <p:nvSpPr>
            <p:cNvPr id="229" name="Text 15">
              <a:extLst>
                <a:ext uri="{FF2B5EF4-FFF2-40B4-BE49-F238E27FC236}">
                  <a16:creationId xmlns:a16="http://schemas.microsoft.com/office/drawing/2014/main" id="{2611B673-12D8-CB3F-CF99-52B095561688}"/>
                </a:ext>
              </a:extLst>
            </p:cNvPr>
            <p:cNvSpPr/>
            <p:nvPr/>
          </p:nvSpPr>
          <p:spPr>
            <a:xfrm>
              <a:off x="962620" y="6181606"/>
              <a:ext cx="7218759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Shows number of rows and columns</a:t>
              </a:r>
              <a:endParaRPr lang="en-US" sz="1650" dirty="0"/>
            </a:p>
          </p:txBody>
        </p:sp>
        <p:sp>
          <p:nvSpPr>
            <p:cNvPr id="230" name="Shape 16">
              <a:extLst>
                <a:ext uri="{FF2B5EF4-FFF2-40B4-BE49-F238E27FC236}">
                  <a16:creationId xmlns:a16="http://schemas.microsoft.com/office/drawing/2014/main" id="{2B9A55BE-B7B3-95D0-25A6-F27CF5D3B0BA}"/>
                </a:ext>
              </a:extLst>
            </p:cNvPr>
            <p:cNvSpPr/>
            <p:nvPr/>
          </p:nvSpPr>
          <p:spPr>
            <a:xfrm>
              <a:off x="962620" y="6764536"/>
              <a:ext cx="7218759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31" name="Shape 17">
              <a:extLst>
                <a:ext uri="{FF2B5EF4-FFF2-40B4-BE49-F238E27FC236}">
                  <a16:creationId xmlns:a16="http://schemas.microsoft.com/office/drawing/2014/main" id="{9F52433D-E430-196A-5FF2-BDA85E6A4010}"/>
                </a:ext>
              </a:extLst>
            </p:cNvPr>
            <p:cNvSpPr/>
            <p:nvPr/>
          </p:nvSpPr>
          <p:spPr>
            <a:xfrm>
              <a:off x="952024" y="6764536"/>
              <a:ext cx="7239953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32" name="Text 18">
              <a:extLst>
                <a:ext uri="{FF2B5EF4-FFF2-40B4-BE49-F238E27FC236}">
                  <a16:creationId xmlns:a16="http://schemas.microsoft.com/office/drawing/2014/main" id="{ED29EABE-0211-77DE-F267-87ABEC06123D}"/>
                </a:ext>
              </a:extLst>
            </p:cNvPr>
            <p:cNvSpPr/>
            <p:nvPr/>
          </p:nvSpPr>
          <p:spPr>
            <a:xfrm>
              <a:off x="1165860" y="6924913"/>
              <a:ext cx="6812280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</a:t>
              </a:r>
              <a:r>
                <a:rPr lang="en-US" sz="1650" dirty="0" err="1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df.shape</a:t>
              </a: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())</a:t>
              </a:r>
              <a:endParaRPr lang="en-US" sz="1650" dirty="0"/>
            </a:p>
          </p:txBody>
        </p:sp>
      </p:grpSp>
      <p:grpSp>
        <p:nvGrpSpPr>
          <p:cNvPr id="233" name="Grup 232">
            <a:extLst>
              <a:ext uri="{FF2B5EF4-FFF2-40B4-BE49-F238E27FC236}">
                <a16:creationId xmlns:a16="http://schemas.microsoft.com/office/drawing/2014/main" id="{6C17148C-67C1-3E55-C588-A088C7268D31}"/>
              </a:ext>
            </a:extLst>
          </p:cNvPr>
          <p:cNvGrpSpPr/>
          <p:nvPr/>
        </p:nvGrpSpPr>
        <p:grpSpPr>
          <a:xfrm>
            <a:off x="12340268" y="3086101"/>
            <a:ext cx="5109531" cy="2258785"/>
            <a:chOff x="748784" y="1443990"/>
            <a:chExt cx="3716298" cy="2991803"/>
          </a:xfrm>
        </p:grpSpPr>
        <p:sp>
          <p:nvSpPr>
            <p:cNvPr id="234" name="Shape 1">
              <a:extLst>
                <a:ext uri="{FF2B5EF4-FFF2-40B4-BE49-F238E27FC236}">
                  <a16:creationId xmlns:a16="http://schemas.microsoft.com/office/drawing/2014/main" id="{C24C3B47-30D5-15F4-D225-0702C0967ACA}"/>
                </a:ext>
              </a:extLst>
            </p:cNvPr>
            <p:cNvSpPr/>
            <p:nvPr/>
          </p:nvSpPr>
          <p:spPr>
            <a:xfrm>
              <a:off x="748784" y="1443990"/>
              <a:ext cx="3716298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/>
            </a:p>
          </p:txBody>
        </p:sp>
        <p:pic>
          <p:nvPicPr>
            <p:cNvPr id="235" name="Image 1" descr="preencoded.png">
              <a:extLst>
                <a:ext uri="{FF2B5EF4-FFF2-40B4-BE49-F238E27FC236}">
                  <a16:creationId xmlns:a16="http://schemas.microsoft.com/office/drawing/2014/main" id="{11996D12-5513-0399-50E1-61463C66B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620" y="1657826"/>
              <a:ext cx="641747" cy="641747"/>
            </a:xfrm>
            <a:prstGeom prst="rect">
              <a:avLst/>
            </a:prstGeom>
          </p:spPr>
        </p:pic>
        <p:pic>
          <p:nvPicPr>
            <p:cNvPr id="236" name="Image 2" descr="preencoded.png">
              <a:extLst>
                <a:ext uri="{FF2B5EF4-FFF2-40B4-BE49-F238E27FC236}">
                  <a16:creationId xmlns:a16="http://schemas.microsoft.com/office/drawing/2014/main" id="{71F66DB6-173D-0D52-A940-837D5DEB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39071" y="1834277"/>
              <a:ext cx="288727" cy="288727"/>
            </a:xfrm>
            <a:prstGeom prst="rect">
              <a:avLst/>
            </a:prstGeom>
          </p:spPr>
        </p:pic>
        <p:sp>
          <p:nvSpPr>
            <p:cNvPr id="237" name="Text 2">
              <a:extLst>
                <a:ext uri="{FF2B5EF4-FFF2-40B4-BE49-F238E27FC236}">
                  <a16:creationId xmlns:a16="http://schemas.microsoft.com/office/drawing/2014/main" id="{E5EBEF65-A8D4-B9EF-EEC8-F01D4F91E07B}"/>
                </a:ext>
              </a:extLst>
            </p:cNvPr>
            <p:cNvSpPr/>
            <p:nvPr/>
          </p:nvSpPr>
          <p:spPr>
            <a:xfrm>
              <a:off x="962620" y="2513409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 err="1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value_counts</a:t>
              </a: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()</a:t>
              </a:r>
              <a:endParaRPr lang="en-US" sz="2100" dirty="0"/>
            </a:p>
          </p:txBody>
        </p:sp>
        <p:sp>
          <p:nvSpPr>
            <p:cNvPr id="238" name="Text 3">
              <a:extLst>
                <a:ext uri="{FF2B5EF4-FFF2-40B4-BE49-F238E27FC236}">
                  <a16:creationId xmlns:a16="http://schemas.microsoft.com/office/drawing/2014/main" id="{A708AA29-2FDE-3AB6-7487-DEA88976483D}"/>
                </a:ext>
              </a:extLst>
            </p:cNvPr>
            <p:cNvSpPr/>
            <p:nvPr/>
          </p:nvSpPr>
          <p:spPr>
            <a:xfrm>
              <a:off x="962620" y="2975967"/>
              <a:ext cx="3288625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Counts unique values in a categorical column</a:t>
              </a:r>
              <a:endParaRPr lang="en-US" sz="1650" dirty="0"/>
            </a:p>
          </p:txBody>
        </p:sp>
        <p:sp>
          <p:nvSpPr>
            <p:cNvPr id="239" name="Shape 4">
              <a:extLst>
                <a:ext uri="{FF2B5EF4-FFF2-40B4-BE49-F238E27FC236}">
                  <a16:creationId xmlns:a16="http://schemas.microsoft.com/office/drawing/2014/main" id="{399A061B-E52F-24D0-8C3C-120178F2AD82}"/>
                </a:ext>
              </a:extLst>
            </p:cNvPr>
            <p:cNvSpPr/>
            <p:nvPr/>
          </p:nvSpPr>
          <p:spPr>
            <a:xfrm>
              <a:off x="962620" y="3558897"/>
              <a:ext cx="3288625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40" name="Shape 5">
              <a:extLst>
                <a:ext uri="{FF2B5EF4-FFF2-40B4-BE49-F238E27FC236}">
                  <a16:creationId xmlns:a16="http://schemas.microsoft.com/office/drawing/2014/main" id="{C5549C27-8175-05DE-CCD6-ADCA407886B2}"/>
                </a:ext>
              </a:extLst>
            </p:cNvPr>
            <p:cNvSpPr/>
            <p:nvPr/>
          </p:nvSpPr>
          <p:spPr>
            <a:xfrm>
              <a:off x="952024" y="3558897"/>
              <a:ext cx="3309818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41" name="Text 6">
              <a:extLst>
                <a:ext uri="{FF2B5EF4-FFF2-40B4-BE49-F238E27FC236}">
                  <a16:creationId xmlns:a16="http://schemas.microsoft.com/office/drawing/2014/main" id="{33D9F38A-E7B4-9B17-61D3-0FA6E20ED881}"/>
                </a:ext>
              </a:extLst>
            </p:cNvPr>
            <p:cNvSpPr/>
            <p:nvPr/>
          </p:nvSpPr>
          <p:spPr>
            <a:xfrm>
              <a:off x="1165860" y="3719274"/>
              <a:ext cx="2882146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</a:t>
              </a:r>
              <a:r>
                <a:rPr lang="en-US" sz="1650" dirty="0" err="1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df.value_counts</a:t>
              </a: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())</a:t>
              </a:r>
              <a:endParaRPr lang="en-US" sz="1650" dirty="0"/>
            </a:p>
          </p:txBody>
        </p:sp>
      </p:grpSp>
      <p:grpSp>
        <p:nvGrpSpPr>
          <p:cNvPr id="251" name="Grup 250">
            <a:extLst>
              <a:ext uri="{FF2B5EF4-FFF2-40B4-BE49-F238E27FC236}">
                <a16:creationId xmlns:a16="http://schemas.microsoft.com/office/drawing/2014/main" id="{31AAB539-B161-3A65-E31D-6331F97C78D8}"/>
              </a:ext>
            </a:extLst>
          </p:cNvPr>
          <p:cNvGrpSpPr/>
          <p:nvPr/>
        </p:nvGrpSpPr>
        <p:grpSpPr>
          <a:xfrm>
            <a:off x="12361356" y="5856515"/>
            <a:ext cx="5088443" cy="2258785"/>
            <a:chOff x="748784" y="1443990"/>
            <a:chExt cx="3716298" cy="2991803"/>
          </a:xfrm>
        </p:grpSpPr>
        <p:sp>
          <p:nvSpPr>
            <p:cNvPr id="252" name="Shape 1">
              <a:extLst>
                <a:ext uri="{FF2B5EF4-FFF2-40B4-BE49-F238E27FC236}">
                  <a16:creationId xmlns:a16="http://schemas.microsoft.com/office/drawing/2014/main" id="{0C7A73D2-D5EC-569D-856E-6F6EB8ABFCD3}"/>
                </a:ext>
              </a:extLst>
            </p:cNvPr>
            <p:cNvSpPr/>
            <p:nvPr/>
          </p:nvSpPr>
          <p:spPr>
            <a:xfrm>
              <a:off x="748784" y="1443990"/>
              <a:ext cx="3716298" cy="2991803"/>
            </a:xfrm>
            <a:prstGeom prst="roundRect">
              <a:avLst>
                <a:gd name="adj" fmla="val 1073"/>
              </a:avLst>
            </a:prstGeom>
            <a:solidFill>
              <a:srgbClr val="3A3B3C"/>
            </a:solidFill>
            <a:ln/>
          </p:spPr>
          <p:txBody>
            <a:bodyPr/>
            <a:lstStyle/>
            <a:p>
              <a:endParaRPr lang="tr-TR"/>
            </a:p>
          </p:txBody>
        </p:sp>
        <p:pic>
          <p:nvPicPr>
            <p:cNvPr id="253" name="Image 1" descr="preencoded.png">
              <a:extLst>
                <a:ext uri="{FF2B5EF4-FFF2-40B4-BE49-F238E27FC236}">
                  <a16:creationId xmlns:a16="http://schemas.microsoft.com/office/drawing/2014/main" id="{1B5F3160-2D70-2C67-F9D5-AC41F05D8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2620" y="1657826"/>
              <a:ext cx="641747" cy="641747"/>
            </a:xfrm>
            <a:prstGeom prst="rect">
              <a:avLst/>
            </a:prstGeom>
          </p:spPr>
        </p:pic>
        <p:pic>
          <p:nvPicPr>
            <p:cNvPr id="254" name="Image 2" descr="preencoded.png">
              <a:extLst>
                <a:ext uri="{FF2B5EF4-FFF2-40B4-BE49-F238E27FC236}">
                  <a16:creationId xmlns:a16="http://schemas.microsoft.com/office/drawing/2014/main" id="{56204753-202E-BF00-AAB4-72E47BCE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39071" y="1834277"/>
              <a:ext cx="288727" cy="288727"/>
            </a:xfrm>
            <a:prstGeom prst="rect">
              <a:avLst/>
            </a:prstGeom>
          </p:spPr>
        </p:pic>
        <p:sp>
          <p:nvSpPr>
            <p:cNvPr id="255" name="Text 2">
              <a:extLst>
                <a:ext uri="{FF2B5EF4-FFF2-40B4-BE49-F238E27FC236}">
                  <a16:creationId xmlns:a16="http://schemas.microsoft.com/office/drawing/2014/main" id="{6E99515D-DB6F-100C-C632-1DD5713F95AD}"/>
                </a:ext>
              </a:extLst>
            </p:cNvPr>
            <p:cNvSpPr/>
            <p:nvPr/>
          </p:nvSpPr>
          <p:spPr>
            <a:xfrm>
              <a:off x="962620" y="2513409"/>
              <a:ext cx="2674382" cy="33420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00"/>
                </a:lnSpc>
                <a:buNone/>
              </a:pPr>
              <a:r>
                <a:rPr lang="en-US" sz="2100" dirty="0">
                  <a:solidFill>
                    <a:srgbClr val="CFCBBF"/>
                  </a:solidFill>
                  <a:latin typeface="Prata" pitchFamily="34" charset="0"/>
                  <a:ea typeface="Prata" pitchFamily="34" charset="-122"/>
                  <a:cs typeface="Prata" pitchFamily="34" charset="-120"/>
                </a:rPr>
                <a:t>columns()</a:t>
              </a:r>
              <a:endParaRPr lang="en-US" sz="2100" dirty="0"/>
            </a:p>
          </p:txBody>
        </p:sp>
        <p:sp>
          <p:nvSpPr>
            <p:cNvPr id="256" name="Text 3">
              <a:extLst>
                <a:ext uri="{FF2B5EF4-FFF2-40B4-BE49-F238E27FC236}">
                  <a16:creationId xmlns:a16="http://schemas.microsoft.com/office/drawing/2014/main" id="{318389B2-303F-BF12-99F1-B72C366000B1}"/>
                </a:ext>
              </a:extLst>
            </p:cNvPr>
            <p:cNvSpPr/>
            <p:nvPr/>
          </p:nvSpPr>
          <p:spPr>
            <a:xfrm>
              <a:off x="962620" y="2975967"/>
              <a:ext cx="3288625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latin typeface="Raleway" pitchFamily="34" charset="0"/>
                  <a:ea typeface="Raleway" pitchFamily="34" charset="-122"/>
                  <a:cs typeface="Raleway" pitchFamily="34" charset="-120"/>
                </a:rPr>
                <a:t>Lists all column names</a:t>
              </a:r>
              <a:endParaRPr lang="en-US" sz="1650" dirty="0"/>
            </a:p>
          </p:txBody>
        </p:sp>
        <p:sp>
          <p:nvSpPr>
            <p:cNvPr id="257" name="Shape 4">
              <a:extLst>
                <a:ext uri="{FF2B5EF4-FFF2-40B4-BE49-F238E27FC236}">
                  <a16:creationId xmlns:a16="http://schemas.microsoft.com/office/drawing/2014/main" id="{6D69F91F-92FB-300F-AAF5-F3C2F6667551}"/>
                </a:ext>
              </a:extLst>
            </p:cNvPr>
            <p:cNvSpPr/>
            <p:nvPr/>
          </p:nvSpPr>
          <p:spPr>
            <a:xfrm>
              <a:off x="962620" y="3558897"/>
              <a:ext cx="3288625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58" name="Shape 5">
              <a:extLst>
                <a:ext uri="{FF2B5EF4-FFF2-40B4-BE49-F238E27FC236}">
                  <a16:creationId xmlns:a16="http://schemas.microsoft.com/office/drawing/2014/main" id="{0CA96947-121D-3AE4-F155-D210BB71E651}"/>
                </a:ext>
              </a:extLst>
            </p:cNvPr>
            <p:cNvSpPr/>
            <p:nvPr/>
          </p:nvSpPr>
          <p:spPr>
            <a:xfrm>
              <a:off x="952024" y="3558897"/>
              <a:ext cx="3309818" cy="663059"/>
            </a:xfrm>
            <a:prstGeom prst="roundRect">
              <a:avLst>
                <a:gd name="adj" fmla="val 4840"/>
              </a:avLst>
            </a:prstGeom>
            <a:solidFill>
              <a:srgbClr val="28292A"/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259" name="Text 6">
              <a:extLst>
                <a:ext uri="{FF2B5EF4-FFF2-40B4-BE49-F238E27FC236}">
                  <a16:creationId xmlns:a16="http://schemas.microsoft.com/office/drawing/2014/main" id="{9CFE481D-7B5B-C79D-DB13-47C7354C18D4}"/>
                </a:ext>
              </a:extLst>
            </p:cNvPr>
            <p:cNvSpPr/>
            <p:nvPr/>
          </p:nvSpPr>
          <p:spPr>
            <a:xfrm>
              <a:off x="1165860" y="3719274"/>
              <a:ext cx="2882146" cy="34230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print(</a:t>
              </a:r>
              <a:r>
                <a:rPr lang="en-US" sz="1650" dirty="0" err="1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df.columns</a:t>
              </a:r>
              <a:r>
                <a:rPr lang="en-US" sz="1650" dirty="0">
                  <a:solidFill>
                    <a:srgbClr val="CFCBBF"/>
                  </a:solidFill>
                  <a:highlight>
                    <a:srgbClr val="28292A"/>
                  </a:highlight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())</a:t>
              </a:r>
              <a:endParaRPr lang="en-US" sz="1650" dirty="0"/>
            </a:p>
          </p:txBody>
        </p:sp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566C9205-F37C-4239-79CF-E9F34E55E9FF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2447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F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89A93-0B54-335E-6636-26D6E0D25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B0C72A4A-CA6F-87C6-6B19-D52DA8507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538" y="0"/>
            <a:ext cx="18364534" cy="10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Selection: loc &amp; iloc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0142" y="3860001"/>
            <a:ext cx="6467148" cy="264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 → label-based selection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Uses row/column labels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Example: df.loc['row1', 'col1']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2030" y="3860001"/>
            <a:ext cx="8865420" cy="264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iloc → index-based selection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Uses integer positions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Example: df.iloc[0, 1]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 rot="-288824">
            <a:off x="9612306" y="6959186"/>
            <a:ext cx="1205729" cy="1095706"/>
          </a:xfrm>
          <a:custGeom>
            <a:avLst/>
            <a:gdLst/>
            <a:ahLst/>
            <a:cxnLst/>
            <a:rect l="l" t="t" r="r" b="b"/>
            <a:pathLst>
              <a:path w="1205729" h="1095706">
                <a:moveTo>
                  <a:pt x="0" y="0"/>
                </a:moveTo>
                <a:lnTo>
                  <a:pt x="1205728" y="0"/>
                </a:lnTo>
                <a:lnTo>
                  <a:pt x="1205728" y="1095706"/>
                </a:lnTo>
                <a:lnTo>
                  <a:pt x="0" y="1095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792152" y="7165748"/>
            <a:ext cx="15303270" cy="60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Important?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92152" y="7876905"/>
            <a:ext cx="6467148" cy="1044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Clean, intuitive row/column selection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Foundation for filtering &amp; slicing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B0EB5C22-302C-CF7C-0E8B-7CF71DB11B4D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2B51F86-CE5C-85B5-E429-997523C5C082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DCA9EB14-B9E3-205C-AC51-0677B72BE6E6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0BD4AE44-1D93-1875-F9A5-9D5962C36ED4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576CCA10-2E0B-4234-62E6-2041DF1B2713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ED7B2A35-DFDF-EA3C-EC7D-CB94323BE445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CEC1691B-2D44-1114-9B63-AC16ED76244B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4D1CAB6A-9F18-579C-EBE3-C520F10F52E7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31041-E819-8A34-8F35-9DFA77AE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19C5369F-DDA4-AA19-0B49-168D98DEA422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7762E2C-1113-3D17-D749-BA36AC084E16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600" i="1" dirty="0">
                <a:solidFill>
                  <a:schemeClr val="bg1"/>
                </a:solidFill>
              </a:rPr>
              <a:t>Using labels instead of numbers makes loc one of the safest and most readable ways to access data.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6DAD9C67-C784-F451-B600-7DC9B94F7346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975ABE30-877B-AAD2-1BEC-1AA2326BFF36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72AC398E-6AB7-E28D-4DCC-289D875C04D1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0CDA56DF-72C7-422E-7778-D0115FCD0C11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6ED3C5BF-59AA-EE11-B84F-D4F3904F5F0D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154781C3-0DD3-86CA-28D5-ABE41F9105F8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FD2C57D4-4722-C0DC-D4E7-4665879D7E34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2F73140-94D6-459F-4C9D-571F6E4D0CBE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Quick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column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7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hape 3">
            <a:extLst>
              <a:ext uri="{FF2B5EF4-FFF2-40B4-BE49-F238E27FC236}">
                <a16:creationId xmlns:a16="http://schemas.microsoft.com/office/drawing/2014/main" id="{0A041E41-2032-C2E5-1ADE-18969D18D099}"/>
              </a:ext>
            </a:extLst>
          </p:cNvPr>
          <p:cNvSpPr/>
          <p:nvPr/>
        </p:nvSpPr>
        <p:spPr>
          <a:xfrm>
            <a:off x="957942" y="6585996"/>
            <a:ext cx="4398384" cy="1863609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pPr>
              <a:lnSpc>
                <a:spcPts val="2100"/>
              </a:lnSpc>
            </a:pPr>
            <a:endParaRPr lang="en-US" sz="1300" dirty="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AD25E0AC-B287-B4DB-BAA5-0FBCEFD2DE60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['City'])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          		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resul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t.</a:t>
            </a:r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CC523E3-90E2-24EC-5EB8-463AB604F4ED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80F4B28-9CE1-E9B5-77F1-D49EFFBDC35D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6C46505A-48D3-4201-DD19-378E0E5691B1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ABA52A96-C55F-A165-4DA1-B3C058C5DBCB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City</a:t>
            </a:r>
            <a:endParaRPr lang="en-US" sz="1300" b="1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4BE814F5-2FEB-6943-9BA1-3D9143111936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B43258FB-DDF7-61D5-960A-699A623ABE38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CB3D17D1-AA26-999C-A063-6CFC9677992D}"/>
              </a:ext>
            </a:extLst>
          </p:cNvPr>
          <p:cNvSpPr/>
          <p:nvPr/>
        </p:nvSpPr>
        <p:spPr>
          <a:xfrm>
            <a:off x="1081921" y="7561972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3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B77ED3C0-CEF1-C7BD-8616-EB776F50F53E}"/>
              </a:ext>
            </a:extLst>
          </p:cNvPr>
          <p:cNvSpPr/>
          <p:nvPr/>
        </p:nvSpPr>
        <p:spPr>
          <a:xfrm>
            <a:off x="4446389" y="7561972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İstanbul</a:t>
            </a:r>
            <a:endParaRPr lang="en-US" sz="13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5869639-C938-62DD-5569-DC65CEA74761}"/>
              </a:ext>
            </a:extLst>
          </p:cNvPr>
          <p:cNvSpPr/>
          <p:nvPr/>
        </p:nvSpPr>
        <p:spPr>
          <a:xfrm>
            <a:off x="7807047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4844E6B5-B26A-BF54-7794-F348BA689314}"/>
              </a:ext>
            </a:extLst>
          </p:cNvPr>
          <p:cNvSpPr/>
          <p:nvPr/>
        </p:nvSpPr>
        <p:spPr>
          <a:xfrm>
            <a:off x="11049000" y="721219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AA539722-E2FD-1EE8-A51F-ED291EC513DD}"/>
              </a:ext>
            </a:extLst>
          </p:cNvPr>
          <p:cNvSpPr/>
          <p:nvPr/>
        </p:nvSpPr>
        <p:spPr>
          <a:xfrm>
            <a:off x="1081921" y="8046199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3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931917C6-AFEC-87AC-7C66-393B4A058569}"/>
              </a:ext>
            </a:extLst>
          </p:cNvPr>
          <p:cNvSpPr/>
          <p:nvPr/>
        </p:nvSpPr>
        <p:spPr>
          <a:xfrm>
            <a:off x="4446389" y="8046199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İzmir</a:t>
            </a:r>
            <a:endParaRPr lang="en-US" sz="1300" dirty="0"/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DEBF3A9D-879B-5F4D-389A-ABD00A03041E}"/>
              </a:ext>
            </a:extLst>
          </p:cNvPr>
          <p:cNvSpPr/>
          <p:nvPr/>
        </p:nvSpPr>
        <p:spPr>
          <a:xfrm>
            <a:off x="7807047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A66135C0-97E4-9F44-A291-05B3C5AD760C}"/>
              </a:ext>
            </a:extLst>
          </p:cNvPr>
          <p:cNvSpPr/>
          <p:nvPr/>
        </p:nvSpPr>
        <p:spPr>
          <a:xfrm>
            <a:off x="11167705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2" name="Text 23">
            <a:extLst>
              <a:ext uri="{FF2B5EF4-FFF2-40B4-BE49-F238E27FC236}">
                <a16:creationId xmlns:a16="http://schemas.microsoft.com/office/drawing/2014/main" id="{916B2199-BCBE-ACD4-BA32-4ECA12B90D02}"/>
              </a:ext>
            </a:extLst>
          </p:cNvPr>
          <p:cNvSpPr/>
          <p:nvPr/>
        </p:nvSpPr>
        <p:spPr>
          <a:xfrm>
            <a:off x="1081921" y="868549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3" name="Text 24">
            <a:extLst>
              <a:ext uri="{FF2B5EF4-FFF2-40B4-BE49-F238E27FC236}">
                <a16:creationId xmlns:a16="http://schemas.microsoft.com/office/drawing/2014/main" id="{EA44E05F-4D94-AADD-267B-20F10344006F}"/>
              </a:ext>
            </a:extLst>
          </p:cNvPr>
          <p:cNvSpPr/>
          <p:nvPr/>
        </p:nvSpPr>
        <p:spPr>
          <a:xfrm>
            <a:off x="4446389" y="868549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4" name="Text 25">
            <a:extLst>
              <a:ext uri="{FF2B5EF4-FFF2-40B4-BE49-F238E27FC236}">
                <a16:creationId xmlns:a16="http://schemas.microsoft.com/office/drawing/2014/main" id="{D1F7E3C9-EF41-E10C-8820-370198ECAF6F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5" name="Text 26">
            <a:extLst>
              <a:ext uri="{FF2B5EF4-FFF2-40B4-BE49-F238E27FC236}">
                <a16:creationId xmlns:a16="http://schemas.microsoft.com/office/drawing/2014/main" id="{EE1AD2E6-2C5B-F51E-412B-153B01FC0C24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26" name="Metin kutusu 225">
            <a:extLst>
              <a:ext uri="{FF2B5EF4-FFF2-40B4-BE49-F238E27FC236}">
                <a16:creationId xmlns:a16="http://schemas.microsoft.com/office/drawing/2014/main" id="{A2AA322B-FA83-F447-D90F-71446862F2A2}"/>
              </a:ext>
            </a:extLst>
          </p:cNvPr>
          <p:cNvSpPr txBox="1"/>
          <p:nvPr/>
        </p:nvSpPr>
        <p:spPr>
          <a:xfrm>
            <a:off x="996043" y="6665399"/>
            <a:ext cx="1518557" cy="3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İndex</a:t>
            </a:r>
            <a:endParaRPr lang="en-US" sz="1300" b="1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7B6C3534-5A5B-BEE3-BB74-29C0E50FAE21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21</a:t>
            </a: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6211F94D-BB31-8B8B-719F-31D253396625}"/>
              </a:ext>
            </a:extLst>
          </p:cNvPr>
          <p:cNvSpPr/>
          <p:nvPr/>
        </p:nvSpPr>
        <p:spPr>
          <a:xfrm>
            <a:off x="1081921" y="712470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300" dirty="0"/>
          </a:p>
        </p:txBody>
      </p:sp>
      <p:sp>
        <p:nvSpPr>
          <p:cNvPr id="29" name="Text 14">
            <a:extLst>
              <a:ext uri="{FF2B5EF4-FFF2-40B4-BE49-F238E27FC236}">
                <a16:creationId xmlns:a16="http://schemas.microsoft.com/office/drawing/2014/main" id="{03859810-5FF2-C654-2949-23CCAE72297D}"/>
              </a:ext>
            </a:extLst>
          </p:cNvPr>
          <p:cNvSpPr/>
          <p:nvPr/>
        </p:nvSpPr>
        <p:spPr>
          <a:xfrm>
            <a:off x="4446389" y="712470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Ankara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7424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899271" y="3431157"/>
            <a:ext cx="4172118" cy="5016475"/>
          </a:xfrm>
          <a:custGeom>
            <a:avLst/>
            <a:gdLst/>
            <a:ahLst/>
            <a:cxnLst/>
            <a:rect l="l" t="t" r="r" b="b"/>
            <a:pathLst>
              <a:path w="4172118" h="5016475">
                <a:moveTo>
                  <a:pt x="0" y="0"/>
                </a:moveTo>
                <a:lnTo>
                  <a:pt x="4172118" y="0"/>
                </a:lnTo>
                <a:lnTo>
                  <a:pt x="4172118" y="5016475"/>
                </a:lnTo>
                <a:lnTo>
                  <a:pt x="0" y="501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2425811" y="3374970"/>
            <a:ext cx="4303287" cy="5072663"/>
          </a:xfrm>
          <a:custGeom>
            <a:avLst/>
            <a:gdLst/>
            <a:ahLst/>
            <a:cxnLst/>
            <a:rect l="l" t="t" r="r" b="b"/>
            <a:pathLst>
              <a:path w="4303287" h="5072663">
                <a:moveTo>
                  <a:pt x="0" y="0"/>
                </a:moveTo>
                <a:lnTo>
                  <a:pt x="4303287" y="0"/>
                </a:lnTo>
                <a:lnTo>
                  <a:pt x="4303287" y="5072662"/>
                </a:lnTo>
                <a:lnTo>
                  <a:pt x="0" y="5072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Selection: loc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0142" y="3860001"/>
            <a:ext cx="6467148" cy="264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 → label-based selection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Uses row/column labels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Example: df.loc['row1', 'col1']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C7C5827C-88E7-F22D-DAF1-7675EB6C4942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D2DBE45-22BF-4DED-408F-D1E4BB8B7185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E4198E60-8201-D721-869F-4E196432E761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C04F033-8D80-402E-98CF-25FD04BF6A3A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7F484EB-1E8D-2CCB-CC5C-B07DED18A96E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749F64A1-1927-3749-998A-16361D50298D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16">
            <a:extLst>
              <a:ext uri="{FF2B5EF4-FFF2-40B4-BE49-F238E27FC236}">
                <a16:creationId xmlns:a16="http://schemas.microsoft.com/office/drawing/2014/main" id="{6555E9A7-F4C6-0907-B0FA-CC8825E7F856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758A56D-C082-1D77-9E27-255A949F07CD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2EE62-5F0B-876F-91CB-CB2201FE4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AB44B431-A8C0-46BD-70E5-D6654BC7E168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814257A-7807-DFFB-9A77-99E10B041936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600" i="1" dirty="0">
                <a:solidFill>
                  <a:schemeClr val="bg1"/>
                </a:solidFill>
              </a:rPr>
              <a:t>Using labels instead of numbers makes loc one of the safest and most readable ways to access data.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52307983-4149-0F0B-B639-000DC3E62AF3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055E194-FCEE-5897-1D64-2AE4A7FBA8A5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773DBA5C-425C-F986-6669-B49BD4D3E953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B0181EAA-7783-0B5B-D0CB-BBB81BB26F24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126D7A5-C82F-69E0-1B0D-BD45FB61FE3E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5A766D7E-6968-139B-BC68-9D0B323E3B19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6A600DFB-DCDA-7D6C-A843-106A6EFF9535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6AFB722-D03D-E77A-CBB4-11D34B9E73FC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Quick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1 in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</a:t>
            </a:r>
            <a:endParaRPr lang="en-US" sz="7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hape 3">
            <a:extLst>
              <a:ext uri="{FF2B5EF4-FFF2-40B4-BE49-F238E27FC236}">
                <a16:creationId xmlns:a16="http://schemas.microsoft.com/office/drawing/2014/main" id="{BCEC3AC2-22F7-CDC7-D03E-46DF4DF26EEE}"/>
              </a:ext>
            </a:extLst>
          </p:cNvPr>
          <p:cNvSpPr/>
          <p:nvPr/>
        </p:nvSpPr>
        <p:spPr>
          <a:xfrm>
            <a:off x="957942" y="6585996"/>
            <a:ext cx="4452258" cy="1879228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pPr>
              <a:lnSpc>
                <a:spcPts val="2100"/>
              </a:lnSpc>
            </a:pPr>
            <a:endParaRPr lang="en-US" sz="1300" dirty="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5E3A7BF2-7586-524A-12AE-CCB17E94C66C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df.loc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[1])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    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resul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t.</a:t>
            </a:r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FD066-CF0E-F4BC-C961-984154F64392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9E5DC6C-2BDD-EAEC-5239-613545C6104B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850D8916-F364-B5E4-9D55-B8C689F13C4A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B8644587-52FB-5D87-2DF3-3E0335F51A00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Ayşe</a:t>
            </a:r>
            <a:endParaRPr lang="en-US" sz="1300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B741DE80-4064-B30A-7650-28A6F1ECF2FB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295B4737-D24A-EED9-56D7-C991DE3DD602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F125EA09-9C08-8B2E-13AF-40D4D465806A}"/>
              </a:ext>
            </a:extLst>
          </p:cNvPr>
          <p:cNvSpPr/>
          <p:nvPr/>
        </p:nvSpPr>
        <p:spPr>
          <a:xfrm>
            <a:off x="1081921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Age</a:t>
            </a:r>
            <a:endParaRPr lang="en-US" sz="1300" b="1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2D3923D7-8C44-D2FA-F496-44AF1C4D429F}"/>
              </a:ext>
            </a:extLst>
          </p:cNvPr>
          <p:cNvSpPr/>
          <p:nvPr/>
        </p:nvSpPr>
        <p:spPr>
          <a:xfrm>
            <a:off x="4446389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30</a:t>
            </a:r>
            <a:endParaRPr lang="en-US" sz="13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FF7DF48-09C5-7C6E-A6E4-A08246088F15}"/>
              </a:ext>
            </a:extLst>
          </p:cNvPr>
          <p:cNvSpPr/>
          <p:nvPr/>
        </p:nvSpPr>
        <p:spPr>
          <a:xfrm>
            <a:off x="7807047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5D52A60-8114-154B-221F-4D7278169BA6}"/>
              </a:ext>
            </a:extLst>
          </p:cNvPr>
          <p:cNvSpPr/>
          <p:nvPr/>
        </p:nvSpPr>
        <p:spPr>
          <a:xfrm>
            <a:off x="11167705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731DC843-D074-83EC-54F8-9D8D8CF209F7}"/>
              </a:ext>
            </a:extLst>
          </p:cNvPr>
          <p:cNvSpPr/>
          <p:nvPr/>
        </p:nvSpPr>
        <p:spPr>
          <a:xfrm>
            <a:off x="957943" y="7538392"/>
            <a:ext cx="4452258" cy="5366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3F2C4ED6-0838-DAAC-96DE-5F3CC05B14E2}"/>
              </a:ext>
            </a:extLst>
          </p:cNvPr>
          <p:cNvSpPr/>
          <p:nvPr/>
        </p:nvSpPr>
        <p:spPr>
          <a:xfrm>
            <a:off x="1081921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City</a:t>
            </a:r>
            <a:endParaRPr lang="en-US" sz="1300" b="1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72D39223-E688-2847-B407-588126642F93}"/>
              </a:ext>
            </a:extLst>
          </p:cNvPr>
          <p:cNvSpPr/>
          <p:nvPr/>
        </p:nvSpPr>
        <p:spPr>
          <a:xfrm>
            <a:off x="4446389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İstanbul</a:t>
            </a:r>
            <a:endParaRPr lang="en-US" sz="1300" dirty="0"/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87010AB7-51C3-EDD3-9B28-A396D17B12DA}"/>
              </a:ext>
            </a:extLst>
          </p:cNvPr>
          <p:cNvSpPr/>
          <p:nvPr/>
        </p:nvSpPr>
        <p:spPr>
          <a:xfrm>
            <a:off x="7807047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3E913ECD-4AC0-A155-2711-E8490347B4E2}"/>
              </a:ext>
            </a:extLst>
          </p:cNvPr>
          <p:cNvSpPr/>
          <p:nvPr/>
        </p:nvSpPr>
        <p:spPr>
          <a:xfrm>
            <a:off x="11167705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2" name="Text 23">
            <a:extLst>
              <a:ext uri="{FF2B5EF4-FFF2-40B4-BE49-F238E27FC236}">
                <a16:creationId xmlns:a16="http://schemas.microsoft.com/office/drawing/2014/main" id="{18D7FDD2-D4DE-A80A-6840-FA05536116DA}"/>
              </a:ext>
            </a:extLst>
          </p:cNvPr>
          <p:cNvSpPr/>
          <p:nvPr/>
        </p:nvSpPr>
        <p:spPr>
          <a:xfrm>
            <a:off x="1081921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3" name="Text 24">
            <a:extLst>
              <a:ext uri="{FF2B5EF4-FFF2-40B4-BE49-F238E27FC236}">
                <a16:creationId xmlns:a16="http://schemas.microsoft.com/office/drawing/2014/main" id="{81E90DD1-90F6-C3FF-14C4-33BC13EFB59D}"/>
              </a:ext>
            </a:extLst>
          </p:cNvPr>
          <p:cNvSpPr/>
          <p:nvPr/>
        </p:nvSpPr>
        <p:spPr>
          <a:xfrm>
            <a:off x="4446389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4" name="Text 25">
            <a:extLst>
              <a:ext uri="{FF2B5EF4-FFF2-40B4-BE49-F238E27FC236}">
                <a16:creationId xmlns:a16="http://schemas.microsoft.com/office/drawing/2014/main" id="{505D754F-E33A-D71F-0783-02D7D3D9A7E9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5" name="Text 26">
            <a:extLst>
              <a:ext uri="{FF2B5EF4-FFF2-40B4-BE49-F238E27FC236}">
                <a16:creationId xmlns:a16="http://schemas.microsoft.com/office/drawing/2014/main" id="{F7F9DE10-34D0-4F9B-83A7-DF8DCE02F874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24" name="Metin kutusu 223">
            <a:extLst>
              <a:ext uri="{FF2B5EF4-FFF2-40B4-BE49-F238E27FC236}">
                <a16:creationId xmlns:a16="http://schemas.microsoft.com/office/drawing/2014/main" id="{669177A7-709F-198A-CF9B-4995840A223B}"/>
              </a:ext>
            </a:extLst>
          </p:cNvPr>
          <p:cNvSpPr txBox="1"/>
          <p:nvPr/>
        </p:nvSpPr>
        <p:spPr>
          <a:xfrm>
            <a:off x="996043" y="8145580"/>
            <a:ext cx="9144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Name: 1, </a:t>
            </a:r>
            <a:r>
              <a:rPr lang="tr-TR" sz="1300" b="1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dtype</a:t>
            </a: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 </a:t>
            </a:r>
            <a:r>
              <a:rPr lang="tr-TR" sz="1300" b="1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object</a:t>
            </a:r>
            <a:endParaRPr lang="tr-TR" sz="1300" dirty="0"/>
          </a:p>
        </p:txBody>
      </p:sp>
      <p:sp>
        <p:nvSpPr>
          <p:cNvPr id="226" name="Metin kutusu 225">
            <a:extLst>
              <a:ext uri="{FF2B5EF4-FFF2-40B4-BE49-F238E27FC236}">
                <a16:creationId xmlns:a16="http://schemas.microsoft.com/office/drawing/2014/main" id="{AD2BD8F7-30CC-89C3-9DA9-705A0F41B013}"/>
              </a:ext>
            </a:extLst>
          </p:cNvPr>
          <p:cNvSpPr txBox="1"/>
          <p:nvPr/>
        </p:nvSpPr>
        <p:spPr>
          <a:xfrm>
            <a:off x="996043" y="6665399"/>
            <a:ext cx="1518557" cy="3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Name</a:t>
            </a:r>
            <a:endParaRPr lang="en-US" sz="1300" b="1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435E622A-8249-35F6-9D17-7841113D0A77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23752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7" name="Freeform 7"/>
          <p:cNvSpPr/>
          <p:nvPr/>
        </p:nvSpPr>
        <p:spPr>
          <a:xfrm>
            <a:off x="9441537" y="4046509"/>
            <a:ext cx="6890433" cy="3686381"/>
          </a:xfrm>
          <a:custGeom>
            <a:avLst/>
            <a:gdLst/>
            <a:ahLst/>
            <a:cxnLst/>
            <a:rect l="l" t="t" r="r" b="b"/>
            <a:pathLst>
              <a:path w="6890433" h="3686381">
                <a:moveTo>
                  <a:pt x="0" y="0"/>
                </a:moveTo>
                <a:lnTo>
                  <a:pt x="6890433" y="0"/>
                </a:lnTo>
                <a:lnTo>
                  <a:pt x="6890433" y="3686382"/>
                </a:lnTo>
                <a:lnTo>
                  <a:pt x="0" y="368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028700" y="1188000"/>
            <a:ext cx="15303270" cy="1178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12"/>
              </a:lnSpc>
              <a:spcBef>
                <a:spcPct val="0"/>
              </a:spcBef>
            </a:pPr>
            <a:r>
              <a:rPr lang="en-US" sz="68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Filtering &amp; Conditional Selection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989359"/>
            <a:ext cx="8865420" cy="371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Series → 1D labeled array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DataFrame → 2D labeled table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Adventages: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Flexible indexing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Built for fast operations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Foundation of all Pandas features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055E148C-3A28-3EA3-AAED-4F8C3D70F5AD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6149EBF-9B57-DE09-9BBB-9F201D4DD147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4B85D62D-EB09-2F59-13FA-95F922FD7DA9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A5116431-4C39-32CE-2F6B-231707792E1D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861AC1E-CB75-869B-9468-3C45C0552D38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5AFB5ED5-ECD0-4513-97F6-A3DE0ACD4D4C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6">
            <a:extLst>
              <a:ext uri="{FF2B5EF4-FFF2-40B4-BE49-F238E27FC236}">
                <a16:creationId xmlns:a16="http://schemas.microsoft.com/office/drawing/2014/main" id="{E1CB6768-049D-182C-C6C8-F09F78E7729F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17BAD2CD-D771-798B-5D95-594BF5D14D71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E43C1-EAF3-3242-32EB-2436F708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6D500210-B3F3-BF1C-6B93-CA9855B01274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FC1BA6E-2CB9-90BB-8A28-FF9ECE8C3551}"/>
              </a:ext>
            </a:extLst>
          </p:cNvPr>
          <p:cNvSpPr txBox="1"/>
          <p:nvPr/>
        </p:nvSpPr>
        <p:spPr>
          <a:xfrm>
            <a:off x="1028700" y="8818788"/>
            <a:ext cx="1499521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 </a:t>
            </a:r>
            <a:r>
              <a:rPr lang="en-US" sz="1600" i="1" dirty="0">
                <a:solidFill>
                  <a:schemeClr val="bg1"/>
                </a:solidFill>
              </a:rPr>
              <a:t>Before cleaning or modeling, gaining a quick overview of your dataset is essential. These functions give you an instant snapshot of structure, content, and statistical profile.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CEABF5F2-4D8B-A131-2CAC-56041FE3D564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B99FD98-A8E2-74CC-4BC7-ED6CC9C17907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1195150B-FA30-EA56-78C7-69702D8D9730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EF6AE386-0701-C42E-7E1A-72670E514D7E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E2D5F6A6-17C0-E527-77A2-A9A605BE61D1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1AEA75BA-B899-A620-E120-CDFA533FB591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4A4D68D8-CFD7-97C2-900B-EC435A7CFD01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CAA8FA0-CB44-6849-D0F4-11381465752E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Quick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 in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</a:t>
            </a:r>
            <a:endParaRPr lang="en-US" sz="7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hape 3">
            <a:extLst>
              <a:ext uri="{FF2B5EF4-FFF2-40B4-BE49-F238E27FC236}">
                <a16:creationId xmlns:a16="http://schemas.microsoft.com/office/drawing/2014/main" id="{941EA2BB-4BE8-B79E-B04A-2AD2E7357D5D}"/>
              </a:ext>
            </a:extLst>
          </p:cNvPr>
          <p:cNvSpPr/>
          <p:nvPr/>
        </p:nvSpPr>
        <p:spPr>
          <a:xfrm>
            <a:off x="957942" y="6585996"/>
            <a:ext cx="13431746" cy="484276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pPr>
              <a:lnSpc>
                <a:spcPts val="2100"/>
              </a:lnSpc>
            </a:pPr>
            <a:endParaRPr lang="en-US" sz="1300" dirty="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A89BAC05-7E10-7078-2278-ABD56441C032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df.loc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[0, 'City’])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resul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t.</a:t>
            </a:r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E763339-AD22-CA03-D1F8-68598C406AFE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B1EEC81-E960-5192-BBFF-6F3ED635129C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94707D28-4EF7-4176-6074-DEC5BB1663D7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8A2C39CD-081F-A721-F894-B26C0D5398C5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08A62BC6-C0C1-90CB-363A-E31A19C5E180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98E384B4-58AA-3498-41E7-D0FD8E781EA4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8C1FF67-4197-9AB2-E503-E930D479ABB0}"/>
              </a:ext>
            </a:extLst>
          </p:cNvPr>
          <p:cNvSpPr/>
          <p:nvPr/>
        </p:nvSpPr>
        <p:spPr>
          <a:xfrm>
            <a:off x="1081921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b="1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205B50B8-3A49-81E9-56E8-813D6065A5C8}"/>
              </a:ext>
            </a:extLst>
          </p:cNvPr>
          <p:cNvSpPr/>
          <p:nvPr/>
        </p:nvSpPr>
        <p:spPr>
          <a:xfrm>
            <a:off x="4446389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E5C69934-4E42-A225-59C2-529E19DA8DB0}"/>
              </a:ext>
            </a:extLst>
          </p:cNvPr>
          <p:cNvSpPr/>
          <p:nvPr/>
        </p:nvSpPr>
        <p:spPr>
          <a:xfrm>
            <a:off x="7807047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E50D075E-2EBA-9990-42F1-2513C7B35983}"/>
              </a:ext>
            </a:extLst>
          </p:cNvPr>
          <p:cNvSpPr/>
          <p:nvPr/>
        </p:nvSpPr>
        <p:spPr>
          <a:xfrm>
            <a:off x="11167705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DC4AF54F-FFBD-8664-B9FC-18FCB6A65C2C}"/>
              </a:ext>
            </a:extLst>
          </p:cNvPr>
          <p:cNvSpPr/>
          <p:nvPr/>
        </p:nvSpPr>
        <p:spPr>
          <a:xfrm>
            <a:off x="4446389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3D704D36-1FF6-4484-B5AD-75CDE6D4D2FA}"/>
              </a:ext>
            </a:extLst>
          </p:cNvPr>
          <p:cNvSpPr/>
          <p:nvPr/>
        </p:nvSpPr>
        <p:spPr>
          <a:xfrm>
            <a:off x="7807047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2555A0B6-297E-8BCF-E1AC-0A502ADF9097}"/>
              </a:ext>
            </a:extLst>
          </p:cNvPr>
          <p:cNvSpPr/>
          <p:nvPr/>
        </p:nvSpPr>
        <p:spPr>
          <a:xfrm>
            <a:off x="11167705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2" name="Text 23">
            <a:extLst>
              <a:ext uri="{FF2B5EF4-FFF2-40B4-BE49-F238E27FC236}">
                <a16:creationId xmlns:a16="http://schemas.microsoft.com/office/drawing/2014/main" id="{83453970-D1DE-BFF1-B75E-82D2F42D705E}"/>
              </a:ext>
            </a:extLst>
          </p:cNvPr>
          <p:cNvSpPr/>
          <p:nvPr/>
        </p:nvSpPr>
        <p:spPr>
          <a:xfrm>
            <a:off x="1081921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3" name="Text 24">
            <a:extLst>
              <a:ext uri="{FF2B5EF4-FFF2-40B4-BE49-F238E27FC236}">
                <a16:creationId xmlns:a16="http://schemas.microsoft.com/office/drawing/2014/main" id="{B488CEF0-C1EC-9F7F-FD9F-C5EE8309457F}"/>
              </a:ext>
            </a:extLst>
          </p:cNvPr>
          <p:cNvSpPr/>
          <p:nvPr/>
        </p:nvSpPr>
        <p:spPr>
          <a:xfrm>
            <a:off x="4446389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4" name="Text 25">
            <a:extLst>
              <a:ext uri="{FF2B5EF4-FFF2-40B4-BE49-F238E27FC236}">
                <a16:creationId xmlns:a16="http://schemas.microsoft.com/office/drawing/2014/main" id="{4087FE78-7B9B-56D0-1D4A-E79787EFE486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5" name="Text 26">
            <a:extLst>
              <a:ext uri="{FF2B5EF4-FFF2-40B4-BE49-F238E27FC236}">
                <a16:creationId xmlns:a16="http://schemas.microsoft.com/office/drawing/2014/main" id="{4208AFD6-C01F-7F56-F0DB-FCB1B3FC4C71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26" name="Metin kutusu 225">
            <a:extLst>
              <a:ext uri="{FF2B5EF4-FFF2-40B4-BE49-F238E27FC236}">
                <a16:creationId xmlns:a16="http://schemas.microsoft.com/office/drawing/2014/main" id="{D56EEBA0-43B0-04AD-3356-3718E07E6811}"/>
              </a:ext>
            </a:extLst>
          </p:cNvPr>
          <p:cNvSpPr txBox="1"/>
          <p:nvPr/>
        </p:nvSpPr>
        <p:spPr>
          <a:xfrm>
            <a:off x="996043" y="6665399"/>
            <a:ext cx="1518557" cy="3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Ankara</a:t>
            </a:r>
            <a:endParaRPr lang="en-US" sz="1300" b="1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BF40E245-AB6F-0BEC-A4A6-F5759ECDE296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06557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899271" y="3431157"/>
            <a:ext cx="4667005" cy="4172851"/>
          </a:xfrm>
          <a:custGeom>
            <a:avLst/>
            <a:gdLst/>
            <a:ahLst/>
            <a:cxnLst/>
            <a:rect l="l" t="t" r="r" b="b"/>
            <a:pathLst>
              <a:path w="4667005" h="4172851">
                <a:moveTo>
                  <a:pt x="0" y="0"/>
                </a:moveTo>
                <a:lnTo>
                  <a:pt x="4667004" y="0"/>
                </a:lnTo>
                <a:lnTo>
                  <a:pt x="4667004" y="4172851"/>
                </a:lnTo>
                <a:lnTo>
                  <a:pt x="0" y="4172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2831571" y="3414281"/>
            <a:ext cx="4721789" cy="4189728"/>
          </a:xfrm>
          <a:custGeom>
            <a:avLst/>
            <a:gdLst/>
            <a:ahLst/>
            <a:cxnLst/>
            <a:rect l="l" t="t" r="r" b="b"/>
            <a:pathLst>
              <a:path w="4721789" h="4189728">
                <a:moveTo>
                  <a:pt x="0" y="0"/>
                </a:moveTo>
                <a:lnTo>
                  <a:pt x="4721789" y="0"/>
                </a:lnTo>
                <a:lnTo>
                  <a:pt x="4721789" y="4189727"/>
                </a:lnTo>
                <a:lnTo>
                  <a:pt x="0" y="4189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79" r="-827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Selection: iloc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0142" y="3860001"/>
            <a:ext cx="6467148" cy="264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iloc → index-based selection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Uses integer positions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Example: df.iloc[0, 1]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698EAA98-40E4-0E58-EAB4-D192D6359225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29416FB-2B85-3872-A5A5-14462FEB9CAC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4964286-743D-8BA0-ACC7-96A6823C61A0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5ABCF809-3A7D-6B5F-D7CF-FBCF6607F999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4CDD8D7-0E2F-9EDC-484D-D202A288E424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FDD79746-6BC5-95F7-FC4B-45974CD8B6B8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16">
            <a:extLst>
              <a:ext uri="{FF2B5EF4-FFF2-40B4-BE49-F238E27FC236}">
                <a16:creationId xmlns:a16="http://schemas.microsoft.com/office/drawing/2014/main" id="{62EC11FF-CB3B-3BAB-87CB-84C80E37380A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380F21A6-56DC-DDA3-2CCE-13E3FC70C710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tr-TR" sz="8666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r>
              <a:rPr lang="tr-TR" sz="8666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8666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Pandas</a:t>
            </a:r>
            <a:endParaRPr lang="en-US" sz="8666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3221" y="2501366"/>
            <a:ext cx="15303270" cy="105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  <a:spcBef>
                <a:spcPct val="0"/>
              </a:spcBef>
            </a:pPr>
            <a:r>
              <a:rPr lang="tr-TR" sz="5400" dirty="0" err="1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The</a:t>
            </a:r>
            <a:r>
              <a:rPr lang="tr-TR" sz="5400" dirty="0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 </a:t>
            </a:r>
            <a:r>
              <a:rPr lang="tr-TR" sz="5400" dirty="0" err="1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Old</a:t>
            </a:r>
            <a:r>
              <a:rPr lang="tr-TR" sz="5400" dirty="0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 </a:t>
            </a:r>
            <a:r>
              <a:rPr lang="tr-TR" sz="5400" dirty="0" err="1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Work</a:t>
            </a:r>
            <a:r>
              <a:rPr lang="tr-TR" sz="5400" dirty="0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 </a:t>
            </a:r>
            <a:r>
              <a:rPr lang="tr-TR" sz="5400" dirty="0" err="1">
                <a:solidFill>
                  <a:srgbClr val="FFFFFF"/>
                </a:solidFill>
                <a:latin typeface="Montserrat" pitchFamily="2" charset="-94"/>
                <a:ea typeface="Montserrat Bold"/>
                <a:cs typeface="Montserrat Bold"/>
                <a:sym typeface="Montserrat Bold"/>
              </a:rPr>
              <a:t>Flow</a:t>
            </a:r>
            <a:endParaRPr lang="en-US" sz="5400" dirty="0">
              <a:solidFill>
                <a:srgbClr val="FFFFFF"/>
              </a:solidFill>
              <a:latin typeface="Montserrat" pitchFamily="2" charset="-94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270578"/>
            <a:ext cx="6686740" cy="318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Manual Excel Cleaning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Complex SQL Queries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Inconsistent Formats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Missing Values Fixed by Hand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ISlow and Error-Prone Process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8818788"/>
            <a:ext cx="14592300" cy="514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 preparation used to take 60–80% of the total project time.</a:t>
            </a:r>
            <a:endParaRPr lang="tr-TR" sz="1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400" dirty="0">
                <a:solidFill>
                  <a:srgbClr val="FFFFFF"/>
                </a:solidFill>
                <a:latin typeface="Montserrat"/>
                <a:ea typeface="SF Pro Display Bold"/>
                <a:cs typeface="SF Pro Display Bold"/>
                <a:sym typeface="Montserrat"/>
              </a:rPr>
              <a:t>Source:</a:t>
            </a:r>
            <a:r>
              <a:rPr lang="tr-TR" sz="1400" i="1" dirty="0">
                <a:solidFill>
                  <a:srgbClr val="FFFFFF"/>
                </a:solidFill>
                <a:latin typeface="Montserrat"/>
                <a:ea typeface="SF Pro Display Bold"/>
                <a:cs typeface="SF Pro Display Bold"/>
                <a:sym typeface="Montserrat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Montserrat"/>
                <a:ea typeface="SF Pro Display Bold"/>
                <a:cs typeface="SF Pro Display Bold"/>
                <a:sym typeface="Montserrat"/>
              </a:rPr>
              <a:t>Kelleher &amp; Tierney (MIT Press, 2018); IBM Big Data Report (2015)</a:t>
            </a:r>
            <a:endParaRPr lang="en-US" sz="1400" dirty="0">
              <a:solidFill>
                <a:srgbClr val="FFFFFF"/>
              </a:solidFill>
              <a:latin typeface="SF Pro Display Bold"/>
              <a:ea typeface="SF Pro Display Bold"/>
              <a:cs typeface="SF Pro Display Bold"/>
              <a:sym typeface="SF Pro Display Bold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4720145-5DA9-CB07-0FD4-2729395D6969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0635226-A0E7-00C8-3BA1-D1C939F6339D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23C1A32-A553-150B-88BA-CA21E2D1F65F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7EC663AC-965E-8C0A-58CD-01D54498B5E7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4773AD25-83F7-67E3-246A-A98117EF9D33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C944D1B4-E3CC-67AC-B07D-0032A6D66FEB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6">
            <a:extLst>
              <a:ext uri="{FF2B5EF4-FFF2-40B4-BE49-F238E27FC236}">
                <a16:creationId xmlns:a16="http://schemas.microsoft.com/office/drawing/2014/main" id="{E77B89CC-DC24-0140-019B-040EBCF6913C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96BB7EEE-D883-5FAE-8F86-CF4BC21A4EEA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3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B4DBBF62-D732-BDBE-F2ED-917268F97FD6}"/>
              </a:ext>
            </a:extLst>
          </p:cNvPr>
          <p:cNvSpPr/>
          <p:nvPr/>
        </p:nvSpPr>
        <p:spPr>
          <a:xfrm>
            <a:off x="0" y="-617854"/>
            <a:ext cx="18288000" cy="11121103"/>
          </a:xfrm>
          <a:custGeom>
            <a:avLst/>
            <a:gdLst/>
            <a:ahLst/>
            <a:cxnLst/>
            <a:rect l="l" t="t" r="r" b="b"/>
            <a:pathLst>
              <a:path w="18288000" h="11121103">
                <a:moveTo>
                  <a:pt x="0" y="0"/>
                </a:moveTo>
                <a:lnTo>
                  <a:pt x="18288000" y="0"/>
                </a:lnTo>
                <a:lnTo>
                  <a:pt x="18288000" y="11121103"/>
                </a:lnTo>
                <a:lnTo>
                  <a:pt x="0" y="1112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t="-1030" b="-8530"/>
            </a:stretch>
          </a:blipFill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B3B18-13D7-7301-B223-AA0E50220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7164AB4B-AEB6-23AA-8BB9-8E90F704DE40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02D2558-6475-2069-2D23-94A6E22FE70B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600" i="1" dirty="0" err="1">
                <a:solidFill>
                  <a:schemeClr val="bg1"/>
                </a:solidFill>
              </a:rPr>
              <a:t>iloc</a:t>
            </a:r>
            <a:r>
              <a:rPr lang="en-US" sz="1600" i="1" dirty="0">
                <a:solidFill>
                  <a:schemeClr val="bg1"/>
                </a:solidFill>
              </a:rPr>
              <a:t> enables powerful, position-based slicing—allowing advanced selection such as “last rows” or “last columns” using negative indices.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17966C7B-BEDE-85A9-33A3-C9C13A3C70C4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30B05D9-898B-A41C-3F46-A549FF0EFE96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54DAFEE5-0C4A-31F1-7813-00EB4EC82D88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7CA87EF4-D2A9-60B7-DB7D-BA782AE40314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2A3FDE2D-B3D3-AFAF-16E3-2339F062C591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001F41E1-3EAD-565F-E208-D328FA6AE31A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372B1138-911F-F6C9-A197-01140D54F6ED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20AF848-FC03-F90E-137D-0B467BA135B4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Quick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1 in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iloc</a:t>
            </a:r>
            <a:endParaRPr lang="en-US" sz="7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2B286D01-65C8-2FEE-2E46-5F44390EC4BC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df.iloc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[0, 2])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resul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t.</a:t>
            </a:r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EF805FB-A156-67BF-7360-F31F0A726477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A8F9F7-D551-1031-F3B6-889A8DB2E5BF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242" name="Text 23">
            <a:extLst>
              <a:ext uri="{FF2B5EF4-FFF2-40B4-BE49-F238E27FC236}">
                <a16:creationId xmlns:a16="http://schemas.microsoft.com/office/drawing/2014/main" id="{5A1F03C9-D04A-8217-00EE-47BD98A415CB}"/>
              </a:ext>
            </a:extLst>
          </p:cNvPr>
          <p:cNvSpPr/>
          <p:nvPr/>
        </p:nvSpPr>
        <p:spPr>
          <a:xfrm>
            <a:off x="1081921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3" name="Text 24">
            <a:extLst>
              <a:ext uri="{FF2B5EF4-FFF2-40B4-BE49-F238E27FC236}">
                <a16:creationId xmlns:a16="http://schemas.microsoft.com/office/drawing/2014/main" id="{7DE3C05F-7F0A-7F60-F9FB-C1E782BAD8CA}"/>
              </a:ext>
            </a:extLst>
          </p:cNvPr>
          <p:cNvSpPr/>
          <p:nvPr/>
        </p:nvSpPr>
        <p:spPr>
          <a:xfrm>
            <a:off x="4446389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4" name="Text 25">
            <a:extLst>
              <a:ext uri="{FF2B5EF4-FFF2-40B4-BE49-F238E27FC236}">
                <a16:creationId xmlns:a16="http://schemas.microsoft.com/office/drawing/2014/main" id="{7EB56FCC-1F7B-1EC2-BF08-18F9ED245810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5" name="Text 26">
            <a:extLst>
              <a:ext uri="{FF2B5EF4-FFF2-40B4-BE49-F238E27FC236}">
                <a16:creationId xmlns:a16="http://schemas.microsoft.com/office/drawing/2014/main" id="{68417853-D056-42B4-098F-AFBB1C85C551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28" name="TextBox 22">
            <a:extLst>
              <a:ext uri="{FF2B5EF4-FFF2-40B4-BE49-F238E27FC236}">
                <a16:creationId xmlns:a16="http://schemas.microsoft.com/office/drawing/2014/main" id="{AD3D8B77-120A-6CE9-2244-5D6BE8AE8080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20</a:t>
            </a:r>
          </a:p>
        </p:txBody>
      </p:sp>
      <p:sp>
        <p:nvSpPr>
          <p:cNvPr id="14" name="Metin kutusu 225">
            <a:extLst>
              <a:ext uri="{FF2B5EF4-FFF2-40B4-BE49-F238E27FC236}">
                <a16:creationId xmlns:a16="http://schemas.microsoft.com/office/drawing/2014/main" id="{5571F4D0-2D99-B162-3C3F-CB3E996D5795}"/>
              </a:ext>
            </a:extLst>
          </p:cNvPr>
          <p:cNvSpPr txBox="1"/>
          <p:nvPr/>
        </p:nvSpPr>
        <p:spPr>
          <a:xfrm>
            <a:off x="996043" y="6665399"/>
            <a:ext cx="1518557" cy="3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Ankara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3332191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96118-0806-D48D-BC02-CE6530A00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67E379C-8FD4-2DC9-ECEA-D408A9938182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01462D8-125D-0E7D-00AE-B9803D2E5023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600" i="1" dirty="0">
                <a:solidFill>
                  <a:schemeClr val="bg1"/>
                </a:solidFill>
              </a:rPr>
              <a:t>Using labels instead of numbers makes loc one of the safest and most readable ways to access data.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0A4FFB82-17E1-6240-5A09-619FE9DC2188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181137E-F189-7734-833C-E0888EC77D2D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8A0FB091-584A-E41C-8D40-463218F910B2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F7148C30-5ED7-C5A0-3763-2EC1D59AE817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02A44DFA-C014-0178-DCFD-09CA3C250080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96F528CA-F171-7164-4CA8-8F8D9CD94E4C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440F67CC-3C52-DBD7-7774-DC5E30032FBA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F1051BDC-4CC5-8B98-A8F9-97BB3E7BC85C}"/>
              </a:ext>
            </a:extLst>
          </p:cNvPr>
          <p:cNvSpPr txBox="1"/>
          <p:nvPr/>
        </p:nvSpPr>
        <p:spPr>
          <a:xfrm>
            <a:off x="1028700" y="1149900"/>
            <a:ext cx="15303270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Quick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</a:t>
            </a:r>
            <a:r>
              <a:rPr lang="tr-TR" sz="7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 in </a:t>
            </a:r>
            <a:r>
              <a:rPr lang="tr-TR" sz="72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iloc</a:t>
            </a:r>
            <a:endParaRPr lang="en-US" sz="7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hape 3">
            <a:extLst>
              <a:ext uri="{FF2B5EF4-FFF2-40B4-BE49-F238E27FC236}">
                <a16:creationId xmlns:a16="http://schemas.microsoft.com/office/drawing/2014/main" id="{70880A2D-BAA1-1EF7-2CD7-B43C3A2F0A23}"/>
              </a:ext>
            </a:extLst>
          </p:cNvPr>
          <p:cNvSpPr/>
          <p:nvPr/>
        </p:nvSpPr>
        <p:spPr>
          <a:xfrm>
            <a:off x="957942" y="6585996"/>
            <a:ext cx="4452258" cy="1453104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pPr>
              <a:lnSpc>
                <a:spcPts val="2100"/>
              </a:lnSpc>
            </a:pPr>
            <a:endParaRPr lang="en-US" sz="1300" dirty="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A3F044AE-0ECC-82A2-37F2-862573315A71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df.iloc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[-2:, -2:])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resul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t.</a:t>
            </a:r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F1BD9C3-601E-818E-9931-AC444C21F656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FC8D80-BAB8-A975-24CA-ED7DF54A1D4A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C51EBBE7-B3CA-0F69-0431-7FD5EB4DBFFC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1528BFA9-2CC3-AFBC-7F56-A154E7EE4CBB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City</a:t>
            </a:r>
            <a:endParaRPr lang="en-US" sz="1300" b="1" dirty="0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9DA5B209-D21A-7F80-C3EC-C1135EF3C53F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F5AF2E02-0782-5AAB-CC5D-791CE0EE5CF7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ACBA764B-6E40-4E46-566B-2CD46AA98DD2}"/>
              </a:ext>
            </a:extLst>
          </p:cNvPr>
          <p:cNvSpPr/>
          <p:nvPr/>
        </p:nvSpPr>
        <p:spPr>
          <a:xfrm>
            <a:off x="1081921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30</a:t>
            </a:r>
            <a:endParaRPr lang="en-US" sz="13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90F04F3-BFB5-5427-68D4-386A8EE39B10}"/>
              </a:ext>
            </a:extLst>
          </p:cNvPr>
          <p:cNvSpPr/>
          <p:nvPr/>
        </p:nvSpPr>
        <p:spPr>
          <a:xfrm>
            <a:off x="4446389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İstanbul</a:t>
            </a:r>
            <a:endParaRPr lang="en-US" sz="13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EB037521-DFCE-B6AA-AD13-38F365EC7ECB}"/>
              </a:ext>
            </a:extLst>
          </p:cNvPr>
          <p:cNvSpPr/>
          <p:nvPr/>
        </p:nvSpPr>
        <p:spPr>
          <a:xfrm>
            <a:off x="7807047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CF3D4467-EDBE-8CDF-88D9-9C5B5B9E2FEE}"/>
              </a:ext>
            </a:extLst>
          </p:cNvPr>
          <p:cNvSpPr/>
          <p:nvPr/>
        </p:nvSpPr>
        <p:spPr>
          <a:xfrm>
            <a:off x="11167705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47D9C669-8A4A-7DEE-80F2-C670E1D727EA}"/>
              </a:ext>
            </a:extLst>
          </p:cNvPr>
          <p:cNvSpPr/>
          <p:nvPr/>
        </p:nvSpPr>
        <p:spPr>
          <a:xfrm>
            <a:off x="957943" y="7538392"/>
            <a:ext cx="4452258" cy="5007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C212F955-7CD8-31EB-10EF-1542FBF1AFC4}"/>
              </a:ext>
            </a:extLst>
          </p:cNvPr>
          <p:cNvSpPr/>
          <p:nvPr/>
        </p:nvSpPr>
        <p:spPr>
          <a:xfrm>
            <a:off x="1081921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35</a:t>
            </a:r>
            <a:endParaRPr lang="en-US" sz="13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E7C752FD-C13D-A833-6CC3-8D3116E6A814}"/>
              </a:ext>
            </a:extLst>
          </p:cNvPr>
          <p:cNvSpPr/>
          <p:nvPr/>
        </p:nvSpPr>
        <p:spPr>
          <a:xfrm>
            <a:off x="4446389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İzmir</a:t>
            </a:r>
            <a:endParaRPr lang="en-US" sz="1300" dirty="0"/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E8D088E1-EFA5-2F18-F891-F49D949B3ED9}"/>
              </a:ext>
            </a:extLst>
          </p:cNvPr>
          <p:cNvSpPr/>
          <p:nvPr/>
        </p:nvSpPr>
        <p:spPr>
          <a:xfrm>
            <a:off x="7807047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9D9527EC-23E0-BE10-AABA-7D9E4FEF72B5}"/>
              </a:ext>
            </a:extLst>
          </p:cNvPr>
          <p:cNvSpPr/>
          <p:nvPr/>
        </p:nvSpPr>
        <p:spPr>
          <a:xfrm>
            <a:off x="11167705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2" name="Text 23">
            <a:extLst>
              <a:ext uri="{FF2B5EF4-FFF2-40B4-BE49-F238E27FC236}">
                <a16:creationId xmlns:a16="http://schemas.microsoft.com/office/drawing/2014/main" id="{2784A4CF-7049-5A8B-22F6-F6A54FE49706}"/>
              </a:ext>
            </a:extLst>
          </p:cNvPr>
          <p:cNvSpPr/>
          <p:nvPr/>
        </p:nvSpPr>
        <p:spPr>
          <a:xfrm>
            <a:off x="1081921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3" name="Text 24">
            <a:extLst>
              <a:ext uri="{FF2B5EF4-FFF2-40B4-BE49-F238E27FC236}">
                <a16:creationId xmlns:a16="http://schemas.microsoft.com/office/drawing/2014/main" id="{D8EA261A-6F13-1097-F9C2-2EB389BB2E45}"/>
              </a:ext>
            </a:extLst>
          </p:cNvPr>
          <p:cNvSpPr/>
          <p:nvPr/>
        </p:nvSpPr>
        <p:spPr>
          <a:xfrm>
            <a:off x="4446389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4" name="Text 25">
            <a:extLst>
              <a:ext uri="{FF2B5EF4-FFF2-40B4-BE49-F238E27FC236}">
                <a16:creationId xmlns:a16="http://schemas.microsoft.com/office/drawing/2014/main" id="{4510FBCC-0F7A-D328-DE15-E4B8F294BF60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45" name="Text 26">
            <a:extLst>
              <a:ext uri="{FF2B5EF4-FFF2-40B4-BE49-F238E27FC236}">
                <a16:creationId xmlns:a16="http://schemas.microsoft.com/office/drawing/2014/main" id="{68E202F1-5872-2A7D-04CF-8CF861C3193B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26" name="Metin kutusu 225">
            <a:extLst>
              <a:ext uri="{FF2B5EF4-FFF2-40B4-BE49-F238E27FC236}">
                <a16:creationId xmlns:a16="http://schemas.microsoft.com/office/drawing/2014/main" id="{7272A4F5-C2CD-74AE-9ED2-381DFF8FA3EA}"/>
              </a:ext>
            </a:extLst>
          </p:cNvPr>
          <p:cNvSpPr txBox="1"/>
          <p:nvPr/>
        </p:nvSpPr>
        <p:spPr>
          <a:xfrm>
            <a:off x="996043" y="6665399"/>
            <a:ext cx="1518557" cy="3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Age</a:t>
            </a:r>
            <a:endParaRPr lang="en-US" sz="1300" b="1" dirty="0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F9D51477-94EF-CCE1-D6DA-DA096C6D2E72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0313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F3493-BB51-63BC-C5E7-149458CC0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09F4013A-4917-D30A-4779-E2B310C84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8288000" cy="102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2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80046" y="3742730"/>
            <a:ext cx="6858000" cy="857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750"/>
              </a:lnSpc>
            </a:pPr>
            <a:endParaRPr lang="en-US" sz="5375" dirty="0"/>
          </a:p>
        </p:txBody>
      </p:sp>
      <p:sp>
        <p:nvSpPr>
          <p:cNvPr id="4" name="Text 1"/>
          <p:cNvSpPr/>
          <p:nvPr/>
        </p:nvSpPr>
        <p:spPr>
          <a:xfrm>
            <a:off x="1080047" y="5062835"/>
            <a:ext cx="9269909" cy="1481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Reliable analysis starts with clean data. In this section, we explore the fundamental techniques for handling missing values, duplicates, and type inconsistencies in your dataset.</a:t>
            </a:r>
            <a:endParaRPr lang="en-US" sz="2375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BDD4147-F4A4-7ED8-CD48-37EDE77FB7E9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1E31A95A-15FF-F670-99E4-9DA7161336F9}"/>
              </a:ext>
            </a:extLst>
          </p:cNvPr>
          <p:cNvSpPr txBox="1"/>
          <p:nvPr/>
        </p:nvSpPr>
        <p:spPr>
          <a:xfrm>
            <a:off x="1028699" y="8818788"/>
            <a:ext cx="9809901" cy="51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 Insight: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Clean data is the foundation of every successful machine learning pipeline — fixing missing values, duplicates, and incorrect data types prevents errors and improves model performance.</a:t>
            </a: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31050AFC-20AA-C828-BA8D-629E6AA955C1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04DB45E0-8FED-617C-41B9-C301F9CD630E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A3DF43D1-783B-8456-B20E-B97D9F95636B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7D4F2823-925E-BC60-BC90-03C2D343F8A3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4B42F64C-8BC6-AE36-C651-41935AE16761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5B6867F6-1CF5-C729-E076-F81C366C187C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6">
            <a:extLst>
              <a:ext uri="{FF2B5EF4-FFF2-40B4-BE49-F238E27FC236}">
                <a16:creationId xmlns:a16="http://schemas.microsoft.com/office/drawing/2014/main" id="{89F4B7CF-C8AE-65F7-0930-DD96ACDDD9BD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96C6A95-312E-108C-FC1F-AF89859116FD}"/>
              </a:ext>
            </a:extLst>
          </p:cNvPr>
          <p:cNvSpPr txBox="1"/>
          <p:nvPr/>
        </p:nvSpPr>
        <p:spPr>
          <a:xfrm>
            <a:off x="914400" y="1181100"/>
            <a:ext cx="18350954" cy="12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12"/>
              </a:lnSpc>
              <a:spcBef>
                <a:spcPct val="0"/>
              </a:spcBef>
            </a:pPr>
            <a:r>
              <a:rPr lang="en-US" sz="687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Cleaning Data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12822A86-17C1-0C45-004D-D6EAAA512DA9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0046" y="3116908"/>
            <a:ext cx="4311403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188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Detecting Missing Values</a:t>
            </a:r>
            <a:endParaRPr lang="en-US" sz="3188" dirty="0"/>
          </a:p>
        </p:txBody>
      </p:sp>
      <p:sp>
        <p:nvSpPr>
          <p:cNvPr id="3" name="Text 1"/>
          <p:cNvSpPr/>
          <p:nvPr/>
        </p:nvSpPr>
        <p:spPr>
          <a:xfrm>
            <a:off x="1080046" y="4454130"/>
            <a:ext cx="43114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isnull() / isna()</a:t>
            </a:r>
            <a:endParaRPr lang="en-US" sz="2375" dirty="0"/>
          </a:p>
        </p:txBody>
      </p:sp>
      <p:sp>
        <p:nvSpPr>
          <p:cNvPr id="4" name="Text 2"/>
          <p:cNvSpPr/>
          <p:nvPr/>
        </p:nvSpPr>
        <p:spPr>
          <a:xfrm>
            <a:off x="1080046" y="5225654"/>
            <a:ext cx="4311403" cy="1975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Identifies missing entries across rows and columns and gives you a complete map of gaps in your dataset.</a:t>
            </a:r>
            <a:endParaRPr lang="en-US" sz="2375" dirty="0"/>
          </a:p>
        </p:txBody>
      </p:sp>
      <p:sp>
        <p:nvSpPr>
          <p:cNvPr id="5" name="Shape 3"/>
          <p:cNvSpPr/>
          <p:nvPr/>
        </p:nvSpPr>
        <p:spPr>
          <a:xfrm>
            <a:off x="6153745" y="3155454"/>
            <a:ext cx="11063585" cy="956668"/>
          </a:xfrm>
          <a:prstGeom prst="roundRect">
            <a:avLst>
              <a:gd name="adj" fmla="val 1354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6" name="Shape 4"/>
          <p:cNvSpPr/>
          <p:nvPr/>
        </p:nvSpPr>
        <p:spPr>
          <a:xfrm>
            <a:off x="6138417" y="3155454"/>
            <a:ext cx="11094244" cy="956668"/>
          </a:xfrm>
          <a:prstGeom prst="roundRect">
            <a:avLst>
              <a:gd name="adj" fmla="val 483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7" name="Text 5"/>
          <p:cNvSpPr/>
          <p:nvPr/>
        </p:nvSpPr>
        <p:spPr>
          <a:xfrm>
            <a:off x="6446936" y="3386882"/>
            <a:ext cx="104772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highlight>
                  <a:srgbClr val="181930"/>
                </a:highlight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df.isnull().sum()</a:t>
            </a:r>
            <a:endParaRPr lang="en-US" sz="2375" dirty="0"/>
          </a:p>
        </p:txBody>
      </p:sp>
      <p:sp>
        <p:nvSpPr>
          <p:cNvPr id="8" name="Text 6"/>
          <p:cNvSpPr/>
          <p:nvPr/>
        </p:nvSpPr>
        <p:spPr>
          <a:xfrm>
            <a:off x="6153745" y="4459189"/>
            <a:ext cx="11063585" cy="987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This function quickly shows how many missing values exist in each column and helps you decide which areas should be prioritized during cleaning.</a:t>
            </a:r>
            <a:endParaRPr lang="en-US" sz="2375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2367C0-2E19-1BDF-8E3F-8F7826CC77E7}"/>
              </a:ext>
            </a:extLst>
          </p:cNvPr>
          <p:cNvSpPr txBox="1"/>
          <p:nvPr/>
        </p:nvSpPr>
        <p:spPr>
          <a:xfrm>
            <a:off x="914400" y="1181100"/>
            <a:ext cx="18350954" cy="12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12"/>
              </a:lnSpc>
              <a:spcBef>
                <a:spcPct val="0"/>
              </a:spcBef>
            </a:pPr>
            <a:r>
              <a:rPr lang="en-US" sz="687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Cleaning Data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408D6918-B840-9D46-8B85-D6EF32FF0A3E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9C7CBAA7-7CD1-0154-F7E1-3D21D4258BCB}"/>
              </a:ext>
            </a:extLst>
          </p:cNvPr>
          <p:cNvSpPr txBox="1"/>
          <p:nvPr/>
        </p:nvSpPr>
        <p:spPr>
          <a:xfrm>
            <a:off x="1028700" y="8818788"/>
            <a:ext cx="12382500" cy="24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Missing values are inevitable in real-world data — detecting them correctly is the first step toward a reliable dataset.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F4307DBD-8944-EEBA-9427-4CD777569041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E17E3B8-EE42-D9C2-A1DC-781ECBFB2413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FEE64BAB-408D-BDCA-3CF1-E185FB149A06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48AC8659-D20F-F6E7-3EB3-E5B084055C6D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7FDB128-0EB3-E828-F208-41A81BD5845E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722E912B-C5C4-85D1-2B3F-50C0830AE6E2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40DDF613-508F-2DB0-CF78-01DA765E5CB5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135F9655-8A0D-9697-4C07-90A7E670B3F9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6800" y="3009900"/>
            <a:ext cx="4311403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188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Removing Missing Values</a:t>
            </a:r>
            <a:endParaRPr lang="en-US" sz="3188" dirty="0"/>
          </a:p>
        </p:txBody>
      </p:sp>
      <p:sp>
        <p:nvSpPr>
          <p:cNvPr id="3" name="Text 1"/>
          <p:cNvSpPr/>
          <p:nvPr/>
        </p:nvSpPr>
        <p:spPr>
          <a:xfrm>
            <a:off x="1066800" y="4347121"/>
            <a:ext cx="43114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dropna()</a:t>
            </a:r>
            <a:endParaRPr lang="en-US" sz="2375" dirty="0"/>
          </a:p>
        </p:txBody>
      </p:sp>
      <p:sp>
        <p:nvSpPr>
          <p:cNvPr id="4" name="Text 2"/>
          <p:cNvSpPr/>
          <p:nvPr/>
        </p:nvSpPr>
        <p:spPr>
          <a:xfrm>
            <a:off x="1066800" y="5118645"/>
            <a:ext cx="4311403" cy="1481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Removes rows or columns containing missing values and creates a cleaner, more consistent dataset.</a:t>
            </a:r>
            <a:endParaRPr lang="en-US" sz="2375" dirty="0"/>
          </a:p>
        </p:txBody>
      </p:sp>
      <p:sp>
        <p:nvSpPr>
          <p:cNvPr id="5" name="Shape 3"/>
          <p:cNvSpPr/>
          <p:nvPr/>
        </p:nvSpPr>
        <p:spPr>
          <a:xfrm>
            <a:off x="6140499" y="3048446"/>
            <a:ext cx="11063585" cy="956668"/>
          </a:xfrm>
          <a:prstGeom prst="roundRect">
            <a:avLst>
              <a:gd name="adj" fmla="val 1354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6" name="Shape 4"/>
          <p:cNvSpPr/>
          <p:nvPr/>
        </p:nvSpPr>
        <p:spPr>
          <a:xfrm>
            <a:off x="6125171" y="3048446"/>
            <a:ext cx="11094244" cy="956668"/>
          </a:xfrm>
          <a:prstGeom prst="roundRect">
            <a:avLst>
              <a:gd name="adj" fmla="val 483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7" name="Text 5"/>
          <p:cNvSpPr/>
          <p:nvPr/>
        </p:nvSpPr>
        <p:spPr>
          <a:xfrm>
            <a:off x="6433690" y="3279874"/>
            <a:ext cx="104772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highlight>
                  <a:srgbClr val="181930"/>
                </a:highlight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df.dropna(inplace=True)</a:t>
            </a:r>
            <a:endParaRPr lang="en-US" sz="2375" dirty="0"/>
          </a:p>
        </p:txBody>
      </p:sp>
      <p:sp>
        <p:nvSpPr>
          <p:cNvPr id="8" name="Text 6"/>
          <p:cNvSpPr/>
          <p:nvPr/>
        </p:nvSpPr>
        <p:spPr>
          <a:xfrm>
            <a:off x="6140499" y="4352180"/>
            <a:ext cx="11063585" cy="987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This method is ideal when missing data could negatively affect your analysis. However, it should be used carefully to avoid losing too much information.</a:t>
            </a:r>
            <a:endParaRPr lang="en-US" sz="2375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CFB770A-34B1-E529-A227-F7A26E48273E}"/>
              </a:ext>
            </a:extLst>
          </p:cNvPr>
          <p:cNvSpPr txBox="1"/>
          <p:nvPr/>
        </p:nvSpPr>
        <p:spPr>
          <a:xfrm>
            <a:off x="914400" y="1181100"/>
            <a:ext cx="18350954" cy="12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12"/>
              </a:lnSpc>
              <a:spcBef>
                <a:spcPct val="0"/>
              </a:spcBef>
            </a:pPr>
            <a:r>
              <a:rPr lang="en-US" sz="687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Cleaning Data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E161322-1B13-3AD0-F273-1EFD802208F7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05978F7-00C9-205F-E92E-C5481E5BD2FA}"/>
              </a:ext>
            </a:extLst>
          </p:cNvPr>
          <p:cNvSpPr txBox="1"/>
          <p:nvPr/>
        </p:nvSpPr>
        <p:spPr>
          <a:xfrm>
            <a:off x="1028700" y="8818788"/>
            <a:ext cx="14865078" cy="51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This method is ideal when missing data could negatively affect your analysis. However, it should be used carefully to avoid losing too much information.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6D771E1B-D3DA-7CE2-1966-1E8479272FDD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85F85D9-F857-725A-75CB-D6FC652B7BC6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4880D200-BB10-6832-CA30-E5223EFDB8D9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F9656F91-43D2-38C0-9EAC-3B4B7E8D93F5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8635D191-735C-738D-3429-B6AE66E23E04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CAB8101F-F075-1E63-5348-6535766CDB50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6">
            <a:extLst>
              <a:ext uri="{FF2B5EF4-FFF2-40B4-BE49-F238E27FC236}">
                <a16:creationId xmlns:a16="http://schemas.microsoft.com/office/drawing/2014/main" id="{A2425F6E-F752-912D-0348-2D5CFA1C961B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891A7D9A-735B-BF3E-72A9-49F158AB9AAF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600" y="2888306"/>
            <a:ext cx="4311403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188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Filling Missing </a:t>
            </a:r>
            <a:endParaRPr lang="tr-TR" sz="3188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>
              <a:lnSpc>
                <a:spcPts val="4000"/>
              </a:lnSpc>
            </a:pPr>
            <a:r>
              <a:rPr lang="en-US" sz="3188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Values</a:t>
            </a:r>
            <a:endParaRPr lang="en-US" sz="3188" dirty="0"/>
          </a:p>
        </p:txBody>
      </p:sp>
      <p:sp>
        <p:nvSpPr>
          <p:cNvPr id="3" name="Text 1"/>
          <p:cNvSpPr/>
          <p:nvPr/>
        </p:nvSpPr>
        <p:spPr>
          <a:xfrm>
            <a:off x="990600" y="4225528"/>
            <a:ext cx="43114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fillna()</a:t>
            </a:r>
            <a:endParaRPr lang="en-US" sz="2375" dirty="0"/>
          </a:p>
        </p:txBody>
      </p:sp>
      <p:sp>
        <p:nvSpPr>
          <p:cNvPr id="4" name="Text 2"/>
          <p:cNvSpPr/>
          <p:nvPr/>
        </p:nvSpPr>
        <p:spPr>
          <a:xfrm>
            <a:off x="990600" y="4997052"/>
            <a:ext cx="4311403" cy="1975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Replaces missing values with constants or statistical measures, ensuring data completeness and stability.</a:t>
            </a:r>
            <a:endParaRPr lang="en-US" sz="2375" dirty="0"/>
          </a:p>
        </p:txBody>
      </p:sp>
      <p:sp>
        <p:nvSpPr>
          <p:cNvPr id="5" name="Shape 3"/>
          <p:cNvSpPr/>
          <p:nvPr/>
        </p:nvSpPr>
        <p:spPr>
          <a:xfrm>
            <a:off x="6064299" y="2926852"/>
            <a:ext cx="11063585" cy="956668"/>
          </a:xfrm>
          <a:prstGeom prst="roundRect">
            <a:avLst>
              <a:gd name="adj" fmla="val 1354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6" name="Shape 4"/>
          <p:cNvSpPr/>
          <p:nvPr/>
        </p:nvSpPr>
        <p:spPr>
          <a:xfrm>
            <a:off x="6048971" y="2926852"/>
            <a:ext cx="11094244" cy="956668"/>
          </a:xfrm>
          <a:prstGeom prst="roundRect">
            <a:avLst>
              <a:gd name="adj" fmla="val 483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 sz="2250"/>
          </a:p>
        </p:txBody>
      </p:sp>
      <p:sp>
        <p:nvSpPr>
          <p:cNvPr id="7" name="Text 5"/>
          <p:cNvSpPr/>
          <p:nvPr/>
        </p:nvSpPr>
        <p:spPr>
          <a:xfrm>
            <a:off x="6357490" y="3158280"/>
            <a:ext cx="10477203" cy="493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highlight>
                  <a:srgbClr val="181930"/>
                </a:highlight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df['Age'].fillna(df['Age'].median(), inplace=True)</a:t>
            </a:r>
            <a:endParaRPr lang="en-US" sz="2375" dirty="0"/>
          </a:p>
        </p:txBody>
      </p:sp>
      <p:sp>
        <p:nvSpPr>
          <p:cNvPr id="8" name="Text 6"/>
          <p:cNvSpPr/>
          <p:nvPr/>
        </p:nvSpPr>
        <p:spPr>
          <a:xfrm>
            <a:off x="6064299" y="4230587"/>
            <a:ext cx="11063585" cy="987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Using statistical measures such as the median, mean, or mode helps fill missing values while minimizing data loss and maintaining consistent analysis.</a:t>
            </a:r>
            <a:endParaRPr lang="en-US" sz="2375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A52B674-9F07-60E7-43FC-BEE31D66A9B1}"/>
              </a:ext>
            </a:extLst>
          </p:cNvPr>
          <p:cNvSpPr txBox="1"/>
          <p:nvPr/>
        </p:nvSpPr>
        <p:spPr>
          <a:xfrm>
            <a:off x="914400" y="1181100"/>
            <a:ext cx="18350954" cy="12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12"/>
              </a:lnSpc>
              <a:spcBef>
                <a:spcPct val="0"/>
              </a:spcBef>
            </a:pPr>
            <a:r>
              <a:rPr lang="en-US" sz="687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Cleaning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AE235-2AC8-EDAB-C325-52F95B153F74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9ABCB4FA-5E60-02B5-9E38-C7C899604E9C}"/>
              </a:ext>
            </a:extLst>
          </p:cNvPr>
          <p:cNvSpPr txBox="1"/>
          <p:nvPr/>
        </p:nvSpPr>
        <p:spPr>
          <a:xfrm>
            <a:off x="1028700" y="8818788"/>
            <a:ext cx="13299618" cy="51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Filling missing values with statistical measures maintains data integrity and prevents unnecessary row/column removal—leading to more reliable machine learning pipelines.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A848C5D3-FC41-A62F-34B5-EA357B1E690D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80ACF31-CE15-7CC9-4EDA-B223E75241F2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C9C76125-31BB-4561-89CA-0025AADCFEF7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AE48A57B-4B54-49A1-0428-508F363B6BB8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A1A7948-DF55-9989-C2A9-D92935649B3F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502D2EA4-DBB0-F17D-D7DF-8889FAD0A827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5EEE19F7-D2B9-9DCB-6986-2AE4DA433232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C4E69901-EEA5-0F03-7304-DE5D2156E80C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8047" y="3828456"/>
            <a:ext cx="8816876" cy="685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375"/>
              </a:lnSpc>
            </a:pPr>
            <a:r>
              <a:rPr lang="en-US" sz="4313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Data Quality: </a:t>
            </a:r>
            <a:endParaRPr lang="tr-TR" sz="4313" dirty="0">
              <a:solidFill>
                <a:srgbClr val="C6BFEE"/>
              </a:solidFill>
              <a:latin typeface="Prompt Medium" pitchFamily="34" charset="0"/>
              <a:ea typeface="Prompt Medium" pitchFamily="34" charset="-122"/>
              <a:cs typeface="Prompt Medium" pitchFamily="34" charset="-120"/>
            </a:endParaRPr>
          </a:p>
          <a:p>
            <a:pPr>
              <a:lnSpc>
                <a:spcPts val="5375"/>
              </a:lnSpc>
            </a:pPr>
            <a:r>
              <a:rPr lang="en-US" sz="4313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Cleanliness and Consistency</a:t>
            </a:r>
            <a:endParaRPr lang="en-US" sz="4313" dirty="0"/>
          </a:p>
        </p:txBody>
      </p:sp>
      <p:sp>
        <p:nvSpPr>
          <p:cNvPr id="4" name="Text 1"/>
          <p:cNvSpPr/>
          <p:nvPr/>
        </p:nvSpPr>
        <p:spPr>
          <a:xfrm>
            <a:off x="7938047" y="5247914"/>
            <a:ext cx="9269909" cy="1481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After addressing missing values, the next step is to remove duplicates and resolve type inconsistencies in your dataset. These actions improve the accuracy and reliability of your analyses.</a:t>
            </a:r>
            <a:endParaRPr lang="en-US" sz="2375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6EB68B99-B918-1C7B-4610-37C67BC56EE0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DF92890-58CA-FE64-B368-AC416A5A0D93}"/>
              </a:ext>
            </a:extLst>
          </p:cNvPr>
          <p:cNvSpPr txBox="1"/>
          <p:nvPr/>
        </p:nvSpPr>
        <p:spPr>
          <a:xfrm>
            <a:off x="8085022" y="8711497"/>
            <a:ext cx="6972300" cy="51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Clean and consistent data prevents misleading results and forms the foundation of trustworthy machine learning models.</a:t>
            </a: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73CFE664-27BD-F5F5-AA28-71DFFBC752C5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A39ACAB7-29D4-511C-9659-E527166F12CB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9DB5C270-EB31-BD1E-923B-7C81D1454C9F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D0FC1DDE-351E-A2A9-C1ED-62EF712B64E2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282DB16-F095-885F-A5C2-5D14CDA1F4F2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1724A1E7-8731-B8D6-47CC-63F0E3B5AA15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6">
            <a:extLst>
              <a:ext uri="{FF2B5EF4-FFF2-40B4-BE49-F238E27FC236}">
                <a16:creationId xmlns:a16="http://schemas.microsoft.com/office/drawing/2014/main" id="{A1605BFE-CB25-A7E9-C2DA-0E496460AFF2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F33FD421-8BBD-6D55-0034-3EF61714321F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A23F1-1E0A-F2DA-EF95-CB7CDB3F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ABFD3D5-F8A8-14D0-206D-879DCAA388C8}"/>
              </a:ext>
            </a:extLst>
          </p:cNvPr>
          <p:cNvSpPr/>
          <p:nvPr/>
        </p:nvSpPr>
        <p:spPr>
          <a:xfrm>
            <a:off x="666156" y="825104"/>
            <a:ext cx="6081564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313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Core Transformation Functions</a:t>
            </a:r>
            <a:endParaRPr lang="en-US" sz="3313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A58BD1E-E057-8AD0-B117-F83319B77D17}"/>
              </a:ext>
            </a:extLst>
          </p:cNvPr>
          <p:cNvSpPr/>
          <p:nvPr/>
        </p:nvSpPr>
        <p:spPr>
          <a:xfrm>
            <a:off x="666155" y="1734443"/>
            <a:ext cx="8382595" cy="3257104"/>
          </a:xfrm>
          <a:prstGeom prst="roundRect">
            <a:avLst>
              <a:gd name="adj" fmla="val 245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22FB900-E1E1-416C-069C-ED64DE77FDD7}"/>
              </a:ext>
            </a:extLst>
          </p:cNvPr>
          <p:cNvSpPr/>
          <p:nvPr/>
        </p:nvSpPr>
        <p:spPr>
          <a:xfrm>
            <a:off x="866032" y="1934319"/>
            <a:ext cx="571054" cy="571054"/>
          </a:xfrm>
          <a:prstGeom prst="roundRect">
            <a:avLst>
              <a:gd name="adj" fmla="val 20013627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9657A69-C66F-04DD-880D-D39150C72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045" y="2091332"/>
            <a:ext cx="256878" cy="256878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C837DE2C-E201-6C3F-6641-B88BF958FAAE}"/>
              </a:ext>
            </a:extLst>
          </p:cNvPr>
          <p:cNvSpPr/>
          <p:nvPr/>
        </p:nvSpPr>
        <p:spPr>
          <a:xfrm>
            <a:off x="866031" y="2695724"/>
            <a:ext cx="2115145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apply()</a:t>
            </a:r>
            <a:endParaRPr lang="en-US" sz="1625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E02C4033-87FE-FE8B-EFCB-89AEEBA83D82}"/>
              </a:ext>
            </a:extLst>
          </p:cNvPr>
          <p:cNvSpPr/>
          <p:nvPr/>
        </p:nvSpPr>
        <p:spPr>
          <a:xfrm>
            <a:off x="866031" y="3074194"/>
            <a:ext cx="7982843" cy="304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Runs custom logic on rows or columns. Useful for creating new features such as age groups.</a:t>
            </a:r>
            <a:endParaRPr lang="en-US" sz="1438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06EDA7F1-6CF9-B141-EE67-475B6CE530D9}"/>
              </a:ext>
            </a:extLst>
          </p:cNvPr>
          <p:cNvSpPr/>
          <p:nvPr/>
        </p:nvSpPr>
        <p:spPr>
          <a:xfrm>
            <a:off x="866031" y="3592711"/>
            <a:ext cx="7982843" cy="1198960"/>
          </a:xfrm>
          <a:prstGeom prst="roundRect">
            <a:avLst>
              <a:gd name="adj" fmla="val 666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602BD3F0-7A13-995A-63A2-39AF61BE612C}"/>
              </a:ext>
            </a:extLst>
          </p:cNvPr>
          <p:cNvSpPr/>
          <p:nvPr/>
        </p:nvSpPr>
        <p:spPr>
          <a:xfrm>
            <a:off x="856655" y="3592711"/>
            <a:ext cx="8001595" cy="1198960"/>
          </a:xfrm>
          <a:prstGeom prst="roundRect">
            <a:avLst>
              <a:gd name="adj" fmla="val 2382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D213E91A-262D-04F0-D6F9-BEE64EB6F962}"/>
              </a:ext>
            </a:extLst>
          </p:cNvPr>
          <p:cNvSpPr/>
          <p:nvPr/>
        </p:nvSpPr>
        <p:spPr>
          <a:xfrm>
            <a:off x="1047006" y="3735437"/>
            <a:ext cx="7620893" cy="91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AgeGroup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"] = 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["Age"].apply(lambda x: "Young" if x &lt; 30 else "Adult")</a:t>
            </a:r>
            <a:endParaRPr lang="en-US" sz="1438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9914DB37-8B1C-3A67-8C37-8E1E25EC6D6F}"/>
              </a:ext>
            </a:extLst>
          </p:cNvPr>
          <p:cNvSpPr/>
          <p:nvPr/>
        </p:nvSpPr>
        <p:spPr>
          <a:xfrm>
            <a:off x="9239102" y="1734443"/>
            <a:ext cx="8382744" cy="3257104"/>
          </a:xfrm>
          <a:prstGeom prst="roundRect">
            <a:avLst>
              <a:gd name="adj" fmla="val 245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3FA9AD25-6D0C-B19C-8572-1DE0F07274EF}"/>
              </a:ext>
            </a:extLst>
          </p:cNvPr>
          <p:cNvSpPr/>
          <p:nvPr/>
        </p:nvSpPr>
        <p:spPr>
          <a:xfrm>
            <a:off x="9438978" y="1934319"/>
            <a:ext cx="571054" cy="571054"/>
          </a:xfrm>
          <a:prstGeom prst="roundRect">
            <a:avLst>
              <a:gd name="adj" fmla="val 20013627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1813F017-0C79-A5BE-9127-8437EC357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95991" y="2091332"/>
            <a:ext cx="256878" cy="256878"/>
          </a:xfrm>
          <a:prstGeom prst="rect">
            <a:avLst/>
          </a:prstGeom>
        </p:spPr>
      </p:pic>
      <p:sp>
        <p:nvSpPr>
          <p:cNvPr id="14" name="Text 10">
            <a:extLst>
              <a:ext uri="{FF2B5EF4-FFF2-40B4-BE49-F238E27FC236}">
                <a16:creationId xmlns:a16="http://schemas.microsoft.com/office/drawing/2014/main" id="{293CF989-84F4-8F88-C26F-BC9746DD3BFF}"/>
              </a:ext>
            </a:extLst>
          </p:cNvPr>
          <p:cNvSpPr/>
          <p:nvPr/>
        </p:nvSpPr>
        <p:spPr>
          <a:xfrm>
            <a:off x="9438978" y="2695724"/>
            <a:ext cx="2115145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map()</a:t>
            </a:r>
            <a:endParaRPr lang="en-US" sz="1625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2A6E6A8A-2045-0414-13D1-1FF655F67AAC}"/>
              </a:ext>
            </a:extLst>
          </p:cNvPr>
          <p:cNvSpPr/>
          <p:nvPr/>
        </p:nvSpPr>
        <p:spPr>
          <a:xfrm>
            <a:off x="9438978" y="3074194"/>
            <a:ext cx="7982991" cy="304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Performs value mapping for 1D Series. Ideal for dictionary-based transformations.</a:t>
            </a:r>
            <a:endParaRPr lang="en-US" sz="1438" dirty="0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467F11CB-B656-402C-BE15-F4785050EB07}"/>
              </a:ext>
            </a:extLst>
          </p:cNvPr>
          <p:cNvSpPr/>
          <p:nvPr/>
        </p:nvSpPr>
        <p:spPr>
          <a:xfrm>
            <a:off x="9438978" y="3592711"/>
            <a:ext cx="7982991" cy="1198960"/>
          </a:xfrm>
          <a:prstGeom prst="roundRect">
            <a:avLst>
              <a:gd name="adj" fmla="val 666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59AAFBEE-8DF2-0B24-A95A-77502802386B}"/>
              </a:ext>
            </a:extLst>
          </p:cNvPr>
          <p:cNvSpPr/>
          <p:nvPr/>
        </p:nvSpPr>
        <p:spPr>
          <a:xfrm>
            <a:off x="9429602" y="3592711"/>
            <a:ext cx="8001744" cy="1198960"/>
          </a:xfrm>
          <a:prstGeom prst="roundRect">
            <a:avLst>
              <a:gd name="adj" fmla="val 2382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33DB1F12-7D69-3988-EF4F-0B58AA52A8C4}"/>
              </a:ext>
            </a:extLst>
          </p:cNvPr>
          <p:cNvSpPr/>
          <p:nvPr/>
        </p:nvSpPr>
        <p:spPr>
          <a:xfrm>
            <a:off x="9619953" y="3735437"/>
            <a:ext cx="7621041" cy="91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GenderCode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"] = 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["Gender"].map({"Male": 1, "Female": 0})</a:t>
            </a:r>
            <a:endParaRPr lang="en-US" sz="1438" dirty="0"/>
          </a:p>
        </p:txBody>
      </p:sp>
      <p:sp>
        <p:nvSpPr>
          <p:cNvPr id="19" name="Shape 15">
            <a:extLst>
              <a:ext uri="{FF2B5EF4-FFF2-40B4-BE49-F238E27FC236}">
                <a16:creationId xmlns:a16="http://schemas.microsoft.com/office/drawing/2014/main" id="{1891A946-04FD-15EE-E4D4-0ABE3CF4D8B8}"/>
              </a:ext>
            </a:extLst>
          </p:cNvPr>
          <p:cNvSpPr/>
          <p:nvPr/>
        </p:nvSpPr>
        <p:spPr>
          <a:xfrm>
            <a:off x="666155" y="5181898"/>
            <a:ext cx="8382595" cy="3257104"/>
          </a:xfrm>
          <a:prstGeom prst="roundRect">
            <a:avLst>
              <a:gd name="adj" fmla="val 245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DDAE219A-5BE2-E61D-F59A-E3FB7CE38239}"/>
              </a:ext>
            </a:extLst>
          </p:cNvPr>
          <p:cNvSpPr/>
          <p:nvPr/>
        </p:nvSpPr>
        <p:spPr>
          <a:xfrm>
            <a:off x="866032" y="5381774"/>
            <a:ext cx="571054" cy="571054"/>
          </a:xfrm>
          <a:prstGeom prst="roundRect">
            <a:avLst>
              <a:gd name="adj" fmla="val 20013627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53D2E4D4-D9B2-5B0C-BA19-940C485FB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3045" y="5538787"/>
            <a:ext cx="256878" cy="256878"/>
          </a:xfrm>
          <a:prstGeom prst="rect">
            <a:avLst/>
          </a:prstGeom>
        </p:spPr>
      </p:pic>
      <p:sp>
        <p:nvSpPr>
          <p:cNvPr id="22" name="Text 17">
            <a:extLst>
              <a:ext uri="{FF2B5EF4-FFF2-40B4-BE49-F238E27FC236}">
                <a16:creationId xmlns:a16="http://schemas.microsoft.com/office/drawing/2014/main" id="{DE43F514-C9BD-78DA-2D83-02C16F00400A}"/>
              </a:ext>
            </a:extLst>
          </p:cNvPr>
          <p:cNvSpPr/>
          <p:nvPr/>
        </p:nvSpPr>
        <p:spPr>
          <a:xfrm>
            <a:off x="866031" y="6143179"/>
            <a:ext cx="2115145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replace()</a:t>
            </a:r>
            <a:endParaRPr lang="en-US" sz="1625" dirty="0"/>
          </a:p>
        </p:txBody>
      </p:sp>
      <p:sp>
        <p:nvSpPr>
          <p:cNvPr id="23" name="Text 18">
            <a:extLst>
              <a:ext uri="{FF2B5EF4-FFF2-40B4-BE49-F238E27FC236}">
                <a16:creationId xmlns:a16="http://schemas.microsoft.com/office/drawing/2014/main" id="{B616164B-4F8C-748C-1943-A219A043D169}"/>
              </a:ext>
            </a:extLst>
          </p:cNvPr>
          <p:cNvSpPr/>
          <p:nvPr/>
        </p:nvSpPr>
        <p:spPr>
          <a:xfrm>
            <a:off x="866031" y="6521649"/>
            <a:ext cx="7982843" cy="304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Fixes inconsistent or incorrect values—commonly used for cleaning categorical labels.</a:t>
            </a:r>
            <a:endParaRPr lang="en-US" sz="1438" dirty="0"/>
          </a:p>
        </p:txBody>
      </p:sp>
      <p:sp>
        <p:nvSpPr>
          <p:cNvPr id="24" name="Shape 19">
            <a:extLst>
              <a:ext uri="{FF2B5EF4-FFF2-40B4-BE49-F238E27FC236}">
                <a16:creationId xmlns:a16="http://schemas.microsoft.com/office/drawing/2014/main" id="{FAA898C0-1A15-8580-9E9A-F14F3A56BF8A}"/>
              </a:ext>
            </a:extLst>
          </p:cNvPr>
          <p:cNvSpPr/>
          <p:nvPr/>
        </p:nvSpPr>
        <p:spPr>
          <a:xfrm>
            <a:off x="866031" y="7040166"/>
            <a:ext cx="7982843" cy="1198960"/>
          </a:xfrm>
          <a:prstGeom prst="roundRect">
            <a:avLst>
              <a:gd name="adj" fmla="val 6669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5" name="Shape 20">
            <a:extLst>
              <a:ext uri="{FF2B5EF4-FFF2-40B4-BE49-F238E27FC236}">
                <a16:creationId xmlns:a16="http://schemas.microsoft.com/office/drawing/2014/main" id="{BF5C7FBB-E299-1C1C-0E36-EAE4E340D8C0}"/>
              </a:ext>
            </a:extLst>
          </p:cNvPr>
          <p:cNvSpPr/>
          <p:nvPr/>
        </p:nvSpPr>
        <p:spPr>
          <a:xfrm>
            <a:off x="856655" y="7040166"/>
            <a:ext cx="8001595" cy="1198960"/>
          </a:xfrm>
          <a:prstGeom prst="roundRect">
            <a:avLst>
              <a:gd name="adj" fmla="val 2382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6E3F03C2-2B7F-8127-FB91-40050F992169}"/>
              </a:ext>
            </a:extLst>
          </p:cNvPr>
          <p:cNvSpPr/>
          <p:nvPr/>
        </p:nvSpPr>
        <p:spPr>
          <a:xfrm>
            <a:off x="1047006" y="7182891"/>
            <a:ext cx="7620893" cy="91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["City"] = 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["City"].replace({"</a:t>
            </a:r>
            <a:r>
              <a:rPr lang="en-US" sz="1438" dirty="0" err="1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ist</a:t>
            </a:r>
            <a:r>
              <a:rPr lang="en-US" sz="1438" dirty="0">
                <a:solidFill>
                  <a:srgbClr val="DAD8E9"/>
                </a:solidFill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": "Istanbul"})</a:t>
            </a:r>
            <a:endParaRPr lang="en-US" sz="1438" dirty="0"/>
          </a:p>
        </p:txBody>
      </p:sp>
      <p:sp>
        <p:nvSpPr>
          <p:cNvPr id="27" name="Shape 22">
            <a:extLst>
              <a:ext uri="{FF2B5EF4-FFF2-40B4-BE49-F238E27FC236}">
                <a16:creationId xmlns:a16="http://schemas.microsoft.com/office/drawing/2014/main" id="{5326B48E-0BC2-5AFD-D7EB-3585C9368029}"/>
              </a:ext>
            </a:extLst>
          </p:cNvPr>
          <p:cNvSpPr/>
          <p:nvPr/>
        </p:nvSpPr>
        <p:spPr>
          <a:xfrm>
            <a:off x="9239102" y="5181898"/>
            <a:ext cx="8382744" cy="3257104"/>
          </a:xfrm>
          <a:prstGeom prst="roundRect">
            <a:avLst>
              <a:gd name="adj" fmla="val 2455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  <p:txBody>
          <a:bodyPr/>
          <a:lstStyle/>
          <a:p>
            <a:endParaRPr lang="tr-TR"/>
          </a:p>
        </p:txBody>
      </p:sp>
      <p:sp>
        <p:nvSpPr>
          <p:cNvPr id="28" name="Shape 23">
            <a:extLst>
              <a:ext uri="{FF2B5EF4-FFF2-40B4-BE49-F238E27FC236}">
                <a16:creationId xmlns:a16="http://schemas.microsoft.com/office/drawing/2014/main" id="{3B689C5B-0B3E-CEF4-E96B-AAA667DE783C}"/>
              </a:ext>
            </a:extLst>
          </p:cNvPr>
          <p:cNvSpPr/>
          <p:nvPr/>
        </p:nvSpPr>
        <p:spPr>
          <a:xfrm>
            <a:off x="9438978" y="5381774"/>
            <a:ext cx="571054" cy="571054"/>
          </a:xfrm>
          <a:prstGeom prst="roundRect">
            <a:avLst>
              <a:gd name="adj" fmla="val 20013627"/>
            </a:avLst>
          </a:prstGeom>
          <a:solidFill>
            <a:srgbClr val="A95B9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9" name="Image 3" descr="preencoded.png">
            <a:extLst>
              <a:ext uri="{FF2B5EF4-FFF2-40B4-BE49-F238E27FC236}">
                <a16:creationId xmlns:a16="http://schemas.microsoft.com/office/drawing/2014/main" id="{E638821D-6F3D-8589-8F9D-29A09A4B9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5991" y="5538787"/>
            <a:ext cx="256878" cy="256878"/>
          </a:xfrm>
          <a:prstGeom prst="rect">
            <a:avLst/>
          </a:prstGeom>
        </p:spPr>
      </p:pic>
      <p:sp>
        <p:nvSpPr>
          <p:cNvPr id="30" name="Text 24">
            <a:extLst>
              <a:ext uri="{FF2B5EF4-FFF2-40B4-BE49-F238E27FC236}">
                <a16:creationId xmlns:a16="http://schemas.microsoft.com/office/drawing/2014/main" id="{17A3750D-6C8F-592E-AB0C-945006477CFA}"/>
              </a:ext>
            </a:extLst>
          </p:cNvPr>
          <p:cNvSpPr/>
          <p:nvPr/>
        </p:nvSpPr>
        <p:spPr>
          <a:xfrm>
            <a:off x="9438978" y="6143179"/>
            <a:ext cx="2115145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63"/>
              </a:lnSpc>
            </a:pPr>
            <a:r>
              <a:rPr lang="en-US" sz="1625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astype()</a:t>
            </a:r>
            <a:endParaRPr lang="en-US" sz="1625" dirty="0"/>
          </a:p>
        </p:txBody>
      </p:sp>
      <p:sp>
        <p:nvSpPr>
          <p:cNvPr id="31" name="Text 25">
            <a:extLst>
              <a:ext uri="{FF2B5EF4-FFF2-40B4-BE49-F238E27FC236}">
                <a16:creationId xmlns:a16="http://schemas.microsoft.com/office/drawing/2014/main" id="{9B1B92D1-CB06-810A-C743-D1DCE30AD92B}"/>
              </a:ext>
            </a:extLst>
          </p:cNvPr>
          <p:cNvSpPr/>
          <p:nvPr/>
        </p:nvSpPr>
        <p:spPr>
          <a:xfrm>
            <a:off x="9438978" y="6521649"/>
            <a:ext cx="7982991" cy="304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Converts data types. Ensures numeric, text, or </a:t>
            </a:r>
            <a:r>
              <a:rPr lang="en-US" sz="1438" dirty="0" err="1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boolean</a:t>
            </a:r>
            <a:r>
              <a:rPr lang="en-US" sz="1438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consistency.</a:t>
            </a:r>
            <a:endParaRPr lang="en-US" sz="1438" dirty="0"/>
          </a:p>
        </p:txBody>
      </p:sp>
      <p:sp>
        <p:nvSpPr>
          <p:cNvPr id="32" name="Shape 26">
            <a:extLst>
              <a:ext uri="{FF2B5EF4-FFF2-40B4-BE49-F238E27FC236}">
                <a16:creationId xmlns:a16="http://schemas.microsoft.com/office/drawing/2014/main" id="{5450C928-C66A-95DB-67A9-0062D64B077D}"/>
              </a:ext>
            </a:extLst>
          </p:cNvPr>
          <p:cNvSpPr/>
          <p:nvPr/>
        </p:nvSpPr>
        <p:spPr>
          <a:xfrm>
            <a:off x="9438978" y="7040166"/>
            <a:ext cx="7982991" cy="589955"/>
          </a:xfrm>
          <a:prstGeom prst="roundRect">
            <a:avLst>
              <a:gd name="adj" fmla="val 13553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3" name="Shape 27">
            <a:extLst>
              <a:ext uri="{FF2B5EF4-FFF2-40B4-BE49-F238E27FC236}">
                <a16:creationId xmlns:a16="http://schemas.microsoft.com/office/drawing/2014/main" id="{7494A645-66D5-5B2C-5A5D-BB50614E53BA}"/>
              </a:ext>
            </a:extLst>
          </p:cNvPr>
          <p:cNvSpPr/>
          <p:nvPr/>
        </p:nvSpPr>
        <p:spPr>
          <a:xfrm>
            <a:off x="9429602" y="7040166"/>
            <a:ext cx="8001744" cy="589955"/>
          </a:xfrm>
          <a:prstGeom prst="roundRect">
            <a:avLst>
              <a:gd name="adj" fmla="val 4840"/>
            </a:avLst>
          </a:prstGeom>
          <a:solidFill>
            <a:srgbClr val="18193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4" name="Text 28">
            <a:extLst>
              <a:ext uri="{FF2B5EF4-FFF2-40B4-BE49-F238E27FC236}">
                <a16:creationId xmlns:a16="http://schemas.microsoft.com/office/drawing/2014/main" id="{85D62A08-712F-D0E9-ED18-A5A072F6C54D}"/>
              </a:ext>
            </a:extLst>
          </p:cNvPr>
          <p:cNvSpPr/>
          <p:nvPr/>
        </p:nvSpPr>
        <p:spPr>
          <a:xfrm>
            <a:off x="9619953" y="7182891"/>
            <a:ext cx="7621041" cy="304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38" dirty="0">
                <a:solidFill>
                  <a:srgbClr val="DAD8E9"/>
                </a:solidFill>
                <a:highlight>
                  <a:srgbClr val="181930"/>
                </a:highlight>
                <a:latin typeface="Consolas Light" pitchFamily="34" charset="0"/>
                <a:ea typeface="Consolas Light" pitchFamily="34" charset="-122"/>
                <a:cs typeface="Consolas Light" pitchFamily="34" charset="-120"/>
              </a:rPr>
              <a:t>df["Fiyat"] = df["Fiyat"].astype(float)</a:t>
            </a:r>
            <a:endParaRPr lang="en-US" sz="1438" dirty="0"/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CFF13EF0-2545-A406-E90E-E2BD2BC850DD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CC5E9111-B185-DE58-A44F-D7CCBDFA3120}"/>
              </a:ext>
            </a:extLst>
          </p:cNvPr>
          <p:cNvSpPr txBox="1"/>
          <p:nvPr/>
        </p:nvSpPr>
        <p:spPr>
          <a:xfrm>
            <a:off x="1028700" y="8818788"/>
            <a:ext cx="13906500" cy="51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Insights</a:t>
            </a:r>
            <a:r>
              <a:rPr lang="tr-TR" sz="1500" b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Transformation functions allow you to standardize, clean, and reshape your data—making it ready for reliable machine learning workflows.</a:t>
            </a:r>
          </a:p>
        </p:txBody>
      </p:sp>
      <p:grpSp>
        <p:nvGrpSpPr>
          <p:cNvPr id="48" name="Group 10">
            <a:extLst>
              <a:ext uri="{FF2B5EF4-FFF2-40B4-BE49-F238E27FC236}">
                <a16:creationId xmlns:a16="http://schemas.microsoft.com/office/drawing/2014/main" id="{D35C7F26-5896-C8E5-0ACA-BBD86C3C982A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7FDB8B02-95C4-E981-F478-871898424DB0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20050F31-43FA-AAEE-6C87-963B95E6BB0A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13">
            <a:extLst>
              <a:ext uri="{FF2B5EF4-FFF2-40B4-BE49-F238E27FC236}">
                <a16:creationId xmlns:a16="http://schemas.microsoft.com/office/drawing/2014/main" id="{AEAF4E49-817D-F2ED-6EAF-56DBBD79FDCB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4CB3CA34-4D08-7FBD-1C6A-C3ED0EBD3904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00F25617-D56C-C179-436E-E04194582BEE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Freeform 16">
            <a:extLst>
              <a:ext uri="{FF2B5EF4-FFF2-40B4-BE49-F238E27FC236}">
                <a16:creationId xmlns:a16="http://schemas.microsoft.com/office/drawing/2014/main" id="{3C44AD73-E157-828D-CB46-BB220455C7F5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69C1A7AC-B7EA-2866-EAE3-7F2F1D58B203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95826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22F7D-2365-05E1-4DC7-709261A0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E99587B-779B-C1F3-8ABC-DEEE831D2A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18422066" cy="103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2"/>
              </a:lnSpc>
              <a:spcBef>
                <a:spcPct val="0"/>
              </a:spcBef>
            </a:pPr>
            <a:r>
              <a:rPr lang="en-US" sz="866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Modern Solution: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818788"/>
            <a:ext cx="7277100" cy="255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Hint: </a:t>
            </a:r>
            <a:r>
              <a:rPr lang="en-US" sz="15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Turning messy, inconsistent raw data into clean, structured datasets.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270578"/>
            <a:ext cx="10706100" cy="3192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tr-TR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</a:t>
            </a:r>
            <a:r>
              <a:rPr lang="tr-TR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Pandas</a:t>
            </a:r>
            <a:r>
              <a:rPr lang="tr-TR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tr-TR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Matters</a:t>
            </a:r>
            <a:r>
              <a:rPr lang="tr-TR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 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Fast and efficient data cleaning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Powerful transformations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Easy preprocessing for Machine Learning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Works perfectly with NumPy &amp; Scikit-Learn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13221" y="2501366"/>
            <a:ext cx="1530327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  <a:spcBef>
                <a:spcPct val="0"/>
              </a:spcBef>
            </a:pPr>
            <a:r>
              <a:rPr lang="tr-TR" sz="66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</a:t>
            </a:r>
            <a:r>
              <a:rPr lang="tr-TR" sz="6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tr-TR" sz="66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magic</a:t>
            </a:r>
            <a:r>
              <a:rPr lang="tr-TR" sz="6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of </a:t>
            </a:r>
            <a:r>
              <a:rPr lang="tr-TR" sz="66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Pandas</a:t>
            </a:r>
            <a:endParaRPr lang="en-US" sz="66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3B7BC73-BEE2-DE0C-1397-5C961AA00F46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360314A-70C1-790B-5BF8-B303196A9F8C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EDE31AC1-3977-9C2A-725E-810D4B6BE80C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75E8371E-520A-2390-7011-78C2758C6212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287F257-1CEA-FB68-5360-318215D3296F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8E9903FC-E9F5-F989-7B63-280C058A6A66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6">
            <a:extLst>
              <a:ext uri="{FF2B5EF4-FFF2-40B4-BE49-F238E27FC236}">
                <a16:creationId xmlns:a16="http://schemas.microsoft.com/office/drawing/2014/main" id="{006B10BD-7F28-9485-9392-58950CC0781A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9FE9175B-D4FF-ED12-5D16-F9668E0A6F40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4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331FD6-F1F3-7B48-158B-716DE8C60ABC}"/>
              </a:ext>
            </a:extLst>
          </p:cNvPr>
          <p:cNvSpPr/>
          <p:nvPr/>
        </p:nvSpPr>
        <p:spPr>
          <a:xfrm>
            <a:off x="0" y="-617854"/>
            <a:ext cx="18288000" cy="11121103"/>
          </a:xfrm>
          <a:custGeom>
            <a:avLst/>
            <a:gdLst/>
            <a:ahLst/>
            <a:cxnLst/>
            <a:rect l="l" t="t" r="r" b="b"/>
            <a:pathLst>
              <a:path w="18288000" h="11121103">
                <a:moveTo>
                  <a:pt x="0" y="0"/>
                </a:moveTo>
                <a:lnTo>
                  <a:pt x="18288000" y="0"/>
                </a:lnTo>
                <a:lnTo>
                  <a:pt x="18288000" y="11121103"/>
                </a:lnTo>
                <a:lnTo>
                  <a:pt x="0" y="1112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t="-1030" b="-8530"/>
            </a:stretch>
          </a:blipFill>
        </p:spPr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2175D-C4A6-0280-E730-F1C8913E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 descr="metin, daire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34A9CC-A32A-D816-AADA-C6B95E73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858000" cy="9509124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BB1EAE03-8A1B-25AE-5CFC-CD9878962213}"/>
              </a:ext>
            </a:extLst>
          </p:cNvPr>
          <p:cNvSpPr/>
          <p:nvPr/>
        </p:nvSpPr>
        <p:spPr>
          <a:xfrm>
            <a:off x="1080047" y="3067199"/>
            <a:ext cx="9269909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50"/>
              </a:lnSpc>
            </a:pPr>
            <a:r>
              <a:rPr lang="en-US" sz="5375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Quick Visualization with Pandas</a:t>
            </a:r>
            <a:endParaRPr lang="en-US" sz="5375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6BDF574-4FF0-7232-4AA0-175F927894F2}"/>
              </a:ext>
            </a:extLst>
          </p:cNvPr>
          <p:cNvSpPr/>
          <p:nvPr/>
        </p:nvSpPr>
        <p:spPr>
          <a:xfrm>
            <a:off x="1080047" y="4917409"/>
            <a:ext cx="9269909" cy="1975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75"/>
              </a:lnSpc>
            </a:pPr>
            <a:r>
              <a:rPr lang="en-US" sz="2375" b="1" dirty="0">
                <a:solidFill>
                  <a:schemeClr val="bg1"/>
                </a:solidFill>
                <a:latin typeface="Montserrat" pitchFamily="2" charset="-94"/>
              </a:rPr>
              <a:t>Why It Matters</a:t>
            </a:r>
            <a:r>
              <a:rPr lang="tr-TR" sz="2375" b="1" dirty="0">
                <a:solidFill>
                  <a:schemeClr val="bg1"/>
                </a:solidFill>
                <a:latin typeface="Montserrat" pitchFamily="2" charset="-94"/>
              </a:rPr>
              <a:t>:</a:t>
            </a:r>
          </a:p>
          <a:p>
            <a:pPr>
              <a:lnSpc>
                <a:spcPts val="3875"/>
              </a:lnSpc>
            </a:pPr>
            <a:endParaRPr lang="tr-TR" sz="2375" dirty="0">
              <a:solidFill>
                <a:schemeClr val="bg1"/>
              </a:solidFill>
              <a:latin typeface="Montserrat" pitchFamily="2" charset="-94"/>
            </a:endParaRPr>
          </a:p>
          <a:p>
            <a:pPr marL="342900" indent="-342900">
              <a:lnSpc>
                <a:spcPts val="3875"/>
              </a:lnSpc>
              <a:buFont typeface="Arial" panose="020B0604020202020204" pitchFamily="34" charset="0"/>
              <a:buChar char="•"/>
            </a:pPr>
            <a:r>
              <a:rPr lang="en-US" sz="2375" dirty="0">
                <a:solidFill>
                  <a:schemeClr val="bg1"/>
                </a:solidFill>
                <a:latin typeface="Montserrat" pitchFamily="2" charset="-94"/>
              </a:rPr>
              <a:t>Pandas integrates directly with Matplotlib, allowing quick visual checks.</a:t>
            </a:r>
            <a:endParaRPr lang="tr-TR" sz="2375" dirty="0">
              <a:solidFill>
                <a:schemeClr val="bg1"/>
              </a:solidFill>
              <a:latin typeface="Montserrat" pitchFamily="2" charset="-94"/>
            </a:endParaRPr>
          </a:p>
          <a:p>
            <a:pPr marL="342900" indent="-342900">
              <a:lnSpc>
                <a:spcPts val="3875"/>
              </a:lnSpc>
              <a:buFont typeface="Arial" panose="020B0604020202020204" pitchFamily="34" charset="0"/>
              <a:buChar char="•"/>
            </a:pPr>
            <a:r>
              <a:rPr lang="en-US" sz="2375" dirty="0">
                <a:solidFill>
                  <a:schemeClr val="bg1"/>
                </a:solidFill>
                <a:latin typeface="Montserrat" pitchFamily="2" charset="-94"/>
              </a:rPr>
              <a:t> Perfect for exploratory data analysis (EDA). </a:t>
            </a:r>
            <a:endParaRPr lang="tr-TR" sz="2375" dirty="0">
              <a:solidFill>
                <a:schemeClr val="bg1"/>
              </a:solidFill>
              <a:latin typeface="Montserrat" pitchFamily="2" charset="-94"/>
            </a:endParaRPr>
          </a:p>
          <a:p>
            <a:pPr marL="342900" indent="-342900">
              <a:lnSpc>
                <a:spcPts val="3875"/>
              </a:lnSpc>
              <a:buFont typeface="Arial" panose="020B0604020202020204" pitchFamily="34" charset="0"/>
              <a:buChar char="•"/>
            </a:pPr>
            <a:r>
              <a:rPr lang="en-US" sz="2375" dirty="0">
                <a:solidFill>
                  <a:schemeClr val="bg1"/>
                </a:solidFill>
                <a:latin typeface="Montserrat" pitchFamily="2" charset="-94"/>
              </a:rPr>
              <a:t>Helps spot patterns, outliers, trends in seconds.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B05AF98-AC0C-DD9F-39A2-6C3275FCE48B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119B-AF47-7D51-F7EC-CCBA9A0E8B66}"/>
              </a:ext>
            </a:extLst>
          </p:cNvPr>
          <p:cNvSpPr txBox="1"/>
          <p:nvPr/>
        </p:nvSpPr>
        <p:spPr>
          <a:xfrm>
            <a:off x="1028700" y="8818788"/>
            <a:ext cx="9666660" cy="787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Montserrat" pitchFamily="2" charset="-94"/>
              </a:rPr>
              <a:t>Pandas' built-in plotting functions allow you to generate immediate visual insights without switching to full visualization libraries—ideal for fast EDA.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endParaRPr lang="en-US" sz="1500" b="1" dirty="0">
              <a:solidFill>
                <a:schemeClr val="bg1"/>
              </a:solidFill>
              <a:latin typeface="Montserrat" pitchFamily="2" charset="-94"/>
              <a:ea typeface="SF Pro Display Bold"/>
              <a:cs typeface="SF Pro Display Bold"/>
              <a:sym typeface="SF Pro Display Bold"/>
            </a:endParaRP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39C065F1-32BB-18D5-03B3-A0144A3AFB0D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DAFDE53-F94A-B663-DAC0-36F9F8354F42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AB6E806-2408-0511-1382-83D23C745211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40AFE3B4-9E16-C13D-950F-BE7F32A56BF8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5369FFA-5A95-9E6F-3F28-7C3A0322DF43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D2106AE1-1F9D-EC65-21BC-A4EB0601ED5D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16">
            <a:extLst>
              <a:ext uri="{FF2B5EF4-FFF2-40B4-BE49-F238E27FC236}">
                <a16:creationId xmlns:a16="http://schemas.microsoft.com/office/drawing/2014/main" id="{1A307779-367E-4580-CFCB-656F0EB6623D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F12D8EAB-4EC8-FE73-53A5-07593CE3D164}"/>
              </a:ext>
            </a:extLst>
          </p:cNvPr>
          <p:cNvSpPr txBox="1"/>
          <p:nvPr/>
        </p:nvSpPr>
        <p:spPr>
          <a:xfrm>
            <a:off x="17373600" y="9619569"/>
            <a:ext cx="5238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698848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85883-24E4-1963-9941-FC62FC51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A4F3F079-C996-FF09-55BE-AD86B882E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04DC-3F3D-48FB-9E03-0A6D796F5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2076450"/>
            <a:ext cx="13030200" cy="6134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two data files are used i.e. ‘</a:t>
            </a:r>
            <a:r>
              <a:rPr lang="en-US" sz="2800" dirty="0" err="1">
                <a:solidFill>
                  <a:schemeClr val="bg1"/>
                </a:solidFill>
              </a:rPr>
              <a:t>titles.csv</a:t>
            </a:r>
            <a:r>
              <a:rPr lang="en-US" sz="2800" dirty="0">
                <a:solidFill>
                  <a:schemeClr val="bg1"/>
                </a:solidFill>
              </a:rPr>
              <a:t>’ and ‘</a:t>
            </a:r>
            <a:r>
              <a:rPr lang="en-US" sz="2800" dirty="0" err="1">
                <a:solidFill>
                  <a:schemeClr val="bg1"/>
                </a:solidFill>
              </a:rPr>
              <a:t>cast.csv</a:t>
            </a:r>
            <a:r>
              <a:rPr lang="en-US" sz="2800" dirty="0">
                <a:solidFill>
                  <a:schemeClr val="bg1"/>
                </a:solidFill>
              </a:rPr>
              <a:t>’. The ‘</a:t>
            </a:r>
            <a:r>
              <a:rPr lang="en-US" sz="2800" dirty="0" err="1">
                <a:solidFill>
                  <a:schemeClr val="bg1"/>
                </a:solidFill>
              </a:rPr>
              <a:t>titles.csv</a:t>
            </a:r>
            <a:r>
              <a:rPr lang="en-US" sz="2800" dirty="0">
                <a:solidFill>
                  <a:schemeClr val="bg1"/>
                </a:solidFill>
              </a:rPr>
              <a:t>’ file contains the list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movies with the releasing year; whereas ‘</a:t>
            </a:r>
            <a:r>
              <a:rPr lang="en-US" sz="2800" dirty="0" err="1">
                <a:solidFill>
                  <a:schemeClr val="bg1"/>
                </a:solidFill>
              </a:rPr>
              <a:t>cast.csv</a:t>
            </a:r>
            <a:r>
              <a:rPr lang="en-US" sz="2800" dirty="0">
                <a:solidFill>
                  <a:schemeClr val="bg1"/>
                </a:solidFill>
              </a:rPr>
              <a:t>’ file has five columns which store the title of movie,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releasing year, star-casts, type(actor/actress), characters and ratings for actors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Find the top 10  years with the highest number of films</a:t>
            </a:r>
          </a:p>
          <a:p>
            <a:r>
              <a:rPr lang="en-US" sz="2800" dirty="0">
                <a:solidFill>
                  <a:schemeClr val="bg1"/>
                </a:solidFill>
              </a:rPr>
              <a:t>Find the top 10 </a:t>
            </a:r>
            <a:r>
              <a:rPr lang="tr-TR" sz="2800" dirty="0" err="1">
                <a:solidFill>
                  <a:schemeClr val="bg1"/>
                </a:solidFill>
              </a:rPr>
              <a:t>characters</a:t>
            </a:r>
            <a:r>
              <a:rPr lang="en-US" sz="2800" dirty="0">
                <a:solidFill>
                  <a:schemeClr val="bg1"/>
                </a:solidFill>
              </a:rPr>
              <a:t> with the highest score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78C9A-553A-499B-C504-82176DC015AA}"/>
              </a:ext>
            </a:extLst>
          </p:cNvPr>
          <p:cNvSpPr txBox="1"/>
          <p:nvPr/>
        </p:nvSpPr>
        <p:spPr>
          <a:xfrm>
            <a:off x="1752600" y="1164471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Exercise</a:t>
            </a:r>
            <a:endParaRPr lang="en-TR" sz="4000" dirty="0"/>
          </a:p>
        </p:txBody>
      </p:sp>
    </p:spTree>
    <p:extLst>
      <p:ext uri="{BB962C8B-B14F-4D97-AF65-F5344CB8AC3E}">
        <p14:creationId xmlns:p14="http://schemas.microsoft.com/office/powerpoint/2010/main" val="110417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9222" b="-9222"/>
            </a:stretch>
          </a:blipFill>
        </p:spPr>
        <p:txBody>
          <a:bodyPr/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 </a:t>
            </a:r>
            <a:endParaRPr lang="en-US" b="1" dirty="0">
              <a:solidFill>
                <a:srgbClr val="FFFFFF"/>
              </a:solidFill>
              <a:latin typeface="SF Pro Display Bold"/>
              <a:ea typeface="SF Pro Display Bold"/>
              <a:cs typeface="SF Pro Display Bold"/>
              <a:sym typeface="SF Pro Displ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is Pandas?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829059"/>
            <a:ext cx="11391900" cy="3730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high-performance Python library for:</a:t>
            </a:r>
            <a:endParaRPr lang="tr-TR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fast, powerful data analysis library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Built on top of NumPy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Works with structured/tabular data</a:t>
            </a: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Provides Series &amp;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DataFrame</a:t>
            </a: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Essential for data cleaning and preprocessing</a:t>
            </a:r>
            <a:r>
              <a:rPr lang="tr-TR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818788"/>
            <a:ext cx="13373100" cy="251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tr-TR" sz="16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 </a:t>
            </a:r>
            <a:endParaRPr lang="en-US" sz="1600" b="1" dirty="0">
              <a:solidFill>
                <a:srgbClr val="FFFFFF"/>
              </a:solidFill>
              <a:latin typeface="SF Pro Display Bold"/>
              <a:ea typeface="SF Pro Display Bold"/>
              <a:cs typeface="SF Pro Display Bold"/>
              <a:sym typeface="SF Pro Display Bold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7249D6E6-C9D9-227C-940B-61D0A82E2CF8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1F2488B-4CC7-7EF3-0A34-8FAD107EE3D8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73EC8E7C-5A86-4A47-3BFB-37ECEDD0FB41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3">
            <a:extLst>
              <a:ext uri="{FF2B5EF4-FFF2-40B4-BE49-F238E27FC236}">
                <a16:creationId xmlns:a16="http://schemas.microsoft.com/office/drawing/2014/main" id="{D0D92BAF-99B9-56DD-D647-1C1F4D30FB87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92AC3E6-695F-640E-8ABD-5F29FB2225CE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88D86254-DA58-1366-79A3-782587C09817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6">
            <a:extLst>
              <a:ext uri="{FF2B5EF4-FFF2-40B4-BE49-F238E27FC236}">
                <a16:creationId xmlns:a16="http://schemas.microsoft.com/office/drawing/2014/main" id="{4AAAF246-8216-38DD-E188-CEA30A18467E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DF4B8EB6-A4F8-A2A2-6AEF-A2155448BE86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5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EDD658C-0668-14FD-1221-BA6F2CE7AD70}"/>
              </a:ext>
            </a:extLst>
          </p:cNvPr>
          <p:cNvSpPr txBox="1"/>
          <p:nvPr/>
        </p:nvSpPr>
        <p:spPr>
          <a:xfrm>
            <a:off x="914400" y="8295069"/>
            <a:ext cx="14058901" cy="34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600" b="1" dirty="0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Technical Definition: </a:t>
            </a:r>
            <a:r>
              <a:rPr lang="en-US" sz="1600" i="1" dirty="0">
                <a:solidFill>
                  <a:srgbClr val="FFFFFF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Pandas is built on top of NumPy and optimized for fast, flexible, and expressive data analysis.</a:t>
            </a:r>
            <a:endParaRPr lang="en-US" sz="1600" i="1" dirty="0">
              <a:solidFill>
                <a:srgbClr val="FFFFFF"/>
              </a:solidFill>
              <a:latin typeface="Montserrat" pitchFamily="2" charset="-94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8" name="TextBox 8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Pandas Data Structures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989359"/>
            <a:ext cx="8865420" cy="371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Series → 1D labeled array</a:t>
            </a:r>
          </a:p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DataFrame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→ 2D labeled table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Adventages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Flexible indexing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Built for fast operations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Foundation of all Pandas features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818788"/>
            <a:ext cx="4721642" cy="26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FFFFFF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Pandas for Machine Learning</a:t>
            </a: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F741478-DA97-884A-ED82-1796D3EFDD19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AAAC4E7-2D4E-6B75-1781-981ABCB9F52D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6CF28F5C-27CB-367B-7808-9D91673D057B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BA626897-2B94-E084-7391-7862981F6D43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2CD87334-D677-6603-1D33-3EF6F96664CC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FFD41B58-F167-8206-520A-958ED230EBB7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FE1E296C-AC37-6E91-4FBA-C9C9144E3B6D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1609A36F-E8F2-9E51-B4D2-AA51DFFD249C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028700" y="1149900"/>
            <a:ext cx="15303270" cy="148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en-US" sz="86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Series vs </a:t>
            </a:r>
            <a:r>
              <a:rPr lang="en-US" sz="8666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DataFrame</a:t>
            </a:r>
            <a:endParaRPr lang="en-US" sz="86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119204"/>
            <a:ext cx="8865420" cy="371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Series (1D)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One-dimensional labeled array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Holds any data type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Index + values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8818788"/>
            <a:ext cx="14995210" cy="522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Hint:  </a:t>
            </a:r>
            <a:r>
              <a:rPr lang="en-US" sz="1600" dirty="0">
                <a:solidFill>
                  <a:schemeClr val="bg1"/>
                </a:solidFill>
                <a:latin typeface="Montserrat" pitchFamily="2" charset="-94"/>
              </a:rPr>
              <a:t>The </a:t>
            </a:r>
            <a:r>
              <a:rPr lang="en-US" sz="1600" dirty="0" err="1">
                <a:solidFill>
                  <a:schemeClr val="bg1"/>
                </a:solidFill>
                <a:latin typeface="Montserrat" pitchFamily="2" charset="-94"/>
              </a:rPr>
              <a:t>DataFrame</a:t>
            </a:r>
            <a:r>
              <a:rPr lang="en-US" sz="1600" dirty="0">
                <a:solidFill>
                  <a:schemeClr val="bg1"/>
                </a:solidFill>
                <a:latin typeface="Montserrat" pitchFamily="2" charset="-94"/>
              </a:rPr>
              <a:t> is the structure you will use most often in data analysis. </a:t>
            </a: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Montserrat" pitchFamily="2" charset="-94"/>
              </a:rPr>
              <a:t>You can think of it as a programmable version of an Excel table.</a:t>
            </a:r>
            <a:r>
              <a:rPr lang="en-US" sz="1500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0588" y="3119204"/>
            <a:ext cx="8865420" cy="264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DataFrame (2D)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Table-like structure with rows/columns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Built from multiple Series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Perfect for tabular data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F28ECC4A-C66D-DAB8-826C-FBB52BD83837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0957503-E4C5-5A17-1BE0-6BCF32DAF41D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BB18BDBA-0474-5098-368F-D70D20F38202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7F31E967-E509-5FE9-15C5-0141F1866714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5E939DEE-FE19-C521-80A0-42339B4155D9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24E9DF85-60DB-1830-3A91-0519AA12A8D3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54FD0E20-8FBE-1EB7-8E0C-350C9D63E9CE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2EC0F9A5-EEA1-8183-4D79-DA21906D7C45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7</a:t>
            </a:r>
          </a:p>
        </p:txBody>
      </p:sp>
      <p:grpSp>
        <p:nvGrpSpPr>
          <p:cNvPr id="104" name="Grup 103">
            <a:extLst>
              <a:ext uri="{FF2B5EF4-FFF2-40B4-BE49-F238E27FC236}">
                <a16:creationId xmlns:a16="http://schemas.microsoft.com/office/drawing/2014/main" id="{B5FFCBBE-0663-6F9D-81F8-E7918E4AE3F6}"/>
              </a:ext>
            </a:extLst>
          </p:cNvPr>
          <p:cNvGrpSpPr/>
          <p:nvPr/>
        </p:nvGrpSpPr>
        <p:grpSpPr>
          <a:xfrm>
            <a:off x="1037258" y="4535106"/>
            <a:ext cx="4513151" cy="3221438"/>
            <a:chOff x="1005364" y="2770584"/>
            <a:chExt cx="5954435" cy="3650100"/>
          </a:xfrm>
        </p:grpSpPr>
        <p:sp>
          <p:nvSpPr>
            <p:cNvPr id="105" name="Text 4">
              <a:extLst>
                <a:ext uri="{FF2B5EF4-FFF2-40B4-BE49-F238E27FC236}">
                  <a16:creationId xmlns:a16="http://schemas.microsoft.com/office/drawing/2014/main" id="{74D92C20-72FA-AF0F-7CD6-F03E29882CF2}"/>
                </a:ext>
              </a:extLst>
            </p:cNvPr>
            <p:cNvSpPr/>
            <p:nvPr/>
          </p:nvSpPr>
          <p:spPr>
            <a:xfrm>
              <a:off x="1005364" y="2770584"/>
              <a:ext cx="4059317" cy="42755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3350"/>
                </a:lnSpc>
                <a:buNone/>
              </a:pPr>
              <a:endParaRPr lang="en-US" sz="2650" dirty="0"/>
            </a:p>
          </p:txBody>
        </p:sp>
        <p:sp>
          <p:nvSpPr>
            <p:cNvPr id="106" name="Text 5">
              <a:extLst>
                <a:ext uri="{FF2B5EF4-FFF2-40B4-BE49-F238E27FC236}">
                  <a16:creationId xmlns:a16="http://schemas.microsoft.com/office/drawing/2014/main" id="{F271503A-064C-8FE4-0D41-BC3BCC356AAC}"/>
                </a:ext>
              </a:extLst>
            </p:cNvPr>
            <p:cNvSpPr/>
            <p:nvPr/>
          </p:nvSpPr>
          <p:spPr>
            <a:xfrm>
              <a:off x="1005364" y="3328035"/>
              <a:ext cx="5954435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endParaRPr lang="en-US" sz="1700" dirty="0"/>
            </a:p>
          </p:txBody>
        </p:sp>
        <p:sp>
          <p:nvSpPr>
            <p:cNvPr id="107" name="Shape 6">
              <a:extLst>
                <a:ext uri="{FF2B5EF4-FFF2-40B4-BE49-F238E27FC236}">
                  <a16:creationId xmlns:a16="http://schemas.microsoft.com/office/drawing/2014/main" id="{31793AC0-594E-E106-6DA7-A9CD58F4C828}"/>
                </a:ext>
              </a:extLst>
            </p:cNvPr>
            <p:cNvSpPr/>
            <p:nvPr/>
          </p:nvSpPr>
          <p:spPr>
            <a:xfrm>
              <a:off x="1330285" y="3918466"/>
              <a:ext cx="5629513" cy="2502218"/>
            </a:xfrm>
            <a:prstGeom prst="roundRect">
              <a:avLst>
                <a:gd name="adj" fmla="val 3637"/>
              </a:avLst>
            </a:prstGeom>
            <a:noFill/>
            <a:ln w="7620">
              <a:solidFill>
                <a:srgbClr val="FFFFFF">
                  <a:alpha val="24000"/>
                </a:srgbClr>
              </a:solidFill>
              <a:prstDash val="soli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08" name="Shape 7">
              <a:extLst>
                <a:ext uri="{FF2B5EF4-FFF2-40B4-BE49-F238E27FC236}">
                  <a16:creationId xmlns:a16="http://schemas.microsoft.com/office/drawing/2014/main" id="{DB70CA9C-382B-B215-7DC7-35E0837FFB4A}"/>
                </a:ext>
              </a:extLst>
            </p:cNvPr>
            <p:cNvSpPr/>
            <p:nvPr/>
          </p:nvSpPr>
          <p:spPr>
            <a:xfrm>
              <a:off x="1337905" y="3926086"/>
              <a:ext cx="5614273" cy="62174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09" name="Text 8">
              <a:extLst>
                <a:ext uri="{FF2B5EF4-FFF2-40B4-BE49-F238E27FC236}">
                  <a16:creationId xmlns:a16="http://schemas.microsoft.com/office/drawing/2014/main" id="{55E3F286-0978-044D-E55A-8E7B62952D02}"/>
                </a:ext>
              </a:extLst>
            </p:cNvPr>
            <p:cNvSpPr/>
            <p:nvPr/>
          </p:nvSpPr>
          <p:spPr>
            <a:xfrm>
              <a:off x="1554480" y="4063603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b="1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Index</a:t>
              </a:r>
              <a:endParaRPr lang="en-US" sz="1700" dirty="0"/>
            </a:p>
          </p:txBody>
        </p:sp>
        <p:sp>
          <p:nvSpPr>
            <p:cNvPr id="110" name="Text 9">
              <a:extLst>
                <a:ext uri="{FF2B5EF4-FFF2-40B4-BE49-F238E27FC236}">
                  <a16:creationId xmlns:a16="http://schemas.microsoft.com/office/drawing/2014/main" id="{A5A3FF39-24F5-1E4B-FC91-525023A2B6F2}"/>
                </a:ext>
              </a:extLst>
            </p:cNvPr>
            <p:cNvSpPr/>
            <p:nvPr/>
          </p:nvSpPr>
          <p:spPr>
            <a:xfrm>
              <a:off x="4365427" y="4063603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b="1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Value</a:t>
              </a:r>
              <a:endParaRPr lang="en-US" sz="1700" dirty="0"/>
            </a:p>
          </p:txBody>
        </p:sp>
        <p:sp>
          <p:nvSpPr>
            <p:cNvPr id="111" name="Shape 10">
              <a:extLst>
                <a:ext uri="{FF2B5EF4-FFF2-40B4-BE49-F238E27FC236}">
                  <a16:creationId xmlns:a16="http://schemas.microsoft.com/office/drawing/2014/main" id="{9791EAC1-A48D-4606-9044-A18C03160690}"/>
                </a:ext>
              </a:extLst>
            </p:cNvPr>
            <p:cNvSpPr/>
            <p:nvPr/>
          </p:nvSpPr>
          <p:spPr>
            <a:xfrm>
              <a:off x="1337905" y="4547830"/>
              <a:ext cx="5614273" cy="62174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12" name="Text 11">
              <a:extLst>
                <a:ext uri="{FF2B5EF4-FFF2-40B4-BE49-F238E27FC236}">
                  <a16:creationId xmlns:a16="http://schemas.microsoft.com/office/drawing/2014/main" id="{1A1739C0-9FDF-6CCC-92BB-6EE917262A46}"/>
                </a:ext>
              </a:extLst>
            </p:cNvPr>
            <p:cNvSpPr/>
            <p:nvPr/>
          </p:nvSpPr>
          <p:spPr>
            <a:xfrm>
              <a:off x="1554480" y="4685348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0</a:t>
              </a:r>
              <a:endParaRPr lang="en-US" sz="1700" dirty="0"/>
            </a:p>
          </p:txBody>
        </p:sp>
        <p:sp>
          <p:nvSpPr>
            <p:cNvPr id="113" name="Text 12">
              <a:extLst>
                <a:ext uri="{FF2B5EF4-FFF2-40B4-BE49-F238E27FC236}">
                  <a16:creationId xmlns:a16="http://schemas.microsoft.com/office/drawing/2014/main" id="{BE968AC6-9E57-95FF-E0C3-CA6B9A793C95}"/>
                </a:ext>
              </a:extLst>
            </p:cNvPr>
            <p:cNvSpPr/>
            <p:nvPr/>
          </p:nvSpPr>
          <p:spPr>
            <a:xfrm>
              <a:off x="4365427" y="4685348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Ali</a:t>
              </a:r>
              <a:endParaRPr lang="en-US" sz="1700" dirty="0"/>
            </a:p>
          </p:txBody>
        </p:sp>
        <p:sp>
          <p:nvSpPr>
            <p:cNvPr id="114" name="Shape 13">
              <a:extLst>
                <a:ext uri="{FF2B5EF4-FFF2-40B4-BE49-F238E27FC236}">
                  <a16:creationId xmlns:a16="http://schemas.microsoft.com/office/drawing/2014/main" id="{E0ECFF65-5F5B-E493-83A6-F49E999A1354}"/>
                </a:ext>
              </a:extLst>
            </p:cNvPr>
            <p:cNvSpPr/>
            <p:nvPr/>
          </p:nvSpPr>
          <p:spPr>
            <a:xfrm>
              <a:off x="1337905" y="5169575"/>
              <a:ext cx="5614273" cy="62174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15" name="Text 14">
              <a:extLst>
                <a:ext uri="{FF2B5EF4-FFF2-40B4-BE49-F238E27FC236}">
                  <a16:creationId xmlns:a16="http://schemas.microsoft.com/office/drawing/2014/main" id="{A5188162-57BC-5879-E7FF-9E9644F66FE5}"/>
                </a:ext>
              </a:extLst>
            </p:cNvPr>
            <p:cNvSpPr/>
            <p:nvPr/>
          </p:nvSpPr>
          <p:spPr>
            <a:xfrm>
              <a:off x="1554480" y="5307092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1</a:t>
              </a:r>
              <a:endParaRPr lang="en-US" sz="1700" dirty="0"/>
            </a:p>
          </p:txBody>
        </p:sp>
        <p:sp>
          <p:nvSpPr>
            <p:cNvPr id="116" name="Text 15">
              <a:extLst>
                <a:ext uri="{FF2B5EF4-FFF2-40B4-BE49-F238E27FC236}">
                  <a16:creationId xmlns:a16="http://schemas.microsoft.com/office/drawing/2014/main" id="{D87AFA87-20D9-375F-B385-D67D1E02A17A}"/>
                </a:ext>
              </a:extLst>
            </p:cNvPr>
            <p:cNvSpPr/>
            <p:nvPr/>
          </p:nvSpPr>
          <p:spPr>
            <a:xfrm>
              <a:off x="4365427" y="5307092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Ayşe</a:t>
              </a:r>
              <a:endParaRPr lang="en-US" sz="1700" dirty="0"/>
            </a:p>
          </p:txBody>
        </p:sp>
        <p:sp>
          <p:nvSpPr>
            <p:cNvPr id="117" name="Shape 16">
              <a:extLst>
                <a:ext uri="{FF2B5EF4-FFF2-40B4-BE49-F238E27FC236}">
                  <a16:creationId xmlns:a16="http://schemas.microsoft.com/office/drawing/2014/main" id="{07C8C688-B016-2B73-1297-35AB0CCB05CE}"/>
                </a:ext>
              </a:extLst>
            </p:cNvPr>
            <p:cNvSpPr/>
            <p:nvPr/>
          </p:nvSpPr>
          <p:spPr>
            <a:xfrm>
              <a:off x="1337905" y="5791319"/>
              <a:ext cx="5614273" cy="62174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18" name="Text 17">
              <a:extLst>
                <a:ext uri="{FF2B5EF4-FFF2-40B4-BE49-F238E27FC236}">
                  <a16:creationId xmlns:a16="http://schemas.microsoft.com/office/drawing/2014/main" id="{262860AE-8839-6159-ACF3-04ABAC605BA0}"/>
                </a:ext>
              </a:extLst>
            </p:cNvPr>
            <p:cNvSpPr/>
            <p:nvPr/>
          </p:nvSpPr>
          <p:spPr>
            <a:xfrm>
              <a:off x="1554480" y="5928836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2</a:t>
              </a:r>
              <a:endParaRPr lang="en-US" sz="1700" dirty="0"/>
            </a:p>
          </p:txBody>
        </p:sp>
        <p:sp>
          <p:nvSpPr>
            <p:cNvPr id="119" name="Text 18">
              <a:extLst>
                <a:ext uri="{FF2B5EF4-FFF2-40B4-BE49-F238E27FC236}">
                  <a16:creationId xmlns:a16="http://schemas.microsoft.com/office/drawing/2014/main" id="{45F9D070-18C3-14A9-E319-1DE54186BAE3}"/>
                </a:ext>
              </a:extLst>
            </p:cNvPr>
            <p:cNvSpPr/>
            <p:nvPr/>
          </p:nvSpPr>
          <p:spPr>
            <a:xfrm>
              <a:off x="4365427" y="5928836"/>
              <a:ext cx="2370177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Mehmet</a:t>
              </a:r>
              <a:endParaRPr lang="en-US" sz="1700" dirty="0"/>
            </a:p>
          </p:txBody>
        </p:sp>
        <p:sp>
          <p:nvSpPr>
            <p:cNvPr id="120" name="Shape 19">
              <a:extLst>
                <a:ext uri="{FF2B5EF4-FFF2-40B4-BE49-F238E27FC236}">
                  <a16:creationId xmlns:a16="http://schemas.microsoft.com/office/drawing/2014/main" id="{F7DA674A-94E3-ABD4-C2EF-BE4C00ACEC2E}"/>
                </a:ext>
              </a:extLst>
            </p:cNvPr>
            <p:cNvSpPr/>
            <p:nvPr/>
          </p:nvSpPr>
          <p:spPr>
            <a:xfrm>
              <a:off x="1005364" y="3918466"/>
              <a:ext cx="30480" cy="2502218"/>
            </a:xfrm>
            <a:prstGeom prst="rect">
              <a:avLst/>
            </a:prstGeom>
            <a:solidFill>
              <a:srgbClr val="C91313"/>
            </a:solidFill>
            <a:ln/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21" name="Grup 120">
            <a:extLst>
              <a:ext uri="{FF2B5EF4-FFF2-40B4-BE49-F238E27FC236}">
                <a16:creationId xmlns:a16="http://schemas.microsoft.com/office/drawing/2014/main" id="{471E7EB0-4B88-3489-4D08-23CA7965732C}"/>
              </a:ext>
            </a:extLst>
          </p:cNvPr>
          <p:cNvGrpSpPr/>
          <p:nvPr/>
        </p:nvGrpSpPr>
        <p:grpSpPr>
          <a:xfrm>
            <a:off x="9045698" y="5562356"/>
            <a:ext cx="6972572" cy="2325778"/>
            <a:chOff x="7670483" y="3918466"/>
            <a:chExt cx="5954553" cy="1880473"/>
          </a:xfrm>
        </p:grpSpPr>
        <p:sp>
          <p:nvSpPr>
            <p:cNvPr id="122" name="Shape 25"/>
            <p:cNvSpPr/>
            <p:nvPr/>
          </p:nvSpPr>
          <p:spPr>
            <a:xfrm>
              <a:off x="7995404" y="3918466"/>
              <a:ext cx="5629632" cy="1880473"/>
            </a:xfrm>
            <a:prstGeom prst="roundRect">
              <a:avLst>
                <a:gd name="adj" fmla="val 4839"/>
              </a:avLst>
            </a:prstGeom>
            <a:noFill/>
            <a:ln w="7620">
              <a:solidFill>
                <a:srgbClr val="FFFFFF">
                  <a:alpha val="24000"/>
                </a:srgbClr>
              </a:solidFill>
              <a:prstDash val="soli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3" name="Shape 26"/>
            <p:cNvSpPr/>
            <p:nvPr/>
          </p:nvSpPr>
          <p:spPr>
            <a:xfrm>
              <a:off x="8003024" y="3926086"/>
              <a:ext cx="5613797" cy="62174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24" name="Text 27"/>
            <p:cNvSpPr/>
            <p:nvPr/>
          </p:nvSpPr>
          <p:spPr>
            <a:xfrm>
              <a:off x="8220194" y="4063603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b="1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Name</a:t>
              </a:r>
              <a:endParaRPr lang="en-US" sz="1700" dirty="0"/>
            </a:p>
          </p:txBody>
        </p:sp>
        <p:sp>
          <p:nvSpPr>
            <p:cNvPr id="125" name="Text 28"/>
            <p:cNvSpPr/>
            <p:nvPr/>
          </p:nvSpPr>
          <p:spPr>
            <a:xfrm>
              <a:off x="10095071" y="4063603"/>
              <a:ext cx="143029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b="1" dirty="0">
                  <a:solidFill>
                    <a:srgbClr val="FFE5E5"/>
                  </a:solidFill>
                  <a:latin typeface="DM Sans" pitchFamily="34" charset="0"/>
                </a:rPr>
                <a:t>Age</a:t>
              </a:r>
              <a:endParaRPr lang="en-US" sz="1700" dirty="0"/>
            </a:p>
          </p:txBody>
        </p:sp>
        <p:sp>
          <p:nvSpPr>
            <p:cNvPr id="126" name="Text 29"/>
            <p:cNvSpPr/>
            <p:nvPr/>
          </p:nvSpPr>
          <p:spPr>
            <a:xfrm>
              <a:off x="11966138" y="4063603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b="1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City</a:t>
              </a:r>
              <a:endParaRPr lang="en-US" sz="1700" dirty="0"/>
            </a:p>
          </p:txBody>
        </p:sp>
        <p:sp>
          <p:nvSpPr>
            <p:cNvPr id="127" name="Shape 30"/>
            <p:cNvSpPr/>
            <p:nvPr/>
          </p:nvSpPr>
          <p:spPr>
            <a:xfrm>
              <a:off x="8003024" y="4547830"/>
              <a:ext cx="5613797" cy="621744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28" name="Text 31"/>
            <p:cNvSpPr/>
            <p:nvPr/>
          </p:nvSpPr>
          <p:spPr>
            <a:xfrm>
              <a:off x="8220194" y="4685348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Ali</a:t>
              </a:r>
              <a:endParaRPr lang="en-US" sz="1700" dirty="0"/>
            </a:p>
          </p:txBody>
        </p:sp>
        <p:sp>
          <p:nvSpPr>
            <p:cNvPr id="129" name="Text 32"/>
            <p:cNvSpPr/>
            <p:nvPr/>
          </p:nvSpPr>
          <p:spPr>
            <a:xfrm>
              <a:off x="10095071" y="4685348"/>
              <a:ext cx="143029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25</a:t>
              </a:r>
              <a:endParaRPr lang="en-US" sz="1700" dirty="0"/>
            </a:p>
          </p:txBody>
        </p:sp>
        <p:sp>
          <p:nvSpPr>
            <p:cNvPr id="130" name="Text 33"/>
            <p:cNvSpPr/>
            <p:nvPr/>
          </p:nvSpPr>
          <p:spPr>
            <a:xfrm>
              <a:off x="11966138" y="4685348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Ankara</a:t>
              </a:r>
              <a:endParaRPr lang="en-US" sz="1700" dirty="0"/>
            </a:p>
          </p:txBody>
        </p:sp>
        <p:sp>
          <p:nvSpPr>
            <p:cNvPr id="131" name="Shape 34"/>
            <p:cNvSpPr/>
            <p:nvPr/>
          </p:nvSpPr>
          <p:spPr>
            <a:xfrm>
              <a:off x="8003024" y="5169575"/>
              <a:ext cx="5613797" cy="62174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/>
          </p:spPr>
          <p:txBody>
            <a:bodyPr/>
            <a:lstStyle/>
            <a:p>
              <a:endParaRPr lang="tr-TR"/>
            </a:p>
          </p:txBody>
        </p:sp>
        <p:sp>
          <p:nvSpPr>
            <p:cNvPr id="132" name="Text 35"/>
            <p:cNvSpPr/>
            <p:nvPr/>
          </p:nvSpPr>
          <p:spPr>
            <a:xfrm>
              <a:off x="8220194" y="5307092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Ayşe</a:t>
              </a:r>
              <a:endParaRPr lang="en-US" sz="1700" dirty="0"/>
            </a:p>
          </p:txBody>
        </p:sp>
        <p:sp>
          <p:nvSpPr>
            <p:cNvPr id="133" name="Text 36"/>
            <p:cNvSpPr/>
            <p:nvPr/>
          </p:nvSpPr>
          <p:spPr>
            <a:xfrm>
              <a:off x="10095071" y="5307092"/>
              <a:ext cx="143029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30</a:t>
              </a:r>
              <a:endParaRPr lang="en-US" sz="1700" dirty="0"/>
            </a:p>
          </p:txBody>
        </p:sp>
        <p:sp>
          <p:nvSpPr>
            <p:cNvPr id="134" name="Text 37"/>
            <p:cNvSpPr/>
            <p:nvPr/>
          </p:nvSpPr>
          <p:spPr>
            <a:xfrm>
              <a:off x="11966138" y="5307092"/>
              <a:ext cx="1434108" cy="346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00"/>
                </a:lnSpc>
                <a:buNone/>
              </a:pPr>
              <a:r>
                <a:rPr lang="en-US" sz="1700" dirty="0">
                  <a:solidFill>
                    <a:srgbClr val="FFE5E5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İstanbul</a:t>
              </a:r>
              <a:endParaRPr lang="en-US" sz="1700" dirty="0"/>
            </a:p>
          </p:txBody>
        </p:sp>
        <p:sp>
          <p:nvSpPr>
            <p:cNvPr id="135" name="Shape 38"/>
            <p:cNvSpPr/>
            <p:nvPr/>
          </p:nvSpPr>
          <p:spPr>
            <a:xfrm>
              <a:off x="7670483" y="3918466"/>
              <a:ext cx="30480" cy="1880473"/>
            </a:xfrm>
            <a:prstGeom prst="rect">
              <a:avLst/>
            </a:prstGeom>
            <a:solidFill>
              <a:srgbClr val="C91313"/>
            </a:solidFill>
            <a:ln/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F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8A696D-70D7-053C-DD1B-A9086F8A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9D7E3DCE-A8C3-3451-C2D4-57B1FE09AD3E}"/>
              </a:ext>
            </a:extLst>
          </p:cNvPr>
          <p:cNvSpPr txBox="1"/>
          <p:nvPr/>
        </p:nvSpPr>
        <p:spPr>
          <a:xfrm>
            <a:off x="1028700" y="1149900"/>
            <a:ext cx="15303270" cy="137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32"/>
              </a:lnSpc>
              <a:spcBef>
                <a:spcPct val="0"/>
              </a:spcBef>
            </a:pPr>
            <a:r>
              <a:rPr lang="tr-TR" sz="66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Creating</a:t>
            </a:r>
            <a:r>
              <a:rPr lang="tr-TR" sz="6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</a:t>
            </a:r>
            <a:r>
              <a:rPr lang="tr-TR" sz="66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Pandas</a:t>
            </a:r>
            <a:r>
              <a:rPr lang="tr-TR" sz="6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Series</a:t>
            </a:r>
            <a:endParaRPr lang="en-US" sz="66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039F2AC-A3C2-18F7-871C-48E87E88A41A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8B7DD072-AA75-CE7B-CFBE-11A2839A5CE7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EFBEEF94-3484-72C1-FCD8-AB28C835A0FB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811FE223-C00E-B613-CA9A-59740BAF7774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D9A20878-AA34-ABAF-189C-83A16596FD4F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BB80F56F-0AE5-B555-F201-1FD311FAB1CB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B73543B0-063F-BA91-9FDA-5D4C4A8F87AD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EEBBDA41-D3A5-C770-6842-7D403116F016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5628D84-E55A-1595-FC34-E32C8CFB22C2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8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690E821E-7AA0-F24C-F73D-98061C81B10F}"/>
              </a:ext>
            </a:extLst>
          </p:cNvPr>
          <p:cNvSpPr/>
          <p:nvPr/>
        </p:nvSpPr>
        <p:spPr>
          <a:xfrm>
            <a:off x="968828" y="6704874"/>
            <a:ext cx="13431746" cy="1380099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endParaRPr lang="tr-TR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A9E2196-DDB4-1983-22F7-27F3A87CE1C5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 </a:t>
            </a:r>
            <a:r>
              <a:rPr lang="en-US" sz="1600" i="1" dirty="0">
                <a:solidFill>
                  <a:schemeClr val="bg1"/>
                </a:solidFill>
              </a:rPr>
              <a:t>That’s it! We just created a clean</a:t>
            </a:r>
            <a:r>
              <a:rPr lang="tr-TR" sz="1600" i="1" dirty="0">
                <a:solidFill>
                  <a:schemeClr val="bg1"/>
                </a:solidFill>
              </a:rPr>
              <a:t> </a:t>
            </a:r>
            <a:r>
              <a:rPr lang="tr-TR" sz="1600" i="1" dirty="0" err="1">
                <a:solidFill>
                  <a:schemeClr val="bg1"/>
                </a:solidFill>
              </a:rPr>
              <a:t>Pandas</a:t>
            </a:r>
            <a:r>
              <a:rPr lang="tr-TR" sz="1600" i="1" dirty="0">
                <a:solidFill>
                  <a:schemeClr val="bg1"/>
                </a:solidFill>
              </a:rPr>
              <a:t> Series </a:t>
            </a:r>
            <a:r>
              <a:rPr lang="en-US" sz="1600" i="1" dirty="0">
                <a:solidFill>
                  <a:schemeClr val="bg1"/>
                </a:solidFill>
              </a:rPr>
              <a:t>from a simple Python dictionary.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492CFA50-ED8C-49DF-082B-88BBD93E11BD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pd.Series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([10, 20, 30], index=["A", "B", "C"])</a:t>
            </a:r>
            <a:endParaRPr lang="tr-TR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print(s)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08EA907-3DA1-8B9D-B635-5676E90E4EDE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D8577B8-A16E-2146-EFAD-68415B0AC98A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1018171-074F-880A-5F48-F11650CC3F04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0CCB89EB-4B96-1B80-5201-EB0A34E89248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AE73FE74-A942-841F-7BCF-6403057EC15B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62AF2AC9-D3FA-E116-BA19-564AB8D40E97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A05C0C16-9437-D704-6175-B53CD7DBB4E0}"/>
              </a:ext>
            </a:extLst>
          </p:cNvPr>
          <p:cNvSpPr/>
          <p:nvPr/>
        </p:nvSpPr>
        <p:spPr>
          <a:xfrm>
            <a:off x="925286" y="6704874"/>
            <a:ext cx="13442633" cy="4842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11747EE3-7465-004D-D82D-92C33F689DC8}"/>
              </a:ext>
            </a:extLst>
          </p:cNvPr>
          <p:cNvSpPr/>
          <p:nvPr/>
        </p:nvSpPr>
        <p:spPr>
          <a:xfrm>
            <a:off x="1092807" y="681298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A</a:t>
            </a:r>
            <a:endParaRPr lang="en-US" sz="1300" dirty="0"/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A8E72DAD-3C67-C880-41F8-2FEB4B8CCD15}"/>
              </a:ext>
            </a:extLst>
          </p:cNvPr>
          <p:cNvSpPr/>
          <p:nvPr/>
        </p:nvSpPr>
        <p:spPr>
          <a:xfrm>
            <a:off x="4457275" y="681298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10</a:t>
            </a:r>
            <a:endParaRPr lang="en-US" sz="1300" dirty="0"/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E0D50B92-59B2-DD2C-8A7B-E71FAB1E817A}"/>
              </a:ext>
            </a:extLst>
          </p:cNvPr>
          <p:cNvSpPr/>
          <p:nvPr/>
        </p:nvSpPr>
        <p:spPr>
          <a:xfrm>
            <a:off x="7817933" y="681298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D95CFD85-7D7F-BACD-AC45-D3D3603B290F}"/>
              </a:ext>
            </a:extLst>
          </p:cNvPr>
          <p:cNvSpPr/>
          <p:nvPr/>
        </p:nvSpPr>
        <p:spPr>
          <a:xfrm>
            <a:off x="11178591" y="681298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35E44A9D-5AD6-623D-CECF-C1C97D15BB57}"/>
              </a:ext>
            </a:extLst>
          </p:cNvPr>
          <p:cNvSpPr/>
          <p:nvPr/>
        </p:nvSpPr>
        <p:spPr>
          <a:xfrm>
            <a:off x="968828" y="7158142"/>
            <a:ext cx="13442633" cy="4842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dirty="0"/>
          </a:p>
        </p:txBody>
      </p:sp>
      <p:sp>
        <p:nvSpPr>
          <p:cNvPr id="31" name="Text 18">
            <a:extLst>
              <a:ext uri="{FF2B5EF4-FFF2-40B4-BE49-F238E27FC236}">
                <a16:creationId xmlns:a16="http://schemas.microsoft.com/office/drawing/2014/main" id="{0F19C1FD-5F4F-6B30-2A9F-CDBA0D13ED38}"/>
              </a:ext>
            </a:extLst>
          </p:cNvPr>
          <p:cNvSpPr/>
          <p:nvPr/>
        </p:nvSpPr>
        <p:spPr>
          <a:xfrm>
            <a:off x="1103880" y="729721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B</a:t>
            </a:r>
            <a:endParaRPr lang="en-US" sz="1300" dirty="0"/>
          </a:p>
        </p:txBody>
      </p:sp>
      <p:sp>
        <p:nvSpPr>
          <p:cNvPr id="96" name="Text 19">
            <a:extLst>
              <a:ext uri="{FF2B5EF4-FFF2-40B4-BE49-F238E27FC236}">
                <a16:creationId xmlns:a16="http://schemas.microsoft.com/office/drawing/2014/main" id="{434D5F52-D921-8E39-D209-054AB0110ECA}"/>
              </a:ext>
            </a:extLst>
          </p:cNvPr>
          <p:cNvSpPr/>
          <p:nvPr/>
        </p:nvSpPr>
        <p:spPr>
          <a:xfrm>
            <a:off x="4457275" y="729721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20</a:t>
            </a:r>
            <a:endParaRPr lang="en-US" sz="1300" dirty="0"/>
          </a:p>
        </p:txBody>
      </p:sp>
      <p:sp>
        <p:nvSpPr>
          <p:cNvPr id="98" name="Text 21">
            <a:extLst>
              <a:ext uri="{FF2B5EF4-FFF2-40B4-BE49-F238E27FC236}">
                <a16:creationId xmlns:a16="http://schemas.microsoft.com/office/drawing/2014/main" id="{25A32AA1-BA08-E315-E43A-5EE3B612682E}"/>
              </a:ext>
            </a:extLst>
          </p:cNvPr>
          <p:cNvSpPr/>
          <p:nvPr/>
        </p:nvSpPr>
        <p:spPr>
          <a:xfrm>
            <a:off x="11178591" y="729721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99" name="Text 23">
            <a:extLst>
              <a:ext uri="{FF2B5EF4-FFF2-40B4-BE49-F238E27FC236}">
                <a16:creationId xmlns:a16="http://schemas.microsoft.com/office/drawing/2014/main" id="{6F7A4507-7340-0968-B1A7-24F68F3AEEBF}"/>
              </a:ext>
            </a:extLst>
          </p:cNvPr>
          <p:cNvSpPr/>
          <p:nvPr/>
        </p:nvSpPr>
        <p:spPr>
          <a:xfrm>
            <a:off x="1092807" y="778143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C</a:t>
            </a:r>
            <a:endParaRPr lang="en-US" sz="1300" dirty="0"/>
          </a:p>
        </p:txBody>
      </p:sp>
      <p:sp>
        <p:nvSpPr>
          <p:cNvPr id="100" name="Text 24">
            <a:extLst>
              <a:ext uri="{FF2B5EF4-FFF2-40B4-BE49-F238E27FC236}">
                <a16:creationId xmlns:a16="http://schemas.microsoft.com/office/drawing/2014/main" id="{62934C9D-2FBB-592A-AE04-4289F4E7B3CD}"/>
              </a:ext>
            </a:extLst>
          </p:cNvPr>
          <p:cNvSpPr/>
          <p:nvPr/>
        </p:nvSpPr>
        <p:spPr>
          <a:xfrm>
            <a:off x="4457275" y="778143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30           </a:t>
            </a:r>
            <a:r>
              <a:rPr lang="tr-TR" sz="1300" dirty="0" err="1">
                <a:solidFill>
                  <a:srgbClr val="FFE5E5"/>
                </a:solidFill>
                <a:latin typeface="DM Sans" pitchFamily="34" charset="0"/>
              </a:rPr>
              <a:t>dtype</a:t>
            </a:r>
            <a:r>
              <a:rPr lang="tr-TR" sz="1300" dirty="0">
                <a:solidFill>
                  <a:srgbClr val="FFE5E5"/>
                </a:solidFill>
                <a:latin typeface="DM Sans" pitchFamily="34" charset="0"/>
              </a:rPr>
              <a:t>: int64</a:t>
            </a:r>
            <a:endParaRPr lang="en-US" sz="1300" dirty="0"/>
          </a:p>
        </p:txBody>
      </p:sp>
      <p:sp>
        <p:nvSpPr>
          <p:cNvPr id="101" name="Text 25">
            <a:extLst>
              <a:ext uri="{FF2B5EF4-FFF2-40B4-BE49-F238E27FC236}">
                <a16:creationId xmlns:a16="http://schemas.microsoft.com/office/drawing/2014/main" id="{66C459D5-5EC4-A4F4-CD48-F92FC4710FDA}"/>
              </a:ext>
            </a:extLst>
          </p:cNvPr>
          <p:cNvSpPr/>
          <p:nvPr/>
        </p:nvSpPr>
        <p:spPr>
          <a:xfrm>
            <a:off x="7817933" y="778143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02" name="Text 26">
            <a:extLst>
              <a:ext uri="{FF2B5EF4-FFF2-40B4-BE49-F238E27FC236}">
                <a16:creationId xmlns:a16="http://schemas.microsoft.com/office/drawing/2014/main" id="{82904859-064D-9388-47C5-B84DC3B74483}"/>
              </a:ext>
            </a:extLst>
          </p:cNvPr>
          <p:cNvSpPr/>
          <p:nvPr/>
        </p:nvSpPr>
        <p:spPr>
          <a:xfrm>
            <a:off x="11178591" y="778143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0289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F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DB9A5-8440-11B8-1321-A31E79EC4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3">
            <a:extLst>
              <a:ext uri="{FF2B5EF4-FFF2-40B4-BE49-F238E27FC236}">
                <a16:creationId xmlns:a16="http://schemas.microsoft.com/office/drawing/2014/main" id="{DCC40A60-3927-D92F-F85E-E3971B93E691}"/>
              </a:ext>
            </a:extLst>
          </p:cNvPr>
          <p:cNvSpPr/>
          <p:nvPr/>
        </p:nvSpPr>
        <p:spPr>
          <a:xfrm>
            <a:off x="957942" y="6585996"/>
            <a:ext cx="13431746" cy="1879228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endParaRPr lang="tr-TR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E64EFDB-426F-9C1D-2CFB-E9A266757C67}"/>
              </a:ext>
            </a:extLst>
          </p:cNvPr>
          <p:cNvSpPr txBox="1"/>
          <p:nvPr/>
        </p:nvSpPr>
        <p:spPr>
          <a:xfrm>
            <a:off x="16284345" y="8475888"/>
            <a:ext cx="126901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7F1A62F-2722-8EBF-5969-33D25F199259}"/>
              </a:ext>
            </a:extLst>
          </p:cNvPr>
          <p:cNvSpPr txBox="1"/>
          <p:nvPr/>
        </p:nvSpPr>
        <p:spPr>
          <a:xfrm>
            <a:off x="1028700" y="8818788"/>
            <a:ext cx="1499521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en-US" sz="1500" b="1" dirty="0">
                <a:solidFill>
                  <a:schemeClr val="bg1"/>
                </a:solidFill>
                <a:latin typeface="Montserrat" pitchFamily="2" charset="-94"/>
                <a:ea typeface="SF Pro Display Bold"/>
                <a:cs typeface="SF Pro Display Bold"/>
                <a:sym typeface="SF Pro Display Bold"/>
              </a:rPr>
              <a:t>:  </a:t>
            </a:r>
            <a:r>
              <a:rPr lang="en-US" sz="1600" i="1" dirty="0">
                <a:solidFill>
                  <a:schemeClr val="bg1"/>
                </a:solidFill>
              </a:rPr>
              <a:t>That’s it! We just created a clean, professional data table from a simple Python dictionary.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56CA9A0-20AE-F1E7-3EF0-D67D92B0E982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4E8DF08-19CF-34D9-0893-D3B8AC186AE8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4BCCA878-7E45-DD5E-7FB2-B1A5D3CB30DD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13">
            <a:extLst>
              <a:ext uri="{FF2B5EF4-FFF2-40B4-BE49-F238E27FC236}">
                <a16:creationId xmlns:a16="http://schemas.microsoft.com/office/drawing/2014/main" id="{FD2B8199-8B1C-9FD7-1FAE-C16CAA4A06A8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C31451F6-FCE5-6F8A-EED0-4D185E8A2DB0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B88B317-E9FD-B3E3-5493-6E746D0DCF21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16">
            <a:extLst>
              <a:ext uri="{FF2B5EF4-FFF2-40B4-BE49-F238E27FC236}">
                <a16:creationId xmlns:a16="http://schemas.microsoft.com/office/drawing/2014/main" id="{A47A1D47-E7DE-38AA-FBE7-58740E480B77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4BAD9FBB-CD4F-7471-2A18-E0683E8D73C8}"/>
              </a:ext>
            </a:extLst>
          </p:cNvPr>
          <p:cNvSpPr txBox="1"/>
          <p:nvPr/>
        </p:nvSpPr>
        <p:spPr>
          <a:xfrm>
            <a:off x="17667681" y="9619569"/>
            <a:ext cx="229748" cy="49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9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7F9A6DBD-EBFD-CF2C-89B7-EA9A0BE97C27}"/>
              </a:ext>
            </a:extLst>
          </p:cNvPr>
          <p:cNvSpPr/>
          <p:nvPr/>
        </p:nvSpPr>
        <p:spPr>
          <a:xfrm>
            <a:off x="925286" y="3078820"/>
            <a:ext cx="15909471" cy="3048000"/>
          </a:xfrm>
          <a:prstGeom prst="roundRect">
            <a:avLst>
              <a:gd name="adj" fmla="val 857"/>
            </a:avLst>
          </a:prstGeom>
          <a:solidFill>
            <a:srgbClr val="171717"/>
          </a:solidFill>
          <a:ln/>
        </p:spPr>
        <p:txBody>
          <a:bodyPr/>
          <a:lstStyle/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import pandas as pd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Import the Pandas library.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 = { 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Create a Python dictionary to hold our sample data.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'Name': ['Ali', 'Ayşe', 'Mehmet'],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"Name" storing three string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'Age': [25, 30, 35],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"Age" storing integer values.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'City': ['Ankara', 'İstanbul', 'İzmir’]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A column named "City" storing city names.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</a:t>
            </a:r>
          </a:p>
          <a:p>
            <a:endParaRPr lang="en-US" dirty="0">
              <a:solidFill>
                <a:srgbClr val="FFE5E5"/>
              </a:solidFill>
              <a:latin typeface="Consolas" pitchFamily="34" charset="0"/>
              <a:ea typeface="Consolas" pitchFamily="34" charset="-122"/>
              <a:cs typeface="Consolas" pitchFamily="34" charset="-120"/>
            </a:endParaRPr>
          </a:p>
          <a:p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=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pd.DataFrame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(data)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Convert the dictionary into a Pandas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.</a:t>
            </a:r>
          </a:p>
          <a:p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print(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df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)                               </a:t>
            </a:r>
            <a:r>
              <a:rPr lang="tr-TR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                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# Display the resulting </a:t>
            </a:r>
            <a:r>
              <a:rPr lang="en-US" dirty="0" err="1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DataFrame</a:t>
            </a:r>
            <a:r>
              <a:rPr lang="en-US" dirty="0">
                <a:solidFill>
                  <a:srgbClr val="FFE5E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in a tabular format.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AA48F16-0E0C-335D-226D-A439C6C464A8}"/>
              </a:ext>
            </a:extLst>
          </p:cNvPr>
          <p:cNvSpPr txBox="1"/>
          <p:nvPr/>
        </p:nvSpPr>
        <p:spPr>
          <a:xfrm>
            <a:off x="914400" y="6146150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Expected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Output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E0E313D-D1DF-16EF-FEA5-792EE4CA4EE5}"/>
              </a:ext>
            </a:extLst>
          </p:cNvPr>
          <p:cNvSpPr txBox="1"/>
          <p:nvPr/>
        </p:nvSpPr>
        <p:spPr>
          <a:xfrm>
            <a:off x="914400" y="2662787"/>
            <a:ext cx="948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Code</a:t>
            </a:r>
            <a:r>
              <a:rPr lang="tr-TR" b="1" dirty="0">
                <a:solidFill>
                  <a:schemeClr val="bg1"/>
                </a:solidFill>
              </a:rPr>
              <a:t> (Python)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232DC05A-0AD1-07B3-EE0C-521E6A846C8F}"/>
              </a:ext>
            </a:extLst>
          </p:cNvPr>
          <p:cNvSpPr/>
          <p:nvPr/>
        </p:nvSpPr>
        <p:spPr>
          <a:xfrm>
            <a:off x="1081921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C8FB063A-F33D-85F0-6EB4-9374D4A72963}"/>
              </a:ext>
            </a:extLst>
          </p:cNvPr>
          <p:cNvSpPr/>
          <p:nvPr/>
        </p:nvSpPr>
        <p:spPr>
          <a:xfrm>
            <a:off x="4446389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Name</a:t>
            </a:r>
            <a:endParaRPr lang="en-US" sz="130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C8D19BAB-6B1B-20A4-0A30-935871F0DAEA}"/>
              </a:ext>
            </a:extLst>
          </p:cNvPr>
          <p:cNvSpPr/>
          <p:nvPr/>
        </p:nvSpPr>
        <p:spPr>
          <a:xfrm>
            <a:off x="7807047" y="6709005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Age</a:t>
            </a:r>
            <a:endParaRPr lang="en-US" sz="130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29956F0B-72E6-7DDB-8AC5-43D394DEC1F5}"/>
              </a:ext>
            </a:extLst>
          </p:cNvPr>
          <p:cNvSpPr/>
          <p:nvPr/>
        </p:nvSpPr>
        <p:spPr>
          <a:xfrm>
            <a:off x="11167705" y="6709005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13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City</a:t>
            </a:r>
            <a:endParaRPr lang="en-US" sz="130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03178506-DCF4-D921-1D4F-5A5CD7480494}"/>
              </a:ext>
            </a:extLst>
          </p:cNvPr>
          <p:cNvSpPr/>
          <p:nvPr/>
        </p:nvSpPr>
        <p:spPr>
          <a:xfrm>
            <a:off x="914400" y="7085124"/>
            <a:ext cx="13442633" cy="4842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1E73B09A-24D2-4438-6C12-C8F41DDC67FC}"/>
              </a:ext>
            </a:extLst>
          </p:cNvPr>
          <p:cNvSpPr/>
          <p:nvPr/>
        </p:nvSpPr>
        <p:spPr>
          <a:xfrm>
            <a:off x="1081921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0</a:t>
            </a:r>
            <a:endParaRPr lang="en-US" sz="1300" dirty="0"/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E020960C-1C35-EF8E-3501-7C3FBAF3E438}"/>
              </a:ext>
            </a:extLst>
          </p:cNvPr>
          <p:cNvSpPr/>
          <p:nvPr/>
        </p:nvSpPr>
        <p:spPr>
          <a:xfrm>
            <a:off x="4446389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Ali</a:t>
            </a:r>
            <a:endParaRPr lang="en-US" sz="1300" dirty="0"/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DB1411EA-C43D-493B-8CF0-4912752CB21C}"/>
              </a:ext>
            </a:extLst>
          </p:cNvPr>
          <p:cNvSpPr/>
          <p:nvPr/>
        </p:nvSpPr>
        <p:spPr>
          <a:xfrm>
            <a:off x="7807047" y="7193233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25</a:t>
            </a:r>
            <a:endParaRPr lang="en-US" sz="1300" dirty="0"/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6EE0AA5B-C71A-CEBE-4AEB-F797C81E4568}"/>
              </a:ext>
            </a:extLst>
          </p:cNvPr>
          <p:cNvSpPr/>
          <p:nvPr/>
        </p:nvSpPr>
        <p:spPr>
          <a:xfrm>
            <a:off x="11167705" y="7193233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Ankara</a:t>
            </a:r>
            <a:endParaRPr lang="en-US" sz="1300" dirty="0"/>
          </a:p>
        </p:txBody>
      </p:sp>
      <p:sp>
        <p:nvSpPr>
          <p:cNvPr id="30" name="Shape 17">
            <a:extLst>
              <a:ext uri="{FF2B5EF4-FFF2-40B4-BE49-F238E27FC236}">
                <a16:creationId xmlns:a16="http://schemas.microsoft.com/office/drawing/2014/main" id="{CCD916F4-EC00-ED3F-BE2D-92B02466D91C}"/>
              </a:ext>
            </a:extLst>
          </p:cNvPr>
          <p:cNvSpPr/>
          <p:nvPr/>
        </p:nvSpPr>
        <p:spPr>
          <a:xfrm>
            <a:off x="957942" y="7538392"/>
            <a:ext cx="13442633" cy="4842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1" name="Text 18">
            <a:extLst>
              <a:ext uri="{FF2B5EF4-FFF2-40B4-BE49-F238E27FC236}">
                <a16:creationId xmlns:a16="http://schemas.microsoft.com/office/drawing/2014/main" id="{EA06A76A-F7A9-C5C3-1115-546F319264D6}"/>
              </a:ext>
            </a:extLst>
          </p:cNvPr>
          <p:cNvSpPr/>
          <p:nvPr/>
        </p:nvSpPr>
        <p:spPr>
          <a:xfrm>
            <a:off x="1081921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  <a:endParaRPr lang="en-US" sz="1300" dirty="0"/>
          </a:p>
        </p:txBody>
      </p:sp>
      <p:sp>
        <p:nvSpPr>
          <p:cNvPr id="96" name="Text 19">
            <a:extLst>
              <a:ext uri="{FF2B5EF4-FFF2-40B4-BE49-F238E27FC236}">
                <a16:creationId xmlns:a16="http://schemas.microsoft.com/office/drawing/2014/main" id="{731D385A-642F-4E30-3FA0-C96378FE150B}"/>
              </a:ext>
            </a:extLst>
          </p:cNvPr>
          <p:cNvSpPr/>
          <p:nvPr/>
        </p:nvSpPr>
        <p:spPr>
          <a:xfrm>
            <a:off x="4446389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Ayşe</a:t>
            </a:r>
            <a:endParaRPr lang="en-US" sz="1300" dirty="0"/>
          </a:p>
        </p:txBody>
      </p:sp>
      <p:sp>
        <p:nvSpPr>
          <p:cNvPr id="97" name="Text 20">
            <a:extLst>
              <a:ext uri="{FF2B5EF4-FFF2-40B4-BE49-F238E27FC236}">
                <a16:creationId xmlns:a16="http://schemas.microsoft.com/office/drawing/2014/main" id="{5C60DC95-BBAA-14B6-AEB9-8852829E43DF}"/>
              </a:ext>
            </a:extLst>
          </p:cNvPr>
          <p:cNvSpPr/>
          <p:nvPr/>
        </p:nvSpPr>
        <p:spPr>
          <a:xfrm>
            <a:off x="7807047" y="7677460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30</a:t>
            </a:r>
            <a:endParaRPr lang="en-US" sz="1300" dirty="0"/>
          </a:p>
        </p:txBody>
      </p:sp>
      <p:sp>
        <p:nvSpPr>
          <p:cNvPr id="98" name="Text 21">
            <a:extLst>
              <a:ext uri="{FF2B5EF4-FFF2-40B4-BE49-F238E27FC236}">
                <a16:creationId xmlns:a16="http://schemas.microsoft.com/office/drawing/2014/main" id="{FE6A40B3-EDB8-86D3-D54C-12A468BED392}"/>
              </a:ext>
            </a:extLst>
          </p:cNvPr>
          <p:cNvSpPr/>
          <p:nvPr/>
        </p:nvSpPr>
        <p:spPr>
          <a:xfrm>
            <a:off x="11167705" y="7677460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İstanbul</a:t>
            </a:r>
            <a:endParaRPr lang="en-US" sz="1300" dirty="0"/>
          </a:p>
        </p:txBody>
      </p:sp>
      <p:sp>
        <p:nvSpPr>
          <p:cNvPr id="99" name="Text 23">
            <a:extLst>
              <a:ext uri="{FF2B5EF4-FFF2-40B4-BE49-F238E27FC236}">
                <a16:creationId xmlns:a16="http://schemas.microsoft.com/office/drawing/2014/main" id="{781E9750-496A-CEED-F1A9-17BCDA42C5E2}"/>
              </a:ext>
            </a:extLst>
          </p:cNvPr>
          <p:cNvSpPr/>
          <p:nvPr/>
        </p:nvSpPr>
        <p:spPr>
          <a:xfrm>
            <a:off x="1081921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1300" dirty="0"/>
          </a:p>
        </p:txBody>
      </p:sp>
      <p:sp>
        <p:nvSpPr>
          <p:cNvPr id="100" name="Text 24">
            <a:extLst>
              <a:ext uri="{FF2B5EF4-FFF2-40B4-BE49-F238E27FC236}">
                <a16:creationId xmlns:a16="http://schemas.microsoft.com/office/drawing/2014/main" id="{B1E713B7-3D45-07BF-B9BD-2756E13E03D2}"/>
              </a:ext>
            </a:extLst>
          </p:cNvPr>
          <p:cNvSpPr/>
          <p:nvPr/>
        </p:nvSpPr>
        <p:spPr>
          <a:xfrm>
            <a:off x="4446389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Mehmet</a:t>
            </a:r>
            <a:endParaRPr lang="en-US" sz="1300" dirty="0"/>
          </a:p>
        </p:txBody>
      </p:sp>
      <p:sp>
        <p:nvSpPr>
          <p:cNvPr id="101" name="Text 25">
            <a:extLst>
              <a:ext uri="{FF2B5EF4-FFF2-40B4-BE49-F238E27FC236}">
                <a16:creationId xmlns:a16="http://schemas.microsoft.com/office/drawing/2014/main" id="{FBA293D2-5C3C-9BAA-B67E-1FAF43E86779}"/>
              </a:ext>
            </a:extLst>
          </p:cNvPr>
          <p:cNvSpPr/>
          <p:nvPr/>
        </p:nvSpPr>
        <p:spPr>
          <a:xfrm>
            <a:off x="7807047" y="8161687"/>
            <a:ext cx="301799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35</a:t>
            </a:r>
            <a:endParaRPr lang="en-US" sz="1300" dirty="0"/>
          </a:p>
        </p:txBody>
      </p:sp>
      <p:sp>
        <p:nvSpPr>
          <p:cNvPr id="102" name="Text 26">
            <a:extLst>
              <a:ext uri="{FF2B5EF4-FFF2-40B4-BE49-F238E27FC236}">
                <a16:creationId xmlns:a16="http://schemas.microsoft.com/office/drawing/2014/main" id="{77913B58-7C97-95D2-BC58-5F859D322363}"/>
              </a:ext>
            </a:extLst>
          </p:cNvPr>
          <p:cNvSpPr/>
          <p:nvPr/>
        </p:nvSpPr>
        <p:spPr>
          <a:xfrm>
            <a:off x="11167705" y="8161687"/>
            <a:ext cx="302180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İzmir</a:t>
            </a:r>
            <a:endParaRPr lang="en-US" sz="1300" dirty="0"/>
          </a:p>
        </p:txBody>
      </p:sp>
      <p:sp>
        <p:nvSpPr>
          <p:cNvPr id="139" name="TextBox 7">
            <a:extLst>
              <a:ext uri="{FF2B5EF4-FFF2-40B4-BE49-F238E27FC236}">
                <a16:creationId xmlns:a16="http://schemas.microsoft.com/office/drawing/2014/main" id="{20B1A76F-E82E-395C-7D51-3222DA17E493}"/>
              </a:ext>
            </a:extLst>
          </p:cNvPr>
          <p:cNvSpPr txBox="1"/>
          <p:nvPr/>
        </p:nvSpPr>
        <p:spPr>
          <a:xfrm>
            <a:off x="1028700" y="1192183"/>
            <a:ext cx="17945100" cy="1372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32"/>
              </a:lnSpc>
              <a:spcBef>
                <a:spcPct val="0"/>
              </a:spcBef>
            </a:pPr>
            <a:r>
              <a:rPr lang="tr-TR" sz="6600" b="1" dirty="0" err="1">
                <a:solidFill>
                  <a:schemeClr val="bg1"/>
                </a:solidFill>
                <a:latin typeface="Montserrat" pitchFamily="2" charset="-94"/>
              </a:rPr>
              <a:t>Creating</a:t>
            </a:r>
            <a:r>
              <a:rPr lang="tr-TR" sz="6600" b="1" dirty="0">
                <a:solidFill>
                  <a:schemeClr val="bg1"/>
                </a:solidFill>
                <a:latin typeface="Montserrat" pitchFamily="2" charset="-94"/>
              </a:rPr>
              <a:t> a </a:t>
            </a:r>
            <a:r>
              <a:rPr lang="tr-TR" sz="6600" b="1" dirty="0" err="1">
                <a:solidFill>
                  <a:schemeClr val="bg1"/>
                </a:solidFill>
                <a:latin typeface="Montserrat" pitchFamily="2" charset="-94"/>
              </a:rPr>
              <a:t>Pandas</a:t>
            </a:r>
            <a:r>
              <a:rPr lang="tr-TR" sz="6600" b="1" dirty="0">
                <a:solidFill>
                  <a:schemeClr val="bg1"/>
                </a:solidFill>
                <a:latin typeface="Montserrat" pitchFamily="2" charset="-94"/>
              </a:rPr>
              <a:t> </a:t>
            </a:r>
            <a:r>
              <a:rPr lang="tr-TR" sz="6600" b="1" dirty="0" err="1">
                <a:solidFill>
                  <a:schemeClr val="bg1"/>
                </a:solidFill>
                <a:latin typeface="Montserrat" pitchFamily="2" charset="-94"/>
              </a:rPr>
              <a:t>DataFrame</a:t>
            </a:r>
            <a:endParaRPr lang="en-US" sz="6600" b="1" dirty="0">
              <a:solidFill>
                <a:schemeClr val="bg1"/>
              </a:solidFill>
              <a:latin typeface="Montserrat" pitchFamily="2" charset="-94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839874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D0C5C-2FB6-D378-A88D-59E03DDEF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6AAD759B-AC5E-EA0C-0E9E-2D212441F415}"/>
              </a:ext>
            </a:extLst>
          </p:cNvPr>
          <p:cNvSpPr txBox="1"/>
          <p:nvPr/>
        </p:nvSpPr>
        <p:spPr>
          <a:xfrm>
            <a:off x="16284345" y="8475888"/>
            <a:ext cx="1269015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1D193D"/>
                </a:solidFill>
                <a:latin typeface="Abia"/>
                <a:ea typeface="Abia"/>
                <a:cs typeface="Abia"/>
                <a:sym typeface="Abia"/>
              </a:rPr>
              <a:t>-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BD86110-E5F5-4133-351F-142DA6FC6CD3}"/>
              </a:ext>
            </a:extLst>
          </p:cNvPr>
          <p:cNvGrpSpPr/>
          <p:nvPr/>
        </p:nvGrpSpPr>
        <p:grpSpPr>
          <a:xfrm>
            <a:off x="0" y="9542688"/>
            <a:ext cx="18288000" cy="744312"/>
            <a:chOff x="0" y="0"/>
            <a:chExt cx="4816593" cy="19603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0BF7BC6-B6A6-3EA2-742D-390A48FB6994}"/>
                </a:ext>
              </a:extLst>
            </p:cNvPr>
            <p:cNvSpPr/>
            <p:nvPr/>
          </p:nvSpPr>
          <p:spPr>
            <a:xfrm>
              <a:off x="0" y="0"/>
              <a:ext cx="4816592" cy="196033"/>
            </a:xfrm>
            <a:custGeom>
              <a:avLst/>
              <a:gdLst/>
              <a:ahLst/>
              <a:cxnLst/>
              <a:rect l="l" t="t" r="r" b="b"/>
              <a:pathLst>
                <a:path w="4816592" h="196033">
                  <a:moveTo>
                    <a:pt x="0" y="0"/>
                  </a:moveTo>
                  <a:lnTo>
                    <a:pt x="4816592" y="0"/>
                  </a:lnTo>
                  <a:lnTo>
                    <a:pt x="4816592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A6AA210-9B3C-9AC1-E1A9-6B641930DF32}"/>
                </a:ext>
              </a:extLst>
            </p:cNvPr>
            <p:cNvSpPr txBox="1"/>
            <p:nvPr/>
          </p:nvSpPr>
          <p:spPr>
            <a:xfrm>
              <a:off x="0" y="-28575"/>
              <a:ext cx="481659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A9DCAC-C165-422A-CCA1-3C99D41C94F1}"/>
              </a:ext>
            </a:extLst>
          </p:cNvPr>
          <p:cNvGrpSpPr/>
          <p:nvPr/>
        </p:nvGrpSpPr>
        <p:grpSpPr>
          <a:xfrm>
            <a:off x="16331970" y="9542688"/>
            <a:ext cx="744312" cy="744312"/>
            <a:chOff x="0" y="0"/>
            <a:chExt cx="196033" cy="196033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2A9508F-2243-57F3-4D2F-5054CADB577C}"/>
                </a:ext>
              </a:extLst>
            </p:cNvPr>
            <p:cNvSpPr/>
            <p:nvPr/>
          </p:nvSpPr>
          <p:spPr>
            <a:xfrm>
              <a:off x="0" y="0"/>
              <a:ext cx="196033" cy="196033"/>
            </a:xfrm>
            <a:custGeom>
              <a:avLst/>
              <a:gdLst/>
              <a:ahLst/>
              <a:cxnLst/>
              <a:rect l="l" t="t" r="r" b="b"/>
              <a:pathLst>
                <a:path w="196033" h="196033">
                  <a:moveTo>
                    <a:pt x="0" y="0"/>
                  </a:moveTo>
                  <a:lnTo>
                    <a:pt x="196033" y="0"/>
                  </a:lnTo>
                  <a:lnTo>
                    <a:pt x="196033" y="196033"/>
                  </a:lnTo>
                  <a:lnTo>
                    <a:pt x="0" y="196033"/>
                  </a:lnTo>
                  <a:close/>
                </a:path>
              </a:pathLst>
            </a:custGeom>
            <a:solidFill>
              <a:srgbClr val="7D7C4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AB277C9-7C52-FBFE-2876-EB72D444FB9A}"/>
                </a:ext>
              </a:extLst>
            </p:cNvPr>
            <p:cNvSpPr txBox="1"/>
            <p:nvPr/>
          </p:nvSpPr>
          <p:spPr>
            <a:xfrm>
              <a:off x="0" y="-28575"/>
              <a:ext cx="196033" cy="224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B69E3F9-51F6-B8C9-1DC4-E121D1EF336D}"/>
              </a:ext>
            </a:extLst>
          </p:cNvPr>
          <p:cNvSpPr/>
          <p:nvPr/>
        </p:nvSpPr>
        <p:spPr>
          <a:xfrm>
            <a:off x="16414477" y="9625920"/>
            <a:ext cx="579297" cy="577849"/>
          </a:xfrm>
          <a:custGeom>
            <a:avLst/>
            <a:gdLst/>
            <a:ahLst/>
            <a:cxnLst/>
            <a:rect l="l" t="t" r="r" b="b"/>
            <a:pathLst>
              <a:path w="579297" h="577849">
                <a:moveTo>
                  <a:pt x="0" y="0"/>
                </a:moveTo>
                <a:lnTo>
                  <a:pt x="579297" y="0"/>
                </a:lnTo>
                <a:lnTo>
                  <a:pt x="579297" y="577848"/>
                </a:lnTo>
                <a:lnTo>
                  <a:pt x="0" y="57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535DB16-4E58-2523-5F01-06C2496EA177}"/>
              </a:ext>
            </a:extLst>
          </p:cNvPr>
          <p:cNvSpPr txBox="1"/>
          <p:nvPr/>
        </p:nvSpPr>
        <p:spPr>
          <a:xfrm>
            <a:off x="1028700" y="1140375"/>
            <a:ext cx="15303270" cy="298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32"/>
              </a:lnSpc>
              <a:spcBef>
                <a:spcPct val="0"/>
              </a:spcBef>
            </a:pPr>
            <a:r>
              <a:rPr lang="en-US" sz="7600" b="1" dirty="0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Understanding Data </a:t>
            </a:r>
            <a:endParaRPr lang="tr-TR" sz="7600" b="1" dirty="0">
              <a:solidFill>
                <a:srgbClr val="1D193D"/>
              </a:solidFill>
              <a:latin typeface="SF Pro Display Bold"/>
              <a:ea typeface="SF Pro Display Bold"/>
              <a:cs typeface="SF Pro Display Bold"/>
              <a:sym typeface="SF Pro Display Bold"/>
            </a:endParaRPr>
          </a:p>
          <a:p>
            <a:pPr>
              <a:lnSpc>
                <a:spcPts val="12132"/>
              </a:lnSpc>
              <a:spcBef>
                <a:spcPct val="0"/>
              </a:spcBef>
            </a:pPr>
            <a:r>
              <a:rPr lang="en-US" sz="7600" b="1" dirty="0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in the Real World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C37B2C20-CD55-1C14-FF8C-3291AFD5536D}"/>
              </a:ext>
            </a:extLst>
          </p:cNvPr>
          <p:cNvSpPr txBox="1"/>
          <p:nvPr/>
        </p:nvSpPr>
        <p:spPr>
          <a:xfrm>
            <a:off x="1028700" y="8818788"/>
            <a:ext cx="7581900" cy="24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1500" b="1" dirty="0" err="1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Key</a:t>
            </a:r>
            <a:r>
              <a:rPr lang="tr-TR" sz="1500" b="1" dirty="0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 </a:t>
            </a:r>
            <a:r>
              <a:rPr lang="tr-TR" sz="1500" b="1" dirty="0" err="1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Insight</a:t>
            </a:r>
            <a:r>
              <a:rPr lang="tr-TR" sz="1500" b="1" dirty="0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: </a:t>
            </a:r>
            <a:r>
              <a:rPr lang="en-US" sz="1500" b="1" dirty="0">
                <a:solidFill>
                  <a:srgbClr val="1D193D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Data is always a simplified, imperfect representation of the real world.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43AF7960-0F67-87B3-9D1F-72F1A778078C}"/>
              </a:ext>
            </a:extLst>
          </p:cNvPr>
          <p:cNvSpPr txBox="1"/>
          <p:nvPr/>
        </p:nvSpPr>
        <p:spPr>
          <a:xfrm>
            <a:off x="17449800" y="9619569"/>
            <a:ext cx="447629" cy="49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7D7C42"/>
                </a:solidFill>
                <a:latin typeface="SF Pro Display Bold"/>
                <a:ea typeface="SF Pro Display Bold"/>
                <a:cs typeface="SF Pro Display Bold"/>
                <a:sym typeface="SF Pro Display Bold"/>
              </a:rPr>
              <a:t>10</a:t>
            </a:r>
          </a:p>
        </p:txBody>
      </p:sp>
      <p:sp>
        <p:nvSpPr>
          <p:cNvPr id="24" name="AutoShape 2" descr="Yüklenmiş görüntü">
            <a:extLst>
              <a:ext uri="{FF2B5EF4-FFF2-40B4-BE49-F238E27FC236}">
                <a16:creationId xmlns:a16="http://schemas.microsoft.com/office/drawing/2014/main" id="{BECC880E-FB23-3E12-79DE-F9BC31B73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65322" y="4982077"/>
            <a:ext cx="237135" cy="2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AutoShape 4" descr="Yüklenmiş görüntü">
            <a:extLst>
              <a:ext uri="{FF2B5EF4-FFF2-40B4-BE49-F238E27FC236}">
                <a16:creationId xmlns:a16="http://schemas.microsoft.com/office/drawing/2014/main" id="{9AD384CF-B8D6-582D-A0E3-FD28C8B8D6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17722" y="5134477"/>
            <a:ext cx="237135" cy="2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0" name="Picture 6" descr="Data - Wikipedia">
            <a:extLst>
              <a:ext uri="{FF2B5EF4-FFF2-40B4-BE49-F238E27FC236}">
                <a16:creationId xmlns:a16="http://schemas.microsoft.com/office/drawing/2014/main" id="{9065F144-E676-AB48-6417-A2883EEE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417" y="5280258"/>
            <a:ext cx="5570943" cy="3548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Metin kutusu 29">
            <a:extLst>
              <a:ext uri="{FF2B5EF4-FFF2-40B4-BE49-F238E27FC236}">
                <a16:creationId xmlns:a16="http://schemas.microsoft.com/office/drawing/2014/main" id="{649FE508-A9A7-D3A3-7AA4-9F6B61A14108}"/>
              </a:ext>
            </a:extLst>
          </p:cNvPr>
          <p:cNvSpPr txBox="1"/>
          <p:nvPr/>
        </p:nvSpPr>
        <p:spPr>
          <a:xfrm>
            <a:off x="897522" y="4402897"/>
            <a:ext cx="11218278" cy="2739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Real-world data is rarely clean or structured:</a:t>
            </a:r>
            <a:r>
              <a:rPr lang="tr-TR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Comes from different sources (CSV, Excel, JSON, SQL, APIs) </a:t>
            </a:r>
            <a:endParaRPr lang="tr-TR" sz="2800" dirty="0">
              <a:solidFill>
                <a:srgbClr val="1D193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Has missing or inconsistent values </a:t>
            </a:r>
            <a:endParaRPr lang="tr-TR" sz="2800" dirty="0">
              <a:solidFill>
                <a:srgbClr val="1D193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Contains noise, errors, or mixed types </a:t>
            </a:r>
            <a:endParaRPr lang="tr-TR" sz="2800" dirty="0">
              <a:solidFill>
                <a:srgbClr val="1D193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just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193D"/>
                </a:solidFill>
                <a:latin typeface="Montserrat"/>
                <a:ea typeface="Montserrat"/>
                <a:cs typeface="Montserrat"/>
                <a:sym typeface="Montserrat"/>
              </a:rPr>
              <a:t>Needs cleaning before any ML/analysis</a:t>
            </a:r>
          </a:p>
        </p:txBody>
      </p:sp>
      <p:pic>
        <p:nvPicPr>
          <p:cNvPr id="1025" name="Resim 1024" descr="ekran görüntüsü, diyagra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FF790D2-7694-1A1D-BA22-E50778EC3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416" y="956269"/>
            <a:ext cx="5570943" cy="41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5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2587</Words>
  <Application>Microsoft Macintosh PowerPoint</Application>
  <PresentationFormat>Custom</PresentationFormat>
  <Paragraphs>399</Paragraphs>
  <Slides>32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Montserrat Bold</vt:lpstr>
      <vt:lpstr>SF Pro Display Bold</vt:lpstr>
      <vt:lpstr>Montserrat</vt:lpstr>
      <vt:lpstr>Consolas</vt:lpstr>
      <vt:lpstr>Consolas Light</vt:lpstr>
      <vt:lpstr>Mukta Light</vt:lpstr>
      <vt:lpstr>Calibri</vt:lpstr>
      <vt:lpstr>Prompt Medium</vt:lpstr>
      <vt:lpstr>Raleway</vt:lpstr>
      <vt:lpstr>Aptos</vt:lpstr>
      <vt:lpstr>DM Sans</vt:lpstr>
      <vt:lpstr>Dela Gothic One</vt:lpstr>
      <vt:lpstr>Arial</vt:lpstr>
      <vt:lpstr>Prata</vt:lpstr>
      <vt:lpstr>Abia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Pandas Sunumu</dc:title>
  <cp:lastModifiedBy>Dr. Öğr. Üyesi Serkan KARTAL</cp:lastModifiedBy>
  <cp:revision>15</cp:revision>
  <dcterms:created xsi:type="dcterms:W3CDTF">2006-08-16T00:00:00Z</dcterms:created>
  <dcterms:modified xsi:type="dcterms:W3CDTF">2025-12-23T10:11:17Z</dcterms:modified>
  <dc:identifier>DAG5VvpE2jc</dc:identifier>
</cp:coreProperties>
</file>