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53"/>
  </p:notesMasterIdLst>
  <p:sldIdLst>
    <p:sldId id="256" r:id="rId2"/>
    <p:sldId id="408" r:id="rId3"/>
    <p:sldId id="479" r:id="rId4"/>
    <p:sldId id="480" r:id="rId5"/>
    <p:sldId id="292" r:id="rId6"/>
    <p:sldId id="261" r:id="rId7"/>
    <p:sldId id="262" r:id="rId8"/>
    <p:sldId id="291" r:id="rId9"/>
    <p:sldId id="293" r:id="rId10"/>
    <p:sldId id="481" r:id="rId11"/>
    <p:sldId id="482" r:id="rId12"/>
    <p:sldId id="483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494" r:id="rId22"/>
    <p:sldId id="495" r:id="rId23"/>
    <p:sldId id="496" r:id="rId24"/>
    <p:sldId id="493" r:id="rId25"/>
    <p:sldId id="497" r:id="rId26"/>
    <p:sldId id="498" r:id="rId27"/>
    <p:sldId id="500" r:id="rId28"/>
    <p:sldId id="501" r:id="rId29"/>
    <p:sldId id="502" r:id="rId30"/>
    <p:sldId id="503" r:id="rId31"/>
    <p:sldId id="504" r:id="rId32"/>
    <p:sldId id="505" r:id="rId33"/>
    <p:sldId id="523" r:id="rId34"/>
    <p:sldId id="506" r:id="rId35"/>
    <p:sldId id="507" r:id="rId36"/>
    <p:sldId id="508" r:id="rId37"/>
    <p:sldId id="509" r:id="rId38"/>
    <p:sldId id="522" r:id="rId39"/>
    <p:sldId id="510" r:id="rId40"/>
    <p:sldId id="511" r:id="rId41"/>
    <p:sldId id="512" r:id="rId42"/>
    <p:sldId id="513" r:id="rId43"/>
    <p:sldId id="514" r:id="rId44"/>
    <p:sldId id="518" r:id="rId45"/>
    <p:sldId id="515" r:id="rId46"/>
    <p:sldId id="516" r:id="rId47"/>
    <p:sldId id="517" r:id="rId48"/>
    <p:sldId id="519" r:id="rId49"/>
    <p:sldId id="520" r:id="rId50"/>
    <p:sldId id="521" r:id="rId51"/>
    <p:sldId id="499" r:id="rId5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kann" initials="S" lastIdx="3" clrIdx="0">
    <p:extLst>
      <p:ext uri="{19B8F6BF-5375-455C-9EA6-DF929625EA0E}">
        <p15:presenceInfo xmlns:p15="http://schemas.microsoft.com/office/powerpoint/2012/main" userId="Serk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49A0A"/>
    <a:srgbClr val="000000"/>
    <a:srgbClr val="996600"/>
    <a:srgbClr val="69699D"/>
    <a:srgbClr val="E6E6C3"/>
    <a:srgbClr val="333333"/>
    <a:srgbClr val="003366"/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3" autoAdjust="0"/>
    <p:restoredTop sz="79883" autoAdjust="0"/>
  </p:normalViewPr>
  <p:slideViewPr>
    <p:cSldViewPr snapToGrid="0" snapToObjects="1">
      <p:cViewPr varScale="1">
        <p:scale>
          <a:sx n="70" d="100"/>
          <a:sy n="70" d="100"/>
        </p:scale>
        <p:origin x="157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10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C7BD5-06F0-9C4A-921A-01E890CD7FEA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39615-C8A6-3240-B0B3-1EA1529BD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1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39615-C8A6-3240-B0B3-1EA1529BD1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10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39615-C8A6-3240-B0B3-1EA1529BD1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5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39615-C8A6-3240-B0B3-1EA1529BD11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8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28AF-C10E-3846-9274-5D11A116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7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research was carried out under the project: “Supporting the development of international mobility of research staff at CULS Prague”, reg. no. CZ.02.2.69/0.0/0.0/16_027/0008366.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28AF-C10E-3846-9274-5D11A116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1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research was carried out under the project: “Supporting the development of international mobility of research staff at CULS Prague”, reg. no. CZ.02.2.69/0.0/0.0/16_027/0008366.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28AF-C10E-3846-9274-5D11A116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80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research was carried out under the project: “Supporting the development of international mobility of research staff at CULS Prague”, reg. no. CZ.02.2.69/0.0/0.0/16_027/0008366.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28AF-C10E-3846-9274-5D11A116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8" name="Rectangle 1"/>
          <p:cNvSpPr txBox="1">
            <a:spLocks noChangeArrowheads="1"/>
          </p:cNvSpPr>
          <p:nvPr userDrawn="1"/>
        </p:nvSpPr>
        <p:spPr bwMode="auto">
          <a:xfrm>
            <a:off x="1" y="-2349"/>
            <a:ext cx="9144000" cy="230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2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28AF-C10E-3846-9274-5D11A116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6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7DDE-FE91-4F9E-B6CF-F2D56CBEB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84021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dirty="0"/>
              <a:t>M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1C00AD-44C4-432A-B4E8-9AEC87B2B823}"/>
              </a:ext>
            </a:extLst>
          </p:cNvPr>
          <p:cNvSpPr txBox="1">
            <a:spLocks/>
          </p:cNvSpPr>
          <p:nvPr userDrawn="1"/>
        </p:nvSpPr>
        <p:spPr>
          <a:xfrm>
            <a:off x="628650" y="3404702"/>
            <a:ext cx="7886700" cy="840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tr-TR" sz="3200" dirty="0"/>
              <a:t>m</a:t>
            </a:r>
            <a:endParaRPr lang="en-US" sz="32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858803-2374-4CC2-BBB0-1EDEB58B1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40363"/>
            <a:ext cx="7722523" cy="2088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BE3917-57B4-4485-AD33-70795FEC6D2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49" y="4330931"/>
            <a:ext cx="7800455" cy="2158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28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28AF-C10E-3846-9274-5D11A116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7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28AF-C10E-3846-9274-5D11A116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0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28AF-C10E-3846-9274-5D11A116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8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28AF-C10E-3846-9274-5D11A116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5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28AF-C10E-3846-9274-5D11A116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1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FE19F-5CD0-4505-AE91-72C42BF1EB2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1"/>
          <p:cNvSpPr txBox="1">
            <a:spLocks noChangeArrowheads="1"/>
          </p:cNvSpPr>
          <p:nvPr userDrawn="1"/>
        </p:nvSpPr>
        <p:spPr bwMode="auto">
          <a:xfrm>
            <a:off x="1" y="-2349"/>
            <a:ext cx="9144000" cy="230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7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85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lnSpc>
          <a:spcPct val="90000"/>
        </a:lnSpc>
        <a:spcBef>
          <a:spcPts val="75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Ø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4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Ø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6573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Ø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128" y="1307591"/>
            <a:ext cx="7739743" cy="3233235"/>
          </a:xfrm>
        </p:spPr>
        <p:txBody>
          <a:bodyPr>
            <a:normAutofit/>
          </a:bodyPr>
          <a:lstStyle/>
          <a:p>
            <a:r>
              <a:rPr lang="tr-TR" sz="4400" dirty="0" err="1" smtClean="0">
                <a:solidFill>
                  <a:schemeClr val="accent5">
                    <a:lumMod val="75000"/>
                  </a:schemeClr>
                </a:solidFill>
              </a:rPr>
              <a:t>Numpy</a:t>
            </a:r>
            <a:r>
              <a:rPr lang="tr-TR" sz="4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tr-TR" sz="4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tr-TR" sz="4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tr-TR" sz="4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800" b="0" dirty="0">
                <a:solidFill>
                  <a:schemeClr val="accent5">
                    <a:lumMod val="75000"/>
                  </a:schemeClr>
                </a:solidFill>
              </a:rPr>
              <a:t>creating and manipulating</a:t>
            </a:r>
            <a:r>
              <a:rPr lang="tr-TR" sz="2800" b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0" dirty="0">
                <a:solidFill>
                  <a:schemeClr val="accent5">
                    <a:lumMod val="75000"/>
                  </a:schemeClr>
                </a:solidFill>
              </a:rPr>
              <a:t>numerical data</a:t>
            </a:r>
            <a:endParaRPr lang="en-US" sz="4400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4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EEA0-B83F-42A0-BE9F-0536BB28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n-US" dirty="0"/>
              <a:t>Creating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4BECE-13DB-46FC-AD51-B187F6D8D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3300"/>
            <a:ext cx="3943350" cy="51736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Manual construction of arrays</a:t>
            </a: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/>
              <a:t>1-D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4517F2-3D53-49EF-80C1-CF4FD81B36BB}"/>
              </a:ext>
            </a:extLst>
          </p:cNvPr>
          <p:cNvSpPr txBox="1"/>
          <p:nvPr/>
        </p:nvSpPr>
        <p:spPr>
          <a:xfrm>
            <a:off x="628650" y="1781174"/>
            <a:ext cx="3182938" cy="2862322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C85C0A"/>
                </a:solidFill>
                <a:latin typeface="LMMonoLt10-Bold"/>
              </a:rPr>
              <a:t>&gt;&gt;&gt; </a:t>
            </a:r>
            <a:r>
              <a:rPr lang="en-US" sz="1800" b="1" i="0" u="none" strike="noStrike" baseline="0" dirty="0">
                <a:solidFill>
                  <a:srgbClr val="007121"/>
                </a:solidFill>
                <a:latin typeface="LMMonoLt10-Bold"/>
              </a:rPr>
              <a:t>import </a:t>
            </a:r>
            <a:r>
              <a:rPr lang="en-US" sz="1800" b="1" i="0" u="none" strike="noStrike" baseline="0" dirty="0" err="1">
                <a:solidFill>
                  <a:srgbClr val="0D85B6"/>
                </a:solidFill>
                <a:latin typeface="LMMonoLt10-Bold"/>
              </a:rPr>
              <a:t>numpy</a:t>
            </a:r>
            <a:r>
              <a:rPr lang="en-US" sz="1800" b="1" i="0" u="none" strike="noStrike" baseline="0" dirty="0">
                <a:solidFill>
                  <a:srgbClr val="0D85B6"/>
                </a:solidFill>
                <a:latin typeface="LMMonoLt10-Bold"/>
              </a:rPr>
              <a:t> </a:t>
            </a:r>
            <a:r>
              <a:rPr lang="en-US" sz="1800" b="1" i="0" u="none" strike="noStrike" baseline="0" dirty="0">
                <a:solidFill>
                  <a:srgbClr val="007121"/>
                </a:solidFill>
                <a:latin typeface="LMMonoLt10-Bold"/>
              </a:rPr>
              <a:t>as </a:t>
            </a:r>
            <a:r>
              <a:rPr lang="en-US" sz="1800" b="1" i="0" u="none" strike="noStrike" baseline="0" dirty="0">
                <a:solidFill>
                  <a:srgbClr val="0D85B6"/>
                </a:solidFill>
                <a:latin typeface="LMMonoLt10-Bold"/>
              </a:rPr>
              <a:t>np</a:t>
            </a:r>
          </a:p>
          <a:p>
            <a:pPr algn="l"/>
            <a:r>
              <a:rPr lang="en-US" sz="1800" b="1" i="0" u="none" strike="noStrike" baseline="0" dirty="0">
                <a:solidFill>
                  <a:srgbClr val="C85C0A"/>
                </a:solidFill>
                <a:latin typeface="LMMonoLt10-Bold"/>
              </a:rPr>
              <a:t>&gt;&gt;&gt;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MMono9-Regular"/>
              </a:rPr>
              <a:t>a </a:t>
            </a:r>
            <a:r>
              <a:rPr lang="en-US" sz="1800" b="0" i="0" u="none" strike="noStrike" baseline="0" dirty="0">
                <a:solidFill>
                  <a:srgbClr val="666666"/>
                </a:solidFill>
                <a:latin typeface="LMMono9-Regular"/>
              </a:rPr>
              <a:t>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LMMono9-Regular"/>
              </a:rPr>
              <a:t>np</a:t>
            </a:r>
            <a:r>
              <a:rPr lang="en-US" sz="1800" b="0" i="0" u="none" strike="noStrike" baseline="0" dirty="0" err="1">
                <a:solidFill>
                  <a:srgbClr val="666666"/>
                </a:solidFill>
                <a:latin typeface="LMMono9-Regular"/>
              </a:rPr>
              <a:t>.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LMMono9-Regular"/>
              </a:rPr>
              <a:t>array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MMono9-Regular"/>
              </a:rPr>
              <a:t>([</a:t>
            </a:r>
            <a:r>
              <a:rPr lang="en-US" sz="1800" b="0" i="0" u="none" strike="noStrike" baseline="0" dirty="0">
                <a:solidFill>
                  <a:srgbClr val="21804F"/>
                </a:solidFill>
                <a:latin typeface="LMMono9-Regular"/>
              </a:rPr>
              <a:t>0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MMono9-Regular"/>
              </a:rPr>
              <a:t>, </a:t>
            </a:r>
            <a:r>
              <a:rPr lang="en-US" sz="1800" b="0" i="0" u="none" strike="noStrike" baseline="0" dirty="0">
                <a:solidFill>
                  <a:srgbClr val="21804F"/>
                </a:solidFill>
                <a:latin typeface="LMMono9-Regular"/>
              </a:rPr>
              <a:t>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MMono9-Regular"/>
              </a:rPr>
              <a:t>, </a:t>
            </a:r>
            <a:r>
              <a:rPr lang="en-US" sz="1800" b="0" i="0" u="none" strike="noStrike" baseline="0" dirty="0">
                <a:solidFill>
                  <a:srgbClr val="21804F"/>
                </a:solidFill>
                <a:latin typeface="LMMono9-Regular"/>
              </a:rPr>
              <a:t>2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MMono9-Regular"/>
              </a:rPr>
              <a:t>, </a:t>
            </a:r>
            <a:r>
              <a:rPr lang="en-US" sz="1800" b="0" i="0" u="none" strike="noStrike" baseline="0" dirty="0">
                <a:solidFill>
                  <a:srgbClr val="21804F"/>
                </a:solidFill>
                <a:latin typeface="LMMono9-Regular"/>
              </a:rPr>
              <a:t>3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MMono9-Regular"/>
              </a:rPr>
              <a:t>])</a:t>
            </a:r>
          </a:p>
          <a:p>
            <a:pPr algn="l"/>
            <a:r>
              <a:rPr lang="en-US" sz="1800" b="1" i="0" u="none" strike="noStrike" baseline="0" dirty="0">
                <a:solidFill>
                  <a:srgbClr val="C85C0A"/>
                </a:solidFill>
                <a:latin typeface="LMMonoLt10-Bold"/>
              </a:rPr>
              <a:t>&gt;&gt;&gt;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MMono9-Regular"/>
              </a:rPr>
              <a:t>a</a:t>
            </a:r>
          </a:p>
          <a:p>
            <a:pPr algn="l"/>
            <a:r>
              <a:rPr lang="en-US" sz="1800" b="0" i="0" u="none" strike="noStrike" baseline="0" dirty="0">
                <a:solidFill>
                  <a:srgbClr val="333333"/>
                </a:solidFill>
                <a:latin typeface="LMMono9-Regular"/>
              </a:rPr>
              <a:t>array([0, 1, 2, 3])</a:t>
            </a:r>
          </a:p>
          <a:p>
            <a:pPr algn="l"/>
            <a:r>
              <a:rPr lang="en-US" sz="1800" b="1" i="0" u="none" strike="noStrike" baseline="0" dirty="0">
                <a:solidFill>
                  <a:srgbClr val="C85C0A"/>
                </a:solidFill>
                <a:latin typeface="LMMonoLt10-Bold"/>
              </a:rPr>
              <a:t>&gt;&gt;&gt;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LMMono9-Regular"/>
              </a:rPr>
              <a:t>a</a:t>
            </a:r>
            <a:r>
              <a:rPr lang="en-US" sz="1800" b="0" i="0" u="none" strike="noStrike" baseline="0" dirty="0" err="1">
                <a:solidFill>
                  <a:srgbClr val="666666"/>
                </a:solidFill>
                <a:latin typeface="LMMono9-Regular"/>
              </a:rPr>
              <a:t>.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LMMono9-Regular"/>
              </a:rPr>
              <a:t>ndim</a:t>
            </a:r>
            <a:endParaRPr lang="en-US" sz="1800" b="0" i="0" u="none" strike="noStrike" baseline="0" dirty="0">
              <a:solidFill>
                <a:srgbClr val="000000"/>
              </a:solidFill>
              <a:latin typeface="LMMono9-Regular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333333"/>
                </a:solidFill>
                <a:latin typeface="LMMono9-Regular"/>
              </a:rPr>
              <a:t>1</a:t>
            </a:r>
          </a:p>
          <a:p>
            <a:pPr algn="l"/>
            <a:r>
              <a:rPr lang="en-US" sz="1800" b="1" i="0" u="none" strike="noStrike" baseline="0" dirty="0">
                <a:solidFill>
                  <a:srgbClr val="C85C0A"/>
                </a:solidFill>
                <a:latin typeface="LMMonoLt10-Bold"/>
              </a:rPr>
              <a:t>&gt;&gt;&gt;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LMMono9-Regular"/>
              </a:rPr>
              <a:t>a</a:t>
            </a:r>
            <a:r>
              <a:rPr lang="en-US" sz="1800" b="0" i="0" u="none" strike="noStrike" baseline="0" dirty="0" err="1">
                <a:solidFill>
                  <a:srgbClr val="666666"/>
                </a:solidFill>
                <a:latin typeface="LMMono9-Regular"/>
              </a:rPr>
              <a:t>.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LMMono9-Regular"/>
              </a:rPr>
              <a:t>shape</a:t>
            </a:r>
            <a:endParaRPr lang="en-US" sz="1800" b="0" i="0" u="none" strike="noStrike" baseline="0" dirty="0">
              <a:solidFill>
                <a:srgbClr val="000000"/>
              </a:solidFill>
              <a:latin typeface="LMMono9-Regular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333333"/>
                </a:solidFill>
                <a:latin typeface="LMMono9-Regular"/>
              </a:rPr>
              <a:t>(4,)</a:t>
            </a:r>
          </a:p>
          <a:p>
            <a:pPr algn="l"/>
            <a:r>
              <a:rPr lang="en-US" sz="1800" b="1" i="0" u="none" strike="noStrike" baseline="0" dirty="0">
                <a:solidFill>
                  <a:srgbClr val="C85C0A"/>
                </a:solidFill>
                <a:latin typeface="LMMonoLt10-Bold"/>
              </a:rPr>
              <a:t>&gt;&gt;&gt; </a:t>
            </a:r>
            <a:r>
              <a:rPr lang="en-US" sz="1800" b="0" i="0" u="none" strike="noStrike" baseline="0" dirty="0" err="1">
                <a:solidFill>
                  <a:srgbClr val="007121"/>
                </a:solidFill>
                <a:latin typeface="LMMono9-Regular"/>
              </a:rPr>
              <a:t>len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MMono9-Regular"/>
              </a:rPr>
              <a:t>(a)</a:t>
            </a:r>
          </a:p>
          <a:p>
            <a:pPr algn="l"/>
            <a:r>
              <a:rPr lang="en-US" sz="1800" b="0" i="0" u="none" strike="noStrike" baseline="0" dirty="0">
                <a:solidFill>
                  <a:srgbClr val="333333"/>
                </a:solidFill>
                <a:latin typeface="LMMono9-Regular"/>
              </a:rPr>
              <a:t>4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BD8CC0-625A-4A62-9874-CE5FB099D231}"/>
              </a:ext>
            </a:extLst>
          </p:cNvPr>
          <p:cNvSpPr txBox="1">
            <a:spLocks/>
          </p:cNvSpPr>
          <p:nvPr/>
        </p:nvSpPr>
        <p:spPr>
          <a:xfrm>
            <a:off x="4824412" y="1322389"/>
            <a:ext cx="3943350" cy="595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4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2-D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17D882-C608-4682-9F3F-0B2B498320D6}"/>
              </a:ext>
            </a:extLst>
          </p:cNvPr>
          <p:cNvSpPr txBox="1"/>
          <p:nvPr/>
        </p:nvSpPr>
        <p:spPr>
          <a:xfrm>
            <a:off x="4064000" y="1665289"/>
            <a:ext cx="4953000" cy="4801314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l"/>
            <a:r>
              <a:rPr lang="en-US" sz="1700" b="1" i="0" u="none" strike="noStrike" baseline="0" dirty="0">
                <a:solidFill>
                  <a:srgbClr val="C85C0A"/>
                </a:solidFill>
                <a:latin typeface="LMMonoLt10-Bold"/>
              </a:rPr>
              <a:t>&gt;&gt;&gt; 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b </a:t>
            </a:r>
            <a:r>
              <a:rPr lang="en-US" sz="1700" b="0" i="0" u="none" strike="noStrike" baseline="0" dirty="0">
                <a:solidFill>
                  <a:srgbClr val="666666"/>
                </a:solidFill>
                <a:latin typeface="LMMono9-Regular"/>
              </a:rPr>
              <a:t>= </a:t>
            </a:r>
            <a:r>
              <a:rPr lang="en-US" sz="1700" b="0" i="0" u="none" strike="noStrike" baseline="0" dirty="0" err="1">
                <a:solidFill>
                  <a:srgbClr val="000000"/>
                </a:solidFill>
                <a:latin typeface="LMMono9-Regular"/>
              </a:rPr>
              <a:t>np</a:t>
            </a:r>
            <a:r>
              <a:rPr lang="en-US" sz="1700" b="0" i="0" u="none" strike="noStrike" baseline="0" dirty="0" err="1">
                <a:solidFill>
                  <a:srgbClr val="666666"/>
                </a:solidFill>
                <a:latin typeface="LMMono9-Regular"/>
              </a:rPr>
              <a:t>.</a:t>
            </a:r>
            <a:r>
              <a:rPr lang="en-US" sz="1700" b="0" i="0" u="none" strike="noStrike" baseline="0" dirty="0" err="1">
                <a:solidFill>
                  <a:srgbClr val="000000"/>
                </a:solidFill>
                <a:latin typeface="LMMono9-Regular"/>
              </a:rPr>
              <a:t>array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([[</a:t>
            </a:r>
            <a:r>
              <a:rPr lang="en-US" sz="1700" b="0" i="0" u="none" strike="noStrike" baseline="0" dirty="0">
                <a:solidFill>
                  <a:srgbClr val="21804F"/>
                </a:solidFill>
                <a:latin typeface="LMMono9-Regular"/>
              </a:rPr>
              <a:t>0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, </a:t>
            </a:r>
            <a:r>
              <a:rPr lang="en-US" sz="1700" b="0" i="0" u="none" strike="noStrike" baseline="0" dirty="0">
                <a:solidFill>
                  <a:srgbClr val="21804F"/>
                </a:solidFill>
                <a:latin typeface="LMMono9-Regular"/>
              </a:rPr>
              <a:t>1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, </a:t>
            </a:r>
            <a:r>
              <a:rPr lang="en-US" sz="1700" b="0" i="0" u="none" strike="noStrike" baseline="0" dirty="0">
                <a:solidFill>
                  <a:srgbClr val="21804F"/>
                </a:solidFill>
                <a:latin typeface="LMMono9-Regular"/>
              </a:rPr>
              <a:t>2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], [</a:t>
            </a:r>
            <a:r>
              <a:rPr lang="en-US" sz="1700" b="0" i="0" u="none" strike="noStrike" baseline="0" dirty="0">
                <a:solidFill>
                  <a:srgbClr val="21804F"/>
                </a:solidFill>
                <a:latin typeface="LMMono9-Regular"/>
              </a:rPr>
              <a:t>3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, </a:t>
            </a:r>
            <a:r>
              <a:rPr lang="en-US" sz="1700" b="0" i="0" u="none" strike="noStrike" baseline="0" dirty="0">
                <a:solidFill>
                  <a:srgbClr val="21804F"/>
                </a:solidFill>
                <a:latin typeface="LMMono9-Regular"/>
              </a:rPr>
              <a:t>4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, </a:t>
            </a:r>
            <a:r>
              <a:rPr lang="en-US" sz="1700" b="0" i="0" u="none" strike="noStrike" baseline="0" dirty="0">
                <a:solidFill>
                  <a:srgbClr val="21804F"/>
                </a:solidFill>
                <a:latin typeface="LMMono9-Regular"/>
              </a:rPr>
              <a:t>5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]]) </a:t>
            </a:r>
            <a:r>
              <a:rPr lang="en-US" sz="1700" b="0" i="1" u="none" strike="noStrike" baseline="0" dirty="0">
                <a:solidFill>
                  <a:srgbClr val="40808F"/>
                </a:solidFill>
                <a:latin typeface="LMMono10-Italic"/>
              </a:rPr>
              <a:t># 2 x 3 array</a:t>
            </a:r>
          </a:p>
          <a:p>
            <a:pPr algn="l"/>
            <a:r>
              <a:rPr lang="en-US" sz="1700" b="1" i="0" u="none" strike="noStrike" baseline="0" dirty="0">
                <a:solidFill>
                  <a:srgbClr val="C85C0A"/>
                </a:solidFill>
                <a:latin typeface="LMMonoLt10-Bold"/>
              </a:rPr>
              <a:t>&gt;&gt;&gt; 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b</a:t>
            </a:r>
          </a:p>
          <a:p>
            <a:pPr algn="l"/>
            <a:r>
              <a:rPr lang="en-US" sz="1700" b="0" i="0" u="none" strike="noStrike" baseline="0" dirty="0">
                <a:solidFill>
                  <a:srgbClr val="333333"/>
                </a:solidFill>
                <a:latin typeface="LMMono9-Regular"/>
              </a:rPr>
              <a:t>array([[0, 1, 2],</a:t>
            </a:r>
          </a:p>
          <a:p>
            <a:pPr algn="l"/>
            <a:r>
              <a:rPr lang="en-US" sz="1700" b="0" i="0" u="none" strike="noStrike" baseline="0" dirty="0">
                <a:solidFill>
                  <a:srgbClr val="333333"/>
                </a:solidFill>
                <a:latin typeface="LMMono9-Regular"/>
              </a:rPr>
              <a:t>[3, 4, 5]])</a:t>
            </a:r>
          </a:p>
          <a:p>
            <a:pPr algn="l"/>
            <a:r>
              <a:rPr lang="en-US" sz="1700" b="1" i="0" u="none" strike="noStrike" baseline="0" dirty="0">
                <a:solidFill>
                  <a:srgbClr val="C85C0A"/>
                </a:solidFill>
                <a:latin typeface="LMMonoLt10-Bold"/>
              </a:rPr>
              <a:t>&gt;&gt;&gt; </a:t>
            </a:r>
            <a:r>
              <a:rPr lang="en-US" sz="1700" b="0" i="0" u="none" strike="noStrike" baseline="0" dirty="0" err="1">
                <a:solidFill>
                  <a:srgbClr val="000000"/>
                </a:solidFill>
                <a:latin typeface="LMMono9-Regular"/>
              </a:rPr>
              <a:t>b</a:t>
            </a:r>
            <a:r>
              <a:rPr lang="en-US" sz="1700" b="0" i="0" u="none" strike="noStrike" baseline="0" dirty="0" err="1">
                <a:solidFill>
                  <a:srgbClr val="666666"/>
                </a:solidFill>
                <a:latin typeface="LMMono9-Regular"/>
              </a:rPr>
              <a:t>.</a:t>
            </a:r>
            <a:r>
              <a:rPr lang="en-US" sz="1700" b="0" i="0" u="none" strike="noStrike" baseline="0" dirty="0" err="1">
                <a:solidFill>
                  <a:srgbClr val="000000"/>
                </a:solidFill>
                <a:latin typeface="LMMono9-Regular"/>
              </a:rPr>
              <a:t>ndim</a:t>
            </a:r>
            <a:endParaRPr lang="en-US" sz="1700" b="0" i="0" u="none" strike="noStrike" baseline="0" dirty="0">
              <a:solidFill>
                <a:srgbClr val="000000"/>
              </a:solidFill>
              <a:latin typeface="LMMono9-Regular"/>
            </a:endParaRPr>
          </a:p>
          <a:p>
            <a:pPr algn="l"/>
            <a:r>
              <a:rPr lang="en-US" sz="1700" b="0" i="0" u="none" strike="noStrike" baseline="0" dirty="0">
                <a:solidFill>
                  <a:srgbClr val="333333"/>
                </a:solidFill>
                <a:latin typeface="LMMono9-Regular"/>
              </a:rPr>
              <a:t>2</a:t>
            </a:r>
          </a:p>
          <a:p>
            <a:pPr algn="l"/>
            <a:r>
              <a:rPr lang="en-US" sz="1700" b="1" i="0" u="none" strike="noStrike" baseline="0" dirty="0">
                <a:solidFill>
                  <a:srgbClr val="C85C0A"/>
                </a:solidFill>
                <a:latin typeface="LMMonoLt10-Bold"/>
              </a:rPr>
              <a:t>&gt;&gt;&gt; </a:t>
            </a:r>
            <a:r>
              <a:rPr lang="en-US" sz="1700" b="0" i="0" u="none" strike="noStrike" baseline="0" dirty="0" err="1">
                <a:solidFill>
                  <a:srgbClr val="000000"/>
                </a:solidFill>
                <a:latin typeface="LMMono9-Regular"/>
              </a:rPr>
              <a:t>b</a:t>
            </a:r>
            <a:r>
              <a:rPr lang="en-US" sz="1700" b="0" i="0" u="none" strike="noStrike" baseline="0" dirty="0" err="1">
                <a:solidFill>
                  <a:srgbClr val="666666"/>
                </a:solidFill>
                <a:latin typeface="LMMono9-Regular"/>
              </a:rPr>
              <a:t>.</a:t>
            </a:r>
            <a:r>
              <a:rPr lang="en-US" sz="1700" b="0" i="0" u="none" strike="noStrike" baseline="0" dirty="0" err="1">
                <a:solidFill>
                  <a:srgbClr val="000000"/>
                </a:solidFill>
                <a:latin typeface="LMMono9-Regular"/>
              </a:rPr>
              <a:t>shape</a:t>
            </a:r>
            <a:endParaRPr lang="en-US" sz="1700" b="0" i="0" u="none" strike="noStrike" baseline="0" dirty="0">
              <a:solidFill>
                <a:srgbClr val="000000"/>
              </a:solidFill>
              <a:latin typeface="LMMono9-Regular"/>
            </a:endParaRPr>
          </a:p>
          <a:p>
            <a:pPr algn="l"/>
            <a:r>
              <a:rPr lang="en-US" sz="1700" b="0" i="0" u="none" strike="noStrike" baseline="0" dirty="0">
                <a:solidFill>
                  <a:srgbClr val="333333"/>
                </a:solidFill>
                <a:latin typeface="LMMono9-Regular"/>
              </a:rPr>
              <a:t>(2, 3)</a:t>
            </a:r>
          </a:p>
          <a:p>
            <a:pPr algn="l"/>
            <a:r>
              <a:rPr lang="en-US" sz="1700" b="1" i="0" u="none" strike="noStrike" baseline="0" dirty="0">
                <a:solidFill>
                  <a:srgbClr val="C85C0A"/>
                </a:solidFill>
                <a:latin typeface="LMMonoLt10-Bold"/>
              </a:rPr>
              <a:t>&gt;&gt;&gt; </a:t>
            </a:r>
            <a:r>
              <a:rPr lang="en-US" sz="1700" b="0" i="0" u="none" strike="noStrike" baseline="0" dirty="0" err="1">
                <a:solidFill>
                  <a:srgbClr val="007121"/>
                </a:solidFill>
                <a:latin typeface="LMMono9-Regular"/>
              </a:rPr>
              <a:t>len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(b) </a:t>
            </a:r>
            <a:r>
              <a:rPr lang="en-US" sz="1700" b="0" i="1" u="none" strike="noStrike" baseline="0" dirty="0">
                <a:solidFill>
                  <a:srgbClr val="40808F"/>
                </a:solidFill>
                <a:latin typeface="LMMono10-Italic"/>
              </a:rPr>
              <a:t># returns the size of the first dimension</a:t>
            </a:r>
          </a:p>
          <a:p>
            <a:pPr algn="l"/>
            <a:r>
              <a:rPr lang="en-US" sz="1700" b="0" i="0" u="none" strike="noStrike" baseline="0" dirty="0">
                <a:solidFill>
                  <a:srgbClr val="333333"/>
                </a:solidFill>
                <a:latin typeface="LMMono9-Regular"/>
              </a:rPr>
              <a:t>2</a:t>
            </a:r>
          </a:p>
          <a:p>
            <a:pPr algn="l"/>
            <a:r>
              <a:rPr lang="en-US" sz="1700" b="1" i="0" u="none" strike="noStrike" baseline="0" dirty="0">
                <a:solidFill>
                  <a:srgbClr val="C85C0A"/>
                </a:solidFill>
                <a:latin typeface="LMMonoLt10-Bold"/>
              </a:rPr>
              <a:t>&gt;&gt;&gt; 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c </a:t>
            </a:r>
            <a:r>
              <a:rPr lang="en-US" sz="1700" b="0" i="0" u="none" strike="noStrike" baseline="0" dirty="0">
                <a:solidFill>
                  <a:srgbClr val="666666"/>
                </a:solidFill>
                <a:latin typeface="LMMono9-Regular"/>
              </a:rPr>
              <a:t>= </a:t>
            </a:r>
            <a:r>
              <a:rPr lang="en-US" sz="1700" b="0" i="0" u="none" strike="noStrike" baseline="0" dirty="0" err="1">
                <a:solidFill>
                  <a:srgbClr val="000000"/>
                </a:solidFill>
                <a:latin typeface="LMMono9-Regular"/>
              </a:rPr>
              <a:t>np</a:t>
            </a:r>
            <a:r>
              <a:rPr lang="en-US" sz="1700" b="0" i="0" u="none" strike="noStrike" baseline="0" dirty="0" err="1">
                <a:solidFill>
                  <a:srgbClr val="666666"/>
                </a:solidFill>
                <a:latin typeface="LMMono9-Regular"/>
              </a:rPr>
              <a:t>.</a:t>
            </a:r>
            <a:r>
              <a:rPr lang="en-US" sz="1700" b="0" i="0" u="none" strike="noStrike" baseline="0" dirty="0" err="1">
                <a:solidFill>
                  <a:srgbClr val="000000"/>
                </a:solidFill>
                <a:latin typeface="LMMono9-Regular"/>
              </a:rPr>
              <a:t>array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(</a:t>
            </a:r>
            <a:r>
              <a:rPr lang="tr-TR" sz="1700" b="0" i="0" u="none" strike="noStrike" baseline="0" dirty="0">
                <a:solidFill>
                  <a:srgbClr val="000000"/>
                </a:solidFill>
                <a:latin typeface="LMMono9-Regular"/>
              </a:rPr>
              <a:t>  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[</a:t>
            </a:r>
            <a:r>
              <a:rPr lang="tr-TR" sz="1700" b="0" i="0" u="none" strike="noStrike" baseline="0" dirty="0">
                <a:solidFill>
                  <a:srgbClr val="000000"/>
                </a:solidFill>
                <a:latin typeface="LMMono9-Regular"/>
              </a:rPr>
              <a:t> 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[</a:t>
            </a:r>
            <a:r>
              <a:rPr lang="tr-TR" sz="1700" b="0" i="0" u="none" strike="noStrike" baseline="0" dirty="0">
                <a:solidFill>
                  <a:srgbClr val="000000"/>
                </a:solidFill>
                <a:latin typeface="LMMono9-Regular"/>
              </a:rPr>
              <a:t> 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[</a:t>
            </a:r>
            <a:r>
              <a:rPr lang="tr-TR" sz="1700" b="0" i="0" u="none" strike="noStrike" baseline="0" dirty="0">
                <a:solidFill>
                  <a:srgbClr val="000000"/>
                </a:solidFill>
                <a:latin typeface="LMMono9-Regular"/>
              </a:rPr>
              <a:t> </a:t>
            </a:r>
            <a:r>
              <a:rPr lang="en-US" sz="1700" b="0" i="0" u="none" strike="noStrike" baseline="0" dirty="0">
                <a:solidFill>
                  <a:srgbClr val="21804F"/>
                </a:solidFill>
                <a:latin typeface="LMMono9-Regular"/>
              </a:rPr>
              <a:t>1</a:t>
            </a:r>
            <a:r>
              <a:rPr lang="tr-TR" sz="1700" b="0" i="0" u="none" strike="noStrike" baseline="0" dirty="0">
                <a:solidFill>
                  <a:srgbClr val="21804F"/>
                </a:solidFill>
                <a:latin typeface="LMMono9-Regular"/>
              </a:rPr>
              <a:t> 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],</a:t>
            </a:r>
            <a:r>
              <a:rPr lang="tr-TR" sz="1700" b="0" i="0" u="none" strike="noStrike" baseline="0" dirty="0">
                <a:solidFill>
                  <a:srgbClr val="000000"/>
                </a:solidFill>
                <a:latin typeface="LMMono9-Regular"/>
              </a:rPr>
              <a:t>  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 </a:t>
            </a:r>
            <a:r>
              <a:rPr lang="tr-TR" sz="1700" b="0" i="0" u="none" strike="noStrike" baseline="0" dirty="0">
                <a:solidFill>
                  <a:srgbClr val="000000"/>
                </a:solidFill>
                <a:latin typeface="LMMono9-Regular"/>
              </a:rPr>
              <a:t> 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[</a:t>
            </a:r>
            <a:r>
              <a:rPr lang="tr-TR" sz="1700" b="0" i="0" u="none" strike="noStrike" baseline="0" dirty="0">
                <a:solidFill>
                  <a:srgbClr val="000000"/>
                </a:solidFill>
                <a:latin typeface="LMMono9-Regular"/>
              </a:rPr>
              <a:t> </a:t>
            </a:r>
            <a:r>
              <a:rPr lang="en-US" sz="1700" b="0" i="0" u="none" strike="noStrike" baseline="0" dirty="0">
                <a:solidFill>
                  <a:srgbClr val="21804F"/>
                </a:solidFill>
                <a:latin typeface="LMMono9-Regular"/>
              </a:rPr>
              <a:t>2</a:t>
            </a:r>
            <a:r>
              <a:rPr lang="tr-TR" sz="1700" b="0" i="0" u="none" strike="noStrike" baseline="0" dirty="0">
                <a:solidFill>
                  <a:srgbClr val="21804F"/>
                </a:solidFill>
                <a:latin typeface="LMMono9-Regular"/>
              </a:rPr>
              <a:t> 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]</a:t>
            </a:r>
            <a:r>
              <a:rPr lang="tr-TR" sz="1700" b="0" i="0" u="none" strike="noStrike" baseline="0" dirty="0">
                <a:solidFill>
                  <a:srgbClr val="000000"/>
                </a:solidFill>
                <a:latin typeface="LMMono9-Regular"/>
              </a:rPr>
              <a:t> 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],</a:t>
            </a:r>
            <a:r>
              <a:rPr lang="tr-TR" sz="1700" b="0" i="0" u="none" strike="noStrike" baseline="0" dirty="0">
                <a:solidFill>
                  <a:srgbClr val="000000"/>
                </a:solidFill>
                <a:latin typeface="LMMono9-Regular"/>
              </a:rPr>
              <a:t>  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 [</a:t>
            </a:r>
            <a:r>
              <a:rPr lang="tr-TR" sz="1700" b="0" i="0" u="none" strike="noStrike" baseline="0" dirty="0">
                <a:solidFill>
                  <a:srgbClr val="000000"/>
                </a:solidFill>
                <a:latin typeface="LMMono9-Regular"/>
              </a:rPr>
              <a:t> 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[</a:t>
            </a:r>
            <a:r>
              <a:rPr lang="tr-TR" sz="1700" b="0" i="0" u="none" strike="noStrike" baseline="0" dirty="0">
                <a:solidFill>
                  <a:srgbClr val="000000"/>
                </a:solidFill>
                <a:latin typeface="LMMono9-Regular"/>
              </a:rPr>
              <a:t> </a:t>
            </a:r>
            <a:r>
              <a:rPr lang="en-US" sz="1700" b="0" i="0" u="none" strike="noStrike" baseline="0" dirty="0">
                <a:solidFill>
                  <a:srgbClr val="21804F"/>
                </a:solidFill>
                <a:latin typeface="LMMono9-Regular"/>
              </a:rPr>
              <a:t>3</a:t>
            </a:r>
            <a:r>
              <a:rPr lang="tr-TR" sz="1700" b="0" i="0" u="none" strike="noStrike" baseline="0" dirty="0">
                <a:solidFill>
                  <a:srgbClr val="21804F"/>
                </a:solidFill>
                <a:latin typeface="LMMono9-Regular"/>
              </a:rPr>
              <a:t> 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],</a:t>
            </a:r>
            <a:r>
              <a:rPr lang="tr-TR" sz="1700" b="0" i="0" u="none" strike="noStrike" baseline="0" dirty="0">
                <a:solidFill>
                  <a:srgbClr val="000000"/>
                </a:solidFill>
                <a:latin typeface="LMMono9-Regular"/>
              </a:rPr>
              <a:t>  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 [</a:t>
            </a:r>
            <a:r>
              <a:rPr lang="tr-TR" sz="1700" b="0" i="0" u="none" strike="noStrike" baseline="0" dirty="0">
                <a:solidFill>
                  <a:srgbClr val="000000"/>
                </a:solidFill>
                <a:latin typeface="LMMono9-Regular"/>
              </a:rPr>
              <a:t> </a:t>
            </a:r>
            <a:r>
              <a:rPr lang="en-US" sz="1700" b="0" i="0" u="none" strike="noStrike" baseline="0" dirty="0">
                <a:solidFill>
                  <a:srgbClr val="21804F"/>
                </a:solidFill>
                <a:latin typeface="LMMono9-Regular"/>
              </a:rPr>
              <a:t>4</a:t>
            </a:r>
            <a:r>
              <a:rPr lang="tr-TR" sz="1700" b="0" i="0" u="none" strike="noStrike" baseline="0" dirty="0">
                <a:solidFill>
                  <a:srgbClr val="21804F"/>
                </a:solidFill>
                <a:latin typeface="LMMono9-Regular"/>
              </a:rPr>
              <a:t> 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]</a:t>
            </a:r>
            <a:r>
              <a:rPr lang="tr-TR" sz="1700" b="0" i="0" u="none" strike="noStrike" baseline="0" dirty="0">
                <a:solidFill>
                  <a:srgbClr val="000000"/>
                </a:solidFill>
                <a:latin typeface="LMMono9-Regular"/>
              </a:rPr>
              <a:t> 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]</a:t>
            </a:r>
            <a:r>
              <a:rPr lang="tr-TR" sz="1700" b="0" i="0" u="none" strike="noStrike" baseline="0" dirty="0">
                <a:solidFill>
                  <a:srgbClr val="000000"/>
                </a:solidFill>
                <a:latin typeface="LMMono9-Regular"/>
              </a:rPr>
              <a:t> 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]</a:t>
            </a:r>
            <a:r>
              <a:rPr lang="tr-TR" sz="1700" b="0" i="0" u="none" strike="noStrike" baseline="0" dirty="0">
                <a:solidFill>
                  <a:srgbClr val="000000"/>
                </a:solidFill>
                <a:latin typeface="LMMono9-Regular"/>
              </a:rPr>
              <a:t>  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)</a:t>
            </a:r>
          </a:p>
          <a:p>
            <a:pPr algn="l"/>
            <a:r>
              <a:rPr lang="en-US" sz="1700" b="1" i="0" u="none" strike="noStrike" baseline="0" dirty="0">
                <a:solidFill>
                  <a:srgbClr val="C85C0A"/>
                </a:solidFill>
                <a:latin typeface="LMMonoLt10-Bold"/>
              </a:rPr>
              <a:t>&gt;&gt;&gt; </a:t>
            </a:r>
            <a:r>
              <a:rPr lang="en-US" sz="1700" b="0" i="0" u="none" strike="noStrike" baseline="0" dirty="0">
                <a:solidFill>
                  <a:srgbClr val="000000"/>
                </a:solidFill>
                <a:latin typeface="LMMono9-Regular"/>
              </a:rPr>
              <a:t>c</a:t>
            </a:r>
          </a:p>
          <a:p>
            <a:pPr algn="l"/>
            <a:r>
              <a:rPr lang="en-US" sz="1700" b="0" i="0" u="none" strike="noStrike" baseline="0" dirty="0">
                <a:solidFill>
                  <a:srgbClr val="333333"/>
                </a:solidFill>
                <a:latin typeface="LMMono9-Regular"/>
              </a:rPr>
              <a:t>array([[[1],</a:t>
            </a:r>
          </a:p>
          <a:p>
            <a:pPr lvl="1"/>
            <a:r>
              <a:rPr lang="en-US" sz="1700" b="0" i="0" u="none" strike="noStrike" baseline="0" dirty="0">
                <a:solidFill>
                  <a:srgbClr val="333333"/>
                </a:solidFill>
                <a:latin typeface="LMMono9-Regular"/>
              </a:rPr>
              <a:t>[2]],</a:t>
            </a:r>
          </a:p>
          <a:p>
            <a:pPr lvl="1"/>
            <a:r>
              <a:rPr lang="en-US" sz="1700" b="0" i="0" u="none" strike="noStrike" baseline="0" dirty="0">
                <a:solidFill>
                  <a:srgbClr val="333333"/>
                </a:solidFill>
                <a:latin typeface="LMMono9-Regular"/>
              </a:rPr>
              <a:t>[[3],</a:t>
            </a:r>
          </a:p>
          <a:p>
            <a:pPr lvl="1"/>
            <a:r>
              <a:rPr lang="en-US" sz="1700" b="0" i="0" u="none" strike="noStrike" baseline="0" dirty="0">
                <a:solidFill>
                  <a:srgbClr val="333333"/>
                </a:solidFill>
                <a:latin typeface="LMMono9-Regular"/>
              </a:rPr>
              <a:t>[4]]])</a:t>
            </a:r>
          </a:p>
          <a:p>
            <a:pPr algn="l"/>
            <a:r>
              <a:rPr lang="en-US" sz="1700" b="1" i="0" u="none" strike="noStrike" baseline="0" dirty="0">
                <a:solidFill>
                  <a:srgbClr val="C85C0A"/>
                </a:solidFill>
                <a:latin typeface="LMMonoLt10-Bold"/>
              </a:rPr>
              <a:t>&gt;&gt;&gt; </a:t>
            </a:r>
            <a:r>
              <a:rPr lang="en-US" sz="1700" b="0" i="0" u="none" strike="noStrike" baseline="0" dirty="0" err="1">
                <a:solidFill>
                  <a:srgbClr val="000000"/>
                </a:solidFill>
                <a:latin typeface="LMMono9-Regular"/>
              </a:rPr>
              <a:t>c</a:t>
            </a:r>
            <a:r>
              <a:rPr lang="en-US" sz="1700" b="0" i="0" u="none" strike="noStrike" baseline="0" dirty="0" err="1">
                <a:solidFill>
                  <a:srgbClr val="666666"/>
                </a:solidFill>
                <a:latin typeface="LMMono9-Regular"/>
              </a:rPr>
              <a:t>.</a:t>
            </a:r>
            <a:r>
              <a:rPr lang="en-US" sz="1700" b="0" i="0" u="none" strike="noStrike" baseline="0" dirty="0" err="1">
                <a:solidFill>
                  <a:srgbClr val="000000"/>
                </a:solidFill>
                <a:latin typeface="LMMono9-Regular"/>
              </a:rPr>
              <a:t>shape</a:t>
            </a:r>
            <a:endParaRPr lang="en-US" sz="1700" b="0" i="0" u="none" strike="noStrike" baseline="0" dirty="0">
              <a:solidFill>
                <a:srgbClr val="000000"/>
              </a:solidFill>
              <a:latin typeface="LMMono9-Regular"/>
            </a:endParaRPr>
          </a:p>
          <a:p>
            <a:pPr algn="l"/>
            <a:r>
              <a:rPr lang="en-US" sz="1700" b="0" i="0" u="none" strike="noStrike" baseline="0" dirty="0">
                <a:solidFill>
                  <a:srgbClr val="333333"/>
                </a:solidFill>
                <a:latin typeface="LMMono9-Regular"/>
              </a:rPr>
              <a:t>(2, 2, 1)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568847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E7468-9AE7-4E29-BC79-F73B0B67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for creating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339D-25C3-4D95-ACAE-80C42F34E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7500"/>
            <a:ext cx="7886700" cy="4589463"/>
          </a:xfrm>
        </p:spPr>
        <p:txBody>
          <a:bodyPr/>
          <a:lstStyle/>
          <a:p>
            <a:r>
              <a:rPr lang="en-US" dirty="0"/>
              <a:t>Tip: In practice, we rarely enter items one by one. . .</a:t>
            </a:r>
            <a:endParaRPr lang="tr-TR" dirty="0"/>
          </a:p>
          <a:p>
            <a:r>
              <a:rPr lang="tr-TR" sz="2000" b="1" i="0" u="none" strike="noStrike" baseline="0" dirty="0" err="1">
                <a:solidFill>
                  <a:srgbClr val="C00000"/>
                </a:solidFill>
              </a:rPr>
              <a:t>Evenly</a:t>
            </a:r>
            <a:r>
              <a:rPr lang="tr-TR" sz="2000" b="1" i="0" u="none" strike="noStrike" baseline="0" dirty="0">
                <a:solidFill>
                  <a:srgbClr val="C00000"/>
                </a:solidFill>
              </a:rPr>
              <a:t> </a:t>
            </a:r>
            <a:r>
              <a:rPr lang="tr-TR" sz="2000" b="1" i="0" u="none" strike="noStrike" baseline="0" dirty="0" err="1">
                <a:solidFill>
                  <a:srgbClr val="C00000"/>
                </a:solidFill>
              </a:rPr>
              <a:t>spaced</a:t>
            </a:r>
            <a:r>
              <a:rPr lang="tr-TR" sz="2000" b="1" i="0" u="none" strike="noStrike" baseline="0" dirty="0">
                <a:solidFill>
                  <a:srgbClr val="C00000"/>
                </a:solidFill>
              </a:rPr>
              <a:t>:</a:t>
            </a:r>
          </a:p>
          <a:p>
            <a:endParaRPr lang="tr-TR" sz="2000" b="1" dirty="0">
              <a:solidFill>
                <a:srgbClr val="C00000"/>
              </a:solidFill>
            </a:endParaRPr>
          </a:p>
          <a:p>
            <a:endParaRPr lang="tr-TR" sz="2000" b="1" i="0" u="none" strike="noStrike" baseline="0" dirty="0">
              <a:solidFill>
                <a:srgbClr val="C00000"/>
              </a:solidFill>
            </a:endParaRPr>
          </a:p>
          <a:p>
            <a:endParaRPr lang="tr-TR" sz="2000" b="1" dirty="0">
              <a:solidFill>
                <a:srgbClr val="C00000"/>
              </a:solidFill>
            </a:endParaRPr>
          </a:p>
          <a:p>
            <a:endParaRPr lang="tr-TR" sz="2000" b="1" i="0" u="none" strike="noStrike" baseline="0" dirty="0">
              <a:solidFill>
                <a:srgbClr val="C00000"/>
              </a:solidFill>
            </a:endParaRPr>
          </a:p>
          <a:p>
            <a:endParaRPr lang="tr-TR" sz="2000" b="1" dirty="0">
              <a:solidFill>
                <a:srgbClr val="C00000"/>
              </a:solidFill>
            </a:endParaRPr>
          </a:p>
          <a:p>
            <a:r>
              <a:rPr lang="en-US" sz="2000" b="1" i="0" u="none" strike="noStrike" baseline="0" dirty="0">
                <a:solidFill>
                  <a:srgbClr val="C00000"/>
                </a:solidFill>
                <a:latin typeface="+mj-lt"/>
              </a:rPr>
              <a:t>or by number of points:</a:t>
            </a:r>
            <a:endParaRPr lang="tr-TR" sz="2400" b="1" i="0" u="none" strike="noStrike" baseline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C0F6E-FCE7-4012-B733-EC5EE7E60FAC}"/>
              </a:ext>
            </a:extLst>
          </p:cNvPr>
          <p:cNvSpPr txBox="1"/>
          <p:nvPr/>
        </p:nvSpPr>
        <p:spPr>
          <a:xfrm>
            <a:off x="1057275" y="2403474"/>
            <a:ext cx="5927725" cy="1754326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l"/>
            <a:r>
              <a:rPr lang="pt-BR" sz="1800" b="1" i="0" u="none" strike="noStrike" baseline="0" dirty="0">
                <a:solidFill>
                  <a:srgbClr val="C85C0A"/>
                </a:solidFill>
                <a:latin typeface="LMMonoLt10-Bold"/>
              </a:rPr>
              <a:t>&gt;&gt;&gt;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LMMono9-Regular"/>
              </a:rPr>
              <a:t>a </a:t>
            </a:r>
            <a:r>
              <a:rPr lang="pt-BR" sz="1800" b="0" i="0" u="none" strike="noStrike" baseline="0" dirty="0">
                <a:solidFill>
                  <a:srgbClr val="666666"/>
                </a:solidFill>
                <a:latin typeface="LMMono9-Regular"/>
              </a:rPr>
              <a:t>=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LMMono9-Regular"/>
              </a:rPr>
              <a:t>np</a:t>
            </a:r>
            <a:r>
              <a:rPr lang="pt-BR" sz="1800" b="0" i="0" u="none" strike="noStrike" baseline="0" dirty="0">
                <a:solidFill>
                  <a:srgbClr val="666666"/>
                </a:solidFill>
                <a:latin typeface="LMMono9-Regular"/>
              </a:rPr>
              <a:t>.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LMMono9-Regular"/>
              </a:rPr>
              <a:t>arange(</a:t>
            </a:r>
            <a:r>
              <a:rPr lang="pt-BR" sz="1800" b="0" i="0" u="none" strike="noStrike" baseline="0" dirty="0">
                <a:solidFill>
                  <a:srgbClr val="21804F"/>
                </a:solidFill>
                <a:latin typeface="LMMono9-Regular"/>
              </a:rPr>
              <a:t>10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LMMono9-Regular"/>
              </a:rPr>
              <a:t>) </a:t>
            </a:r>
            <a:r>
              <a:rPr lang="pt-BR" sz="1800" b="0" i="1" u="none" strike="noStrike" baseline="0" dirty="0">
                <a:solidFill>
                  <a:srgbClr val="40808F"/>
                </a:solidFill>
                <a:latin typeface="LMMono10-Italic"/>
              </a:rPr>
              <a:t># 0 .. n-1 (!)</a:t>
            </a:r>
          </a:p>
          <a:p>
            <a:pPr algn="l"/>
            <a:r>
              <a:rPr lang="en-US" sz="1800" b="1" i="0" u="none" strike="noStrike" baseline="0" dirty="0">
                <a:solidFill>
                  <a:srgbClr val="C85C0A"/>
                </a:solidFill>
                <a:latin typeface="LMMonoLt10-Bold"/>
              </a:rPr>
              <a:t>&gt;&gt;&gt;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MMono9-Regular"/>
              </a:rPr>
              <a:t>a</a:t>
            </a:r>
          </a:p>
          <a:p>
            <a:pPr algn="l"/>
            <a:r>
              <a:rPr lang="en-US" sz="1800" b="0" i="0" u="none" strike="noStrike" baseline="0" dirty="0">
                <a:solidFill>
                  <a:srgbClr val="333333"/>
                </a:solidFill>
                <a:latin typeface="LMMono9-Regular"/>
              </a:rPr>
              <a:t>array([0, 1, 2, 3, 4, 5, 6, 7, 8, 9])</a:t>
            </a:r>
          </a:p>
          <a:p>
            <a:pPr algn="l"/>
            <a:r>
              <a:rPr lang="en-US" sz="1800" b="1" i="0" u="none" strike="noStrike" baseline="0" dirty="0">
                <a:solidFill>
                  <a:srgbClr val="C85C0A"/>
                </a:solidFill>
                <a:latin typeface="LMMonoLt10-Bold"/>
              </a:rPr>
              <a:t>&gt;&gt;&gt;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MMono9-Regular"/>
              </a:rPr>
              <a:t>b </a:t>
            </a:r>
            <a:r>
              <a:rPr lang="en-US" sz="1800" b="0" i="0" u="none" strike="noStrike" baseline="0" dirty="0">
                <a:solidFill>
                  <a:srgbClr val="666666"/>
                </a:solidFill>
                <a:latin typeface="LMMono9-Regular"/>
              </a:rPr>
              <a:t>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LMMono9-Regular"/>
              </a:rPr>
              <a:t>np</a:t>
            </a:r>
            <a:r>
              <a:rPr lang="en-US" sz="1800" b="0" i="0" u="none" strike="noStrike" baseline="0" dirty="0" err="1">
                <a:solidFill>
                  <a:srgbClr val="666666"/>
                </a:solidFill>
                <a:latin typeface="LMMono9-Regular"/>
              </a:rPr>
              <a:t>.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LMMono9-Regular"/>
              </a:rPr>
              <a:t>arange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MMono9-Regular"/>
              </a:rPr>
              <a:t>(</a:t>
            </a:r>
            <a:r>
              <a:rPr lang="en-US" sz="1800" b="0" i="0" u="none" strike="noStrike" baseline="0" dirty="0">
                <a:solidFill>
                  <a:srgbClr val="21804F"/>
                </a:solidFill>
                <a:latin typeface="LMMono9-Regular"/>
              </a:rPr>
              <a:t>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MMono9-Regular"/>
              </a:rPr>
              <a:t>, </a:t>
            </a:r>
            <a:r>
              <a:rPr lang="en-US" sz="1800" b="0" i="0" u="none" strike="noStrike" baseline="0" dirty="0">
                <a:solidFill>
                  <a:srgbClr val="21804F"/>
                </a:solidFill>
                <a:latin typeface="LMMono9-Regular"/>
              </a:rPr>
              <a:t>9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MMono9-Regular"/>
              </a:rPr>
              <a:t>, </a:t>
            </a:r>
            <a:r>
              <a:rPr lang="en-US" sz="1800" b="0" i="0" u="none" strike="noStrike" baseline="0" dirty="0">
                <a:solidFill>
                  <a:srgbClr val="21804F"/>
                </a:solidFill>
                <a:latin typeface="LMMono9-Regular"/>
              </a:rPr>
              <a:t>2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MMono9-Regular"/>
              </a:rPr>
              <a:t>) </a:t>
            </a:r>
            <a:r>
              <a:rPr lang="en-US" sz="1800" b="0" i="1" u="none" strike="noStrike" baseline="0" dirty="0">
                <a:solidFill>
                  <a:srgbClr val="40808F"/>
                </a:solidFill>
                <a:latin typeface="LMMono10-Italic"/>
              </a:rPr>
              <a:t># start, end (exclusive), step</a:t>
            </a:r>
          </a:p>
          <a:p>
            <a:pPr algn="l"/>
            <a:r>
              <a:rPr lang="en-US" sz="1800" b="1" i="0" u="none" strike="noStrike" baseline="0" dirty="0">
                <a:solidFill>
                  <a:srgbClr val="C85C0A"/>
                </a:solidFill>
                <a:latin typeface="LMMonoLt10-Bold"/>
              </a:rPr>
              <a:t>&gt;&gt;&gt;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MMono9-Regular"/>
              </a:rPr>
              <a:t>b</a:t>
            </a:r>
          </a:p>
          <a:p>
            <a:pPr algn="l"/>
            <a:r>
              <a:rPr lang="en-US" sz="1800" b="0" i="0" u="none" strike="noStrike" baseline="0" dirty="0">
                <a:solidFill>
                  <a:srgbClr val="333333"/>
                </a:solidFill>
                <a:latin typeface="LMMono9-Regular"/>
              </a:rPr>
              <a:t>array([1, 3, 5, 7])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6F56E-E553-4ADD-9144-D5C758BD1B3E}"/>
              </a:ext>
            </a:extLst>
          </p:cNvPr>
          <p:cNvSpPr txBox="1"/>
          <p:nvPr/>
        </p:nvSpPr>
        <p:spPr>
          <a:xfrm>
            <a:off x="1057274" y="4807085"/>
            <a:ext cx="5927725" cy="1754326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C85C0A"/>
                </a:solidFill>
                <a:latin typeface="LMMonoLt10-Bold"/>
              </a:rPr>
              <a:t>&gt;&gt;&gt;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MMono9-Regular"/>
              </a:rPr>
              <a:t>c </a:t>
            </a:r>
            <a:r>
              <a:rPr lang="en-US" sz="1800" b="0" i="0" u="none" strike="noStrike" baseline="0" dirty="0">
                <a:solidFill>
                  <a:srgbClr val="666666"/>
                </a:solidFill>
                <a:latin typeface="LMMono9-Regular"/>
              </a:rPr>
              <a:t>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LMMono9-Regular"/>
              </a:rPr>
              <a:t>np</a:t>
            </a:r>
            <a:r>
              <a:rPr lang="en-US" sz="1800" b="0" i="0" u="none" strike="noStrike" baseline="0" dirty="0" err="1">
                <a:solidFill>
                  <a:srgbClr val="666666"/>
                </a:solidFill>
                <a:latin typeface="LMMono9-Regular"/>
              </a:rPr>
              <a:t>.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LMMono9-Regular"/>
              </a:rPr>
              <a:t>linspace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MMono9-Regular"/>
              </a:rPr>
              <a:t>(</a:t>
            </a:r>
            <a:r>
              <a:rPr lang="en-US" sz="1800" b="0" i="0" u="none" strike="noStrike" baseline="0" dirty="0">
                <a:solidFill>
                  <a:srgbClr val="21804F"/>
                </a:solidFill>
                <a:latin typeface="LMMono9-Regular"/>
              </a:rPr>
              <a:t>0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MMono9-Regular"/>
              </a:rPr>
              <a:t>, </a:t>
            </a:r>
            <a:r>
              <a:rPr lang="en-US" sz="1800" b="0" i="0" u="none" strike="noStrike" baseline="0" dirty="0">
                <a:solidFill>
                  <a:srgbClr val="21804F"/>
                </a:solidFill>
                <a:latin typeface="LMMono9-Regular"/>
              </a:rPr>
              <a:t>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MMono9-Regular"/>
              </a:rPr>
              <a:t>, </a:t>
            </a:r>
            <a:r>
              <a:rPr lang="en-US" sz="1800" b="0" i="0" u="none" strike="noStrike" baseline="0" dirty="0">
                <a:solidFill>
                  <a:srgbClr val="21804F"/>
                </a:solidFill>
                <a:latin typeface="LMMono9-Regular"/>
              </a:rPr>
              <a:t>6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MMono9-Regular"/>
              </a:rPr>
              <a:t>) </a:t>
            </a:r>
            <a:r>
              <a:rPr lang="en-US" sz="1800" b="0" i="1" u="none" strike="noStrike" baseline="0" dirty="0">
                <a:solidFill>
                  <a:srgbClr val="40808F"/>
                </a:solidFill>
                <a:latin typeface="LMMono10-Italic"/>
              </a:rPr>
              <a:t># start, end, num-points</a:t>
            </a:r>
          </a:p>
          <a:p>
            <a:pPr algn="l"/>
            <a:r>
              <a:rPr lang="en-US" sz="1800" b="1" i="0" u="none" strike="noStrike" baseline="0" dirty="0">
                <a:solidFill>
                  <a:srgbClr val="C85C0A"/>
                </a:solidFill>
                <a:latin typeface="LMMonoLt10-Bold"/>
              </a:rPr>
              <a:t>&gt;&gt;&gt;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MMono9-Regular"/>
              </a:rPr>
              <a:t>c</a:t>
            </a:r>
          </a:p>
          <a:p>
            <a:pPr algn="l"/>
            <a:r>
              <a:rPr lang="en-US" sz="1800" b="0" i="0" u="none" strike="noStrike" baseline="0" dirty="0">
                <a:solidFill>
                  <a:srgbClr val="333333"/>
                </a:solidFill>
                <a:latin typeface="LMMono9-Regular"/>
              </a:rPr>
              <a:t>array([0. , 0.2, 0.4, 0.6, 0.8, 1. ])</a:t>
            </a:r>
          </a:p>
          <a:p>
            <a:pPr algn="l"/>
            <a:r>
              <a:rPr lang="fr-FR" sz="1800" b="1" i="0" u="none" strike="noStrike" baseline="0" dirty="0">
                <a:solidFill>
                  <a:srgbClr val="C85C0A"/>
                </a:solidFill>
                <a:latin typeface="LMMonoLt10-Bold"/>
              </a:rPr>
              <a:t>&gt;&gt;&gt;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LMMono9-Regular"/>
              </a:rPr>
              <a:t>d </a:t>
            </a:r>
            <a:r>
              <a:rPr lang="fr-FR" sz="1800" b="0" i="0" u="none" strike="noStrike" baseline="0" dirty="0">
                <a:solidFill>
                  <a:srgbClr val="666666"/>
                </a:solidFill>
                <a:latin typeface="LMMono9-Regular"/>
              </a:rPr>
              <a:t>= 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LMMono9-Regular"/>
              </a:rPr>
              <a:t>np</a:t>
            </a:r>
            <a:r>
              <a:rPr lang="fr-FR" sz="1800" b="0" i="0" u="none" strike="noStrike" baseline="0" dirty="0" err="1">
                <a:solidFill>
                  <a:srgbClr val="666666"/>
                </a:solidFill>
                <a:latin typeface="LMMono9-Regular"/>
              </a:rPr>
              <a:t>.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LMMono9-Regular"/>
              </a:rPr>
              <a:t>linspace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LMMono9-Regular"/>
              </a:rPr>
              <a:t>(</a:t>
            </a:r>
            <a:r>
              <a:rPr lang="fr-FR" sz="1800" b="0" i="0" u="none" strike="noStrike" baseline="0" dirty="0">
                <a:solidFill>
                  <a:srgbClr val="21804F"/>
                </a:solidFill>
                <a:latin typeface="LMMono9-Regular"/>
              </a:rPr>
              <a:t>0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LMMono9-Regular"/>
              </a:rPr>
              <a:t>, </a:t>
            </a:r>
            <a:r>
              <a:rPr lang="fr-FR" sz="1800" b="0" i="0" u="none" strike="noStrike" baseline="0" dirty="0">
                <a:solidFill>
                  <a:srgbClr val="21804F"/>
                </a:solidFill>
                <a:latin typeface="LMMono9-Regular"/>
              </a:rPr>
              <a:t>1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LMMono9-Regular"/>
              </a:rPr>
              <a:t>, </a:t>
            </a:r>
            <a:r>
              <a:rPr lang="fr-FR" sz="1800" b="0" i="0" u="none" strike="noStrike" baseline="0" dirty="0">
                <a:solidFill>
                  <a:srgbClr val="21804F"/>
                </a:solidFill>
                <a:latin typeface="LMMono9-Regular"/>
              </a:rPr>
              <a:t>5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LMMono9-Regular"/>
              </a:rPr>
              <a:t>, 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LMMono9-Regular"/>
              </a:rPr>
              <a:t>endpoint</a:t>
            </a:r>
            <a:r>
              <a:rPr lang="fr-FR" sz="1800" b="0" i="0" u="none" strike="noStrike" baseline="0" dirty="0">
                <a:solidFill>
                  <a:srgbClr val="666666"/>
                </a:solidFill>
                <a:latin typeface="LMMono9-Regular"/>
              </a:rPr>
              <a:t>=</a:t>
            </a:r>
            <a:r>
              <a:rPr lang="fr-FR" sz="1800" b="0" i="0" u="none" strike="noStrike" baseline="0" dirty="0">
                <a:solidFill>
                  <a:srgbClr val="007121"/>
                </a:solidFill>
                <a:latin typeface="LMMono9-Regular"/>
              </a:rPr>
              <a:t>False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LMMono9-Regular"/>
              </a:rPr>
              <a:t>)</a:t>
            </a:r>
          </a:p>
          <a:p>
            <a:pPr algn="l"/>
            <a:r>
              <a:rPr lang="en-US" sz="1800" b="1" i="0" u="none" strike="noStrike" baseline="0" dirty="0">
                <a:solidFill>
                  <a:srgbClr val="C85C0A"/>
                </a:solidFill>
                <a:latin typeface="LMMonoLt10-Bold"/>
              </a:rPr>
              <a:t>&gt;&gt;&gt;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MMono9-Regular"/>
              </a:rPr>
              <a:t>d</a:t>
            </a:r>
          </a:p>
          <a:p>
            <a:pPr algn="l"/>
            <a:r>
              <a:rPr lang="en-US" sz="1800" b="0" i="0" u="none" strike="noStrike" baseline="0" dirty="0">
                <a:solidFill>
                  <a:srgbClr val="333333"/>
                </a:solidFill>
                <a:latin typeface="LMMono9-Regular"/>
              </a:rPr>
              <a:t>array([0. , 0.2, 0.4, 0.6, 0.8])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48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E1AC4-3797-49BC-A8E2-DC88EEC5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arrays: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8B9FF-F181-4F42-8F24-BD3905190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970"/>
          <a:stretch/>
        </p:blipFill>
        <p:spPr>
          <a:xfrm>
            <a:off x="794905" y="1364768"/>
            <a:ext cx="6146223" cy="2314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0614D9-D732-473E-A050-AE48340C9253}"/>
              </a:ext>
            </a:extLst>
          </p:cNvPr>
          <p:cNvSpPr txBox="1"/>
          <p:nvPr/>
        </p:nvSpPr>
        <p:spPr>
          <a:xfrm>
            <a:off x="488373" y="387817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i="0" u="none" strike="noStrike" baseline="0" dirty="0" err="1">
                <a:solidFill>
                  <a:srgbClr val="C00000"/>
                </a:solidFill>
                <a:latin typeface="LMMono10-Regular"/>
              </a:rPr>
              <a:t>np.random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LMRoman10-Regular"/>
              </a:rPr>
              <a:t>: random numbers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746E46E1-10AF-4DE2-AC40-2E66709B8E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93619" y="4454632"/>
            <a:ext cx="7715683" cy="2164433"/>
          </a:xfrm>
          <a:prstGeom prst="rect">
            <a:avLst/>
          </a:prstGeom>
          <a:solidFill>
            <a:srgbClr val="F5F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9044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65D09"/>
                </a:solidFill>
                <a:effectLst/>
                <a:latin typeface="Droid Sans Mono"/>
              </a:rPr>
              <a:t>&gt;&gt;&gt;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roid Sans Mono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=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roid Sans Mono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np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random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rand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roid Sans Mono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08050"/>
                </a:solidFill>
                <a:effectLst/>
                <a:latin typeface="Droid Sans Mono"/>
              </a:rPr>
              <a:t>4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roid Sans Mono"/>
              </a:rPr>
              <a:t>)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408090"/>
                </a:solidFill>
                <a:effectLst/>
                <a:latin typeface="Droid Sans Mono"/>
              </a:rPr>
              <a:t># uniform in [0, 1]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roid Sans Mono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65D09"/>
                </a:solidFill>
                <a:effectLst/>
                <a:latin typeface="Droid Sans Mono"/>
              </a:rPr>
              <a:t>&gt;&gt;&gt;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roid Sans Mono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Droid Sans Mono"/>
              </a:rPr>
              <a:t>array([ 0.95799151, 0.14222247, 0.08777354, 0.51887998])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roid Sans Mono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65D09"/>
                </a:solidFill>
                <a:effectLst/>
                <a:latin typeface="Droid Sans Mono"/>
              </a:rPr>
              <a:t>&gt;&gt;&gt;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roid Sans Mono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=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roid Sans Mono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np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random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randn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roid Sans Mono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08050"/>
                </a:solidFill>
                <a:effectLst/>
                <a:latin typeface="Droid Sans Mono"/>
              </a:rPr>
              <a:t>4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roid Sans Mono"/>
              </a:rPr>
              <a:t>)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408090"/>
                </a:solidFill>
                <a:effectLst/>
                <a:latin typeface="Droid Sans Mono"/>
              </a:rPr>
              <a:t># Gaussian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roid Sans Mono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65D09"/>
                </a:solidFill>
                <a:effectLst/>
                <a:latin typeface="Droid Sans Mono"/>
              </a:rPr>
              <a:t>&gt;&gt;&gt;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roid Sans Mono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Droid Sans Mono"/>
              </a:rPr>
              <a:t>array([ 0.37544699, -0.11425369, -0.47616538, 1.79664113])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roid Sans Mono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65D09"/>
                </a:solidFill>
                <a:effectLst/>
                <a:latin typeface="Droid Sans Mono"/>
              </a:rPr>
              <a:t>&gt;&gt;&gt;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np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random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seed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roid Sans Mono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08050"/>
                </a:solidFill>
                <a:effectLst/>
                <a:latin typeface="Droid Sans Mono"/>
              </a:rPr>
              <a:t>1234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roid Sans Mono"/>
              </a:rPr>
              <a:t>)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408090"/>
                </a:solidFill>
                <a:effectLst/>
                <a:latin typeface="Droid Sans Mono"/>
              </a:rPr>
              <a:t># Setting the random seed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4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1983C-63E7-4E0C-B8AF-0F5C0D80F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data types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898740-741A-43E3-AEEB-1032EEC5D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3556"/>
            <a:ext cx="7886700" cy="4753408"/>
          </a:xfrm>
        </p:spPr>
        <p:txBody>
          <a:bodyPr>
            <a:normAutofit/>
          </a:bodyPr>
          <a:lstStyle/>
          <a:p>
            <a:r>
              <a:rPr lang="en-US" sz="1600" dirty="0"/>
              <a:t>You may have noticed that, in some instances, array elements are displayed with a trailing dot (e.g. 2.</a:t>
            </a:r>
            <a:r>
              <a:rPr lang="tr-TR" sz="1600" dirty="0"/>
              <a:t> </a:t>
            </a:r>
            <a:r>
              <a:rPr lang="en-US" sz="1600" dirty="0"/>
              <a:t>vs 2). This is due to a difference in the data-type used:</a:t>
            </a:r>
            <a:endParaRPr lang="tr-TR" sz="1600" dirty="0"/>
          </a:p>
          <a:p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pPr marL="0" indent="0">
              <a:buNone/>
            </a:pPr>
            <a:endParaRPr lang="tr-TR" sz="1800" dirty="0"/>
          </a:p>
          <a:p>
            <a:pPr marL="0" indent="0" algn="l">
              <a:buNone/>
            </a:pPr>
            <a:endParaRPr lang="tr-TR" sz="1600" b="0" i="0" u="none" strike="noStrike" baseline="0" dirty="0">
              <a:latin typeface="LMRoman10-Regular"/>
            </a:endParaRPr>
          </a:p>
          <a:p>
            <a:pPr algn="l"/>
            <a:r>
              <a:rPr lang="en-US" sz="1600" b="0" i="0" u="none" strike="noStrike" baseline="0" dirty="0">
                <a:latin typeface="LMRoman10-Regular"/>
              </a:rPr>
              <a:t>NumPy auto-detects the</a:t>
            </a:r>
            <a:r>
              <a:rPr lang="tr-TR" sz="1600" b="0" i="0" u="none" strike="noStrike" baseline="0" dirty="0">
                <a:latin typeface="LMRoman10-Regular"/>
              </a:rPr>
              <a:t> </a:t>
            </a:r>
            <a:r>
              <a:rPr lang="en-US" sz="1600" b="0" i="0" u="none" strike="noStrike" baseline="0" dirty="0">
                <a:latin typeface="LMRoman10-Regular"/>
              </a:rPr>
              <a:t>data-type from the input.</a:t>
            </a:r>
            <a:endParaRPr lang="tr-TR" sz="1600" b="0" i="0" u="none" strike="noStrike" baseline="0" dirty="0">
              <a:latin typeface="LMRoman10-Regular"/>
            </a:endParaRPr>
          </a:p>
          <a:p>
            <a:pPr algn="l"/>
            <a:r>
              <a:rPr lang="tr-TR" sz="1600" b="0" i="0" u="none" strike="noStrike" baseline="0" dirty="0">
                <a:latin typeface="LMRoman10-Regular"/>
              </a:rPr>
              <a:t>But, y</a:t>
            </a:r>
            <a:r>
              <a:rPr lang="en-US" sz="1600" b="0" i="0" u="none" strike="noStrike" baseline="0" dirty="0" err="1">
                <a:latin typeface="LMRoman10-Regular"/>
              </a:rPr>
              <a:t>ou</a:t>
            </a:r>
            <a:r>
              <a:rPr lang="en-US" sz="1600" b="0" i="0" u="none" strike="noStrike" baseline="0" dirty="0">
                <a:latin typeface="LMRoman10-Regular"/>
              </a:rPr>
              <a:t> can explicitly specify which data-type you want:</a:t>
            </a: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E2A750-8BC9-4494-8593-51B0AFE16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344" y="2042537"/>
            <a:ext cx="3895725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A4AC7A-55AC-4B9D-9F3F-17D093D0D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344" y="4400981"/>
            <a:ext cx="52387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20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FA40-93FC-4A32-ADCF-DDEE75A5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DBB3A-651E-4BE0-8E35-75E6D1D84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also other types:</a:t>
            </a:r>
            <a:endParaRPr lang="tr-TR" dirty="0"/>
          </a:p>
          <a:p>
            <a:endParaRPr lang="tr-TR" dirty="0"/>
          </a:p>
          <a:p>
            <a:r>
              <a:rPr lang="en-US" sz="1800" b="1" i="0" u="none" strike="noStrike" baseline="0" dirty="0">
                <a:latin typeface="LMRoman10-Bold"/>
              </a:rPr>
              <a:t>Bool</a:t>
            </a:r>
            <a:endParaRPr lang="tr-TR" sz="1800" b="1" i="0" u="none" strike="noStrike" baseline="0" dirty="0">
              <a:latin typeface="LMRoman10-Bold"/>
            </a:endParaRPr>
          </a:p>
          <a:p>
            <a:endParaRPr lang="tr-TR" sz="1800" b="1" dirty="0">
              <a:latin typeface="LMRoman10-Bold"/>
            </a:endParaRPr>
          </a:p>
          <a:p>
            <a:endParaRPr lang="tr-TR" sz="1800" b="1" dirty="0">
              <a:latin typeface="LMRoman10-Bold"/>
            </a:endParaRPr>
          </a:p>
          <a:p>
            <a:endParaRPr lang="tr-TR" sz="1800" b="1" dirty="0">
              <a:latin typeface="LMRoman10-Bold"/>
            </a:endParaRPr>
          </a:p>
          <a:p>
            <a:r>
              <a:rPr lang="en-US" sz="1800" b="1" i="0" u="none" strike="noStrike" baseline="0" dirty="0">
                <a:latin typeface="LMRoman10-Bold"/>
              </a:rPr>
              <a:t>Strings</a:t>
            </a:r>
            <a:endParaRPr lang="tr-TR" sz="1800" b="1" i="0" u="none" strike="noStrike" baseline="0" dirty="0">
              <a:latin typeface="LMRoman10-Bold"/>
            </a:endParaRPr>
          </a:p>
          <a:p>
            <a:endParaRPr lang="tr-TR" sz="1800" b="1" i="0" u="none" strike="noStrike" baseline="0" dirty="0">
              <a:latin typeface="LMRoman10-Bold"/>
            </a:endParaRPr>
          </a:p>
          <a:p>
            <a:endParaRPr lang="tr-TR" sz="1800" b="1" dirty="0">
              <a:latin typeface="LMRoman10-Bold"/>
            </a:endParaRPr>
          </a:p>
          <a:p>
            <a:endParaRPr lang="tr-TR" sz="1800" b="1" dirty="0"/>
          </a:p>
          <a:p>
            <a:r>
              <a:rPr lang="en-US" sz="1800" b="1" dirty="0"/>
              <a:t>Much more</a:t>
            </a:r>
          </a:p>
          <a:p>
            <a:pPr marL="0" indent="0">
              <a:buNone/>
            </a:pPr>
            <a:r>
              <a:rPr lang="tr-TR" sz="1800" dirty="0"/>
              <a:t>	</a:t>
            </a:r>
            <a:r>
              <a:rPr lang="en-US" sz="1800" dirty="0"/>
              <a:t>int32</a:t>
            </a:r>
            <a:r>
              <a:rPr lang="tr-TR" sz="1800" dirty="0"/>
              <a:t>,</a:t>
            </a:r>
            <a:r>
              <a:rPr lang="en-US" sz="1800" dirty="0"/>
              <a:t> int64</a:t>
            </a:r>
            <a:r>
              <a:rPr lang="tr-TR" sz="1800" dirty="0"/>
              <a:t>,</a:t>
            </a:r>
            <a:r>
              <a:rPr lang="en-US" sz="1800" dirty="0"/>
              <a:t> uint32</a:t>
            </a:r>
            <a:r>
              <a:rPr lang="tr-TR" sz="1800" dirty="0"/>
              <a:t>,</a:t>
            </a:r>
            <a:r>
              <a:rPr lang="en-US" sz="1800" dirty="0"/>
              <a:t> uint64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E688AA-4C8B-4018-98E7-7D27D2FF8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37" y="2956213"/>
            <a:ext cx="4495800" cy="80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D9328C-C5C0-415C-AA48-9A71A66A1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109" y="4472563"/>
            <a:ext cx="531495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76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492C-5AFF-4A59-9A81-18DBF0EBC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and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8A0B0-64F8-4815-A6A2-54EF165B5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9027"/>
            <a:ext cx="7886700" cy="4607936"/>
          </a:xfrm>
        </p:spPr>
        <p:txBody>
          <a:bodyPr/>
          <a:lstStyle/>
          <a:p>
            <a:r>
              <a:rPr lang="en-US" dirty="0"/>
              <a:t>The items of an array can be accessed and assigned to the same way as other Python sequences (e.g.</a:t>
            </a:r>
            <a:r>
              <a:rPr lang="tr-TR" dirty="0"/>
              <a:t> </a:t>
            </a:r>
            <a:r>
              <a:rPr lang="en-US" dirty="0"/>
              <a:t>lists):</a:t>
            </a:r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sz="1800" b="1" i="0" u="none" strike="noStrike" baseline="0" dirty="0">
              <a:latin typeface="LMRoman10-Bold"/>
            </a:endParaRPr>
          </a:p>
          <a:p>
            <a:r>
              <a:rPr lang="en-US" sz="1800" b="1" i="0" u="none" strike="noStrike" baseline="0" dirty="0">
                <a:latin typeface="LMRoman10-Bold"/>
              </a:rPr>
              <a:t>Slicing</a:t>
            </a:r>
            <a:r>
              <a:rPr lang="en-US" sz="1800" b="0" i="0" u="none" strike="noStrike" baseline="0" dirty="0">
                <a:latin typeface="LMRoman10-Regular"/>
              </a:rPr>
              <a:t>: Arrays, like other Python sequences can also be sliced:</a:t>
            </a:r>
            <a:endParaRPr lang="tr-TR" sz="1800" b="0" i="0" u="none" strike="noStrike" baseline="0" dirty="0">
              <a:latin typeface="LMRoman10-Regular"/>
            </a:endParaRPr>
          </a:p>
          <a:p>
            <a:endParaRPr lang="tr-TR" sz="1800" dirty="0">
              <a:latin typeface="LMRoman10-Regular"/>
            </a:endParaRPr>
          </a:p>
          <a:p>
            <a:endParaRPr lang="tr-TR" sz="1800" dirty="0">
              <a:latin typeface="LMRoman10-Regular"/>
            </a:endParaRPr>
          </a:p>
          <a:p>
            <a:endParaRPr lang="tr-TR" sz="1800" dirty="0">
              <a:latin typeface="LMRoman10-Regular"/>
            </a:endParaRPr>
          </a:p>
          <a:p>
            <a:endParaRPr lang="tr-TR" sz="1800" dirty="0">
              <a:latin typeface="LMRoman10-Regular"/>
            </a:endParaRPr>
          </a:p>
          <a:p>
            <a:r>
              <a:rPr lang="en-US" sz="1800" b="0" i="0" u="none" strike="noStrike" baseline="0" dirty="0">
                <a:latin typeface="LMRoman10-Regular"/>
              </a:rPr>
              <a:t>Note that the last index is not included! 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B278F-BAE0-4FAD-8185-62472480A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475" y="2436957"/>
            <a:ext cx="3990975" cy="1247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ADC229-FDB4-46BE-BBDB-EB1A43366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74" y="4060248"/>
            <a:ext cx="3990975" cy="1228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40630B-8DF9-490B-9B0D-E13AD4454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474" y="5966259"/>
            <a:ext cx="37052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18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22518-8F95-45D8-8D5D-62B0FD5C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5A57C1-BBC2-443F-8F09-ABBEFEAF7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450" y="2038278"/>
            <a:ext cx="7048500" cy="3676650"/>
          </a:xfrm>
        </p:spPr>
      </p:pic>
    </p:spTree>
    <p:extLst>
      <p:ext uri="{BB962C8B-B14F-4D97-AF65-F5344CB8AC3E}">
        <p14:creationId xmlns:p14="http://schemas.microsoft.com/office/powerpoint/2010/main" val="2849565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47D06-A469-48D7-8285-4EC3DE2DA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07E79-0F40-44FD-A198-B476F9448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also combine assignment and slicing: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E7AF4-90AB-42D5-91B6-0C4559530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67" y="2279866"/>
            <a:ext cx="50577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15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06B21-CBB2-46AC-8521-04B4E051F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4393"/>
          </a:xfrm>
        </p:spPr>
        <p:txBody>
          <a:bodyPr/>
          <a:lstStyle/>
          <a:p>
            <a:r>
              <a:rPr lang="en-US" dirty="0"/>
              <a:t>Copies and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8AB8E-0EBC-4A2C-8300-C3973E5F1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77" y="1308026"/>
            <a:ext cx="7886700" cy="4826145"/>
          </a:xfrm>
        </p:spPr>
        <p:txBody>
          <a:bodyPr/>
          <a:lstStyle/>
          <a:p>
            <a:pPr algn="l"/>
            <a:r>
              <a:rPr lang="en-US" sz="1800" b="0" i="0" u="none" strike="noStrike" baseline="0" dirty="0">
                <a:latin typeface="LMRoman10-Regular"/>
              </a:rPr>
              <a:t>A slicing operation creates a </a:t>
            </a:r>
            <a:r>
              <a:rPr lang="en-US" sz="1800" b="1" i="0" u="none" strike="noStrike" baseline="0" dirty="0">
                <a:latin typeface="LMRoman10-Bold"/>
              </a:rPr>
              <a:t>view </a:t>
            </a:r>
            <a:r>
              <a:rPr lang="en-US" sz="1800" b="0" i="0" u="none" strike="noStrike" baseline="0" dirty="0">
                <a:latin typeface="LMRoman10-Regular"/>
              </a:rPr>
              <a:t>on the original array, which is just a way of accessing array data.</a:t>
            </a:r>
            <a:r>
              <a:rPr lang="tr-TR" sz="1800" b="0" i="0" u="none" strike="noStrike" baseline="0" dirty="0">
                <a:latin typeface="LMRoman10-Regular"/>
              </a:rPr>
              <a:t> </a:t>
            </a:r>
            <a:r>
              <a:rPr lang="en-US" sz="1800" b="1" i="0" u="none" strike="noStrike" baseline="0" dirty="0">
                <a:latin typeface="LMRoman10-Bold"/>
              </a:rPr>
              <a:t>When modifying the view, the original array is modified as well</a:t>
            </a:r>
            <a:r>
              <a:rPr lang="en-US" sz="1800" b="0" i="0" u="none" strike="noStrike" baseline="0" dirty="0">
                <a:latin typeface="LMRoman10-Regular"/>
              </a:rPr>
              <a:t>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A25D77-6D24-466D-9DB6-0706BC454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787" y="2055071"/>
            <a:ext cx="5430116" cy="480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50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6859-3753-4125-99E6-EBDB64BE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Fancy indexing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DBF33-15DD-4398-A880-C0A5858E8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9809"/>
            <a:ext cx="7886700" cy="4587154"/>
          </a:xfrm>
        </p:spPr>
        <p:txBody>
          <a:bodyPr/>
          <a:lstStyle/>
          <a:p>
            <a:r>
              <a:rPr lang="en-US" dirty="0"/>
              <a:t>NumPy arrays can be indexed with slices, but also with </a:t>
            </a:r>
            <a:r>
              <a:rPr lang="en-US" dirty="0" err="1"/>
              <a:t>boolean</a:t>
            </a:r>
            <a:r>
              <a:rPr lang="en-US" dirty="0"/>
              <a:t> or integer arrays (masks).</a:t>
            </a:r>
            <a:endParaRPr lang="tr-TR" dirty="0"/>
          </a:p>
          <a:p>
            <a:r>
              <a:rPr lang="en-US" b="1" dirty="0"/>
              <a:t>It creates copies not views.</a:t>
            </a:r>
            <a:endParaRPr lang="tr-TR" b="1" dirty="0"/>
          </a:p>
          <a:p>
            <a:r>
              <a:rPr lang="en-US" b="1" dirty="0">
                <a:solidFill>
                  <a:srgbClr val="C00000"/>
                </a:solidFill>
              </a:rPr>
              <a:t>Using </a:t>
            </a:r>
            <a:r>
              <a:rPr lang="en-US" b="1" dirty="0" err="1">
                <a:solidFill>
                  <a:srgbClr val="C00000"/>
                </a:solidFill>
              </a:rPr>
              <a:t>boolean</a:t>
            </a:r>
            <a:r>
              <a:rPr lang="en-US" b="1" dirty="0">
                <a:solidFill>
                  <a:srgbClr val="C00000"/>
                </a:solidFill>
              </a:rPr>
              <a:t> masks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07A7D8-9DCE-4CB2-8F8E-C780EF9942AC}"/>
              </a:ext>
            </a:extLst>
          </p:cNvPr>
          <p:cNvGrpSpPr/>
          <p:nvPr/>
        </p:nvGrpSpPr>
        <p:grpSpPr>
          <a:xfrm>
            <a:off x="701387" y="3232439"/>
            <a:ext cx="7477557" cy="2986737"/>
            <a:chOff x="701387" y="3232439"/>
            <a:chExt cx="7477557" cy="29867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9BBF77-A0BC-4FAD-B17B-6A695A191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684"/>
            <a:stretch/>
          </p:blipFill>
          <p:spPr>
            <a:xfrm>
              <a:off x="778019" y="3232439"/>
              <a:ext cx="7400925" cy="15484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85459BC-FE0D-4E71-BC00-09D667B7C8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2384"/>
            <a:stretch/>
          </p:blipFill>
          <p:spPr>
            <a:xfrm>
              <a:off x="701387" y="4780901"/>
              <a:ext cx="7477557" cy="1438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927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E2E8C-0DCD-4917-8B9E-A4EA19783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7AE6C-CF45-46A2-B062-2E2A1DE39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>
              <a:lnSpc>
                <a:spcPct val="200000"/>
              </a:lnSpc>
            </a:pPr>
            <a:r>
              <a:rPr lang="en-US" sz="2800" dirty="0"/>
              <a:t>What are NumPy and NumPy arrays?</a:t>
            </a:r>
          </a:p>
          <a:p>
            <a:pPr algn="l">
              <a:lnSpc>
                <a:spcPct val="200000"/>
              </a:lnSpc>
            </a:pPr>
            <a:r>
              <a:rPr lang="en-US" sz="2800" dirty="0"/>
              <a:t>Creating arrays</a:t>
            </a:r>
          </a:p>
          <a:p>
            <a:pPr algn="l">
              <a:lnSpc>
                <a:spcPct val="200000"/>
              </a:lnSpc>
            </a:pPr>
            <a:r>
              <a:rPr lang="en-US" sz="2800" dirty="0"/>
              <a:t>Basic data types</a:t>
            </a:r>
          </a:p>
          <a:p>
            <a:pPr algn="l">
              <a:lnSpc>
                <a:spcPct val="200000"/>
              </a:lnSpc>
            </a:pPr>
            <a:r>
              <a:rPr lang="en-US" sz="2800" dirty="0"/>
              <a:t>Basic visualization</a:t>
            </a:r>
          </a:p>
          <a:p>
            <a:pPr algn="l">
              <a:lnSpc>
                <a:spcPct val="200000"/>
              </a:lnSpc>
            </a:pPr>
            <a:r>
              <a:rPr lang="en-US" sz="2800" dirty="0"/>
              <a:t>Indexing and slicing</a:t>
            </a:r>
          </a:p>
          <a:p>
            <a:pPr algn="l">
              <a:lnSpc>
                <a:spcPct val="200000"/>
              </a:lnSpc>
            </a:pPr>
            <a:r>
              <a:rPr lang="en-US" sz="2800" dirty="0"/>
              <a:t>Copies and views</a:t>
            </a:r>
          </a:p>
          <a:p>
            <a:pPr algn="l">
              <a:lnSpc>
                <a:spcPct val="200000"/>
              </a:lnSpc>
            </a:pPr>
            <a:r>
              <a:rPr lang="en-US" sz="2800" dirty="0"/>
              <a:t>Fancy indexing</a:t>
            </a:r>
          </a:p>
        </p:txBody>
      </p:sp>
    </p:spTree>
    <p:extLst>
      <p:ext uri="{BB962C8B-B14F-4D97-AF65-F5344CB8AC3E}">
        <p14:creationId xmlns:p14="http://schemas.microsoft.com/office/powerpoint/2010/main" val="501292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0E023-D4FC-4470-8E5C-E3E7AEA6C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7136"/>
            <a:ext cx="7886700" cy="5189827"/>
          </a:xfrm>
        </p:spPr>
        <p:txBody>
          <a:bodyPr>
            <a:normAutofit/>
          </a:bodyPr>
          <a:lstStyle/>
          <a:p>
            <a:r>
              <a:rPr lang="en-US" sz="1800" dirty="0"/>
              <a:t>Indexing with a mask can be very useful to assign a new value to a sub-array:</a:t>
            </a:r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r>
              <a:rPr lang="en-US" sz="1800" dirty="0"/>
              <a:t>Indexing with an array of integers</a:t>
            </a:r>
            <a:endParaRPr lang="tr-TR" sz="1800" dirty="0"/>
          </a:p>
          <a:p>
            <a:endParaRPr lang="tr-TR" sz="1800" dirty="0"/>
          </a:p>
          <a:p>
            <a:endParaRPr lang="tr-TR" sz="1800" dirty="0"/>
          </a:p>
          <a:p>
            <a:pPr marL="0" indent="0">
              <a:buNone/>
            </a:pPr>
            <a:endParaRPr lang="tr-TR" sz="1800" dirty="0"/>
          </a:p>
          <a:p>
            <a:r>
              <a:rPr lang="en-US" sz="1800" dirty="0"/>
              <a:t>Indexing can be done with an array of integers, where the same index is repeated several time:</a:t>
            </a:r>
            <a:endParaRPr lang="tr-TR" sz="1800" dirty="0"/>
          </a:p>
          <a:p>
            <a:endParaRPr lang="tr-TR" sz="2000" dirty="0"/>
          </a:p>
          <a:p>
            <a:endParaRPr lang="tr-TR" sz="2000" dirty="0"/>
          </a:p>
          <a:p>
            <a:r>
              <a:rPr lang="en-US" sz="1800" b="0" i="0" u="none" strike="noStrike" baseline="0" dirty="0">
                <a:latin typeface="LMRoman10-Regular"/>
              </a:rPr>
              <a:t>New values can be assigned with this kind of indexing: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90FDE-9516-4CFA-A14D-E925B8EF7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93" y="1350377"/>
            <a:ext cx="7410450" cy="1009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AE40B7-0CD8-455D-81C0-0C5F4DA96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93" y="2733662"/>
            <a:ext cx="5848350" cy="99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17FFB0-CA81-4D45-9CE2-1174763F7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48" y="4312868"/>
            <a:ext cx="7610475" cy="828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EAED2F-C892-4CE1-B7D3-4EC68194E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75" y="5402618"/>
            <a:ext cx="7239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93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716AF-9BEC-4B8B-9162-C39C383B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94702-7D96-4918-AC72-981A3B999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LMRoman10-Regular"/>
              </a:rPr>
              <a:t>The image below illustrates various fancy indexing applications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1F0E1-EB4B-434C-8BA7-840B26AF0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86"/>
          <a:stretch/>
        </p:blipFill>
        <p:spPr>
          <a:xfrm>
            <a:off x="482417" y="2543272"/>
            <a:ext cx="8301875" cy="321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59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F8D2D-EACA-46BE-8DE6-22627CC3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operations on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CE337-3AD2-4BD6-AA5E-F15726EA8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Elementwise operations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Basic reductions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Broadcasting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Array shape manipulation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Sorting data</a:t>
            </a:r>
          </a:p>
        </p:txBody>
      </p:sp>
    </p:spTree>
    <p:extLst>
      <p:ext uri="{BB962C8B-B14F-4D97-AF65-F5344CB8AC3E}">
        <p14:creationId xmlns:p14="http://schemas.microsoft.com/office/powerpoint/2010/main" val="462312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C240-A3F3-4652-B680-9582A1B4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Elementwise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1A0D9-88BB-4F0C-BB0B-DC76204B2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scalars: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arithmetic</a:t>
            </a:r>
            <a:r>
              <a:rPr lang="tr-TR" dirty="0"/>
              <a:t> </a:t>
            </a:r>
            <a:r>
              <a:rPr lang="tr-TR" dirty="0" err="1"/>
              <a:t>operates</a:t>
            </a:r>
            <a:r>
              <a:rPr lang="tr-TR" dirty="0"/>
              <a:t> </a:t>
            </a:r>
            <a:r>
              <a:rPr lang="tr-TR" dirty="0" err="1"/>
              <a:t>elementwise</a:t>
            </a:r>
            <a:r>
              <a:rPr lang="tr-TR" dirty="0"/>
              <a:t>: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18776-F5FC-4B11-8E70-0CED6EB2F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97" y="2230149"/>
            <a:ext cx="4705350" cy="140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A1D8EE-2D66-4169-8D09-324AC7473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197" y="4198720"/>
            <a:ext cx="50196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56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A81A1-842F-4022-BECE-81EF437EC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4DA6B-471E-44FB-920F-7F3990709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operations are of course much faster than if you did them in pure python: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2AC866-C8E7-4050-B3B2-81397AF38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48" y="2826760"/>
            <a:ext cx="48958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38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FF94F-3928-4E72-B11B-9AB0B5C7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0846C-65A6-4BF7-B421-56B0393A3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Warning: Array multiplication is not matrix multiplication:</a:t>
            </a:r>
            <a:endParaRPr lang="tr-TR" b="1" dirty="0">
              <a:solidFill>
                <a:srgbClr val="C00000"/>
              </a:solidFill>
            </a:endParaRPr>
          </a:p>
          <a:p>
            <a:endParaRPr lang="tr-TR" b="1" dirty="0">
              <a:solidFill>
                <a:srgbClr val="C00000"/>
              </a:solidFill>
            </a:endParaRPr>
          </a:p>
          <a:p>
            <a:endParaRPr lang="tr-TR" b="1" dirty="0">
              <a:solidFill>
                <a:srgbClr val="C00000"/>
              </a:solidFill>
            </a:endParaRPr>
          </a:p>
          <a:p>
            <a:endParaRPr lang="tr-TR" b="1" dirty="0">
              <a:solidFill>
                <a:srgbClr val="C00000"/>
              </a:solidFill>
            </a:endParaRPr>
          </a:p>
          <a:p>
            <a:endParaRPr lang="tr-TR" b="1" dirty="0">
              <a:solidFill>
                <a:srgbClr val="C00000"/>
              </a:solidFill>
            </a:endParaRPr>
          </a:p>
          <a:p>
            <a:endParaRPr lang="tr-TR" b="1" dirty="0">
              <a:solidFill>
                <a:srgbClr val="C00000"/>
              </a:solidFill>
            </a:endParaRPr>
          </a:p>
          <a:p>
            <a:r>
              <a:rPr lang="tr-TR" b="1" dirty="0" err="1">
                <a:solidFill>
                  <a:srgbClr val="C00000"/>
                </a:solidFill>
              </a:rPr>
              <a:t>Note</a:t>
            </a:r>
            <a:r>
              <a:rPr lang="tr-TR" b="1" dirty="0">
                <a:solidFill>
                  <a:srgbClr val="C00000"/>
                </a:solidFill>
              </a:rPr>
              <a:t>: </a:t>
            </a:r>
            <a:r>
              <a:rPr lang="tr-TR" b="1" dirty="0" err="1">
                <a:solidFill>
                  <a:srgbClr val="C00000"/>
                </a:solidFill>
              </a:rPr>
              <a:t>Matrix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multiplication</a:t>
            </a:r>
            <a:r>
              <a:rPr lang="tr-TR" b="1" dirty="0">
                <a:solidFill>
                  <a:srgbClr val="C00000"/>
                </a:solidFill>
              </a:rPr>
              <a:t>: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B653E-B949-487E-9017-4C040DCE7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18" y="2285168"/>
            <a:ext cx="6677025" cy="1704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4CD560-A6A4-4610-923D-CBEC99415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69" y="4656859"/>
            <a:ext cx="46005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23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C03A-952A-4104-8981-902792227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20774"/>
          </a:xfrm>
        </p:spPr>
        <p:txBody>
          <a:bodyPr/>
          <a:lstStyle/>
          <a:p>
            <a:r>
              <a:rPr lang="en-US" dirty="0"/>
              <a:t>Other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C967B-4F2B-404B-A3F8-AFECCE18D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5901"/>
            <a:ext cx="7886700" cy="4691062"/>
          </a:xfrm>
        </p:spPr>
        <p:txBody>
          <a:bodyPr/>
          <a:lstStyle/>
          <a:p>
            <a:r>
              <a:rPr lang="en-US" b="1" dirty="0"/>
              <a:t>Comparisons:</a:t>
            </a:r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r>
              <a:rPr lang="tr-TR" b="1" dirty="0" err="1"/>
              <a:t>Array-wise</a:t>
            </a:r>
            <a:r>
              <a:rPr lang="tr-TR" b="1" dirty="0"/>
              <a:t> </a:t>
            </a:r>
            <a:r>
              <a:rPr lang="tr-TR" b="1" dirty="0" err="1"/>
              <a:t>comparisons</a:t>
            </a:r>
            <a:r>
              <a:rPr lang="tr-TR" b="1" dirty="0"/>
              <a:t>:</a:t>
            </a:r>
          </a:p>
          <a:p>
            <a:endParaRPr lang="tr-TR" b="1" dirty="0"/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33404-64D2-44D6-8338-9CA1AA061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584" y="1921381"/>
            <a:ext cx="5057775" cy="1695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C54D5B-89DE-4D05-BC6A-27C34EFE5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84" y="4252913"/>
            <a:ext cx="47148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22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6BC6B-1F56-40B0-9B73-4F8ACB92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961A7-552B-4009-B53D-B8D603996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 operations: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Transcendental functions</a:t>
            </a:r>
            <a:r>
              <a:rPr lang="tr-TR" dirty="0"/>
              <a:t>: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B2009-2C32-4F00-AD4E-AD357604C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16" y="2267744"/>
            <a:ext cx="5314950" cy="1733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E0BC3F-BBA1-40BA-8D87-FCE3641AB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16" y="4647407"/>
            <a:ext cx="81248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24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CC5B-C12C-48F4-956C-3AF3BA97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6033C-E0CA-4586-BD90-B888C5AF7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Shape mismatches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2AF30-F82B-4597-A4D4-FAA703205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2260023"/>
            <a:ext cx="77247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37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066CE-6AC0-42CC-89AB-30BA87E72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7647"/>
          </a:xfrm>
        </p:spPr>
        <p:txBody>
          <a:bodyPr/>
          <a:lstStyle/>
          <a:p>
            <a:r>
              <a:rPr lang="en-US" dirty="0"/>
              <a:t>Basic reductions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C0C8-2B10-4746-8549-08FBB0DA1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6127"/>
            <a:ext cx="7886700" cy="4950836"/>
          </a:xfrm>
        </p:spPr>
        <p:txBody>
          <a:bodyPr/>
          <a:lstStyle/>
          <a:p>
            <a:r>
              <a:rPr lang="en-US" dirty="0"/>
              <a:t>Computing sums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Sum by rows and by columns: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6A6D5A-07EB-484B-8C31-3070E834B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85" y="1690687"/>
            <a:ext cx="4524375" cy="1419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5462F-0A25-4A4D-B2C3-293C8E935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85" y="3603479"/>
            <a:ext cx="5067300" cy="3143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58A851-4D9F-4F07-A138-CD53F8255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511" y="1852180"/>
            <a:ext cx="2527589" cy="22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9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CC53-6E40-44D6-BDDD-4B30A246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NumPy and NumPy arrays?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0043-7F1C-4002-A055-63B9729D5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Python objects</a:t>
            </a:r>
            <a:endParaRPr lang="tr-TR" sz="2400" b="1" dirty="0">
              <a:solidFill>
                <a:srgbClr val="C00000"/>
              </a:solidFill>
            </a:endParaRPr>
          </a:p>
          <a:p>
            <a:r>
              <a:rPr lang="en-US" sz="2000" dirty="0"/>
              <a:t>high-level number objects: integers, floating point</a:t>
            </a:r>
          </a:p>
          <a:p>
            <a:r>
              <a:rPr lang="en-US" sz="2000" dirty="0"/>
              <a:t>containers: </a:t>
            </a:r>
            <a:r>
              <a:rPr lang="en-US" sz="2000" dirty="0" smtClean="0"/>
              <a:t>lists, </a:t>
            </a:r>
            <a:r>
              <a:rPr lang="en-US" sz="2000" dirty="0"/>
              <a:t>dictionaries (fast lookup)</a:t>
            </a:r>
            <a:endParaRPr lang="tr-TR" sz="2000" dirty="0"/>
          </a:p>
          <a:p>
            <a:endParaRPr lang="tr-TR" dirty="0"/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NumPy provides</a:t>
            </a:r>
            <a:endParaRPr lang="tr-TR" sz="2800" b="1" dirty="0">
              <a:solidFill>
                <a:srgbClr val="C00000"/>
              </a:solidFill>
            </a:endParaRPr>
          </a:p>
          <a:p>
            <a:pPr algn="l"/>
            <a:r>
              <a:rPr lang="en-US" sz="2000" b="0" i="0" u="none" strike="noStrike" baseline="0" dirty="0">
                <a:latin typeface="LMRoman10-Regular"/>
              </a:rPr>
              <a:t>extension package to Python for multi-dimensional arrays</a:t>
            </a:r>
          </a:p>
          <a:p>
            <a:pPr algn="l"/>
            <a:r>
              <a:rPr lang="en-US" sz="2000" b="0" i="0" u="none" strike="noStrike" baseline="0" dirty="0">
                <a:latin typeface="LMRoman10-Regular"/>
              </a:rPr>
              <a:t>closer to hardware (efficiency)</a:t>
            </a:r>
          </a:p>
          <a:p>
            <a:pPr algn="l"/>
            <a:r>
              <a:rPr lang="en-US" sz="2000" b="0" i="0" u="none" strike="noStrike" baseline="0" dirty="0">
                <a:latin typeface="LMRoman10-Regular"/>
              </a:rPr>
              <a:t>designed for scientific computation (convenience)</a:t>
            </a:r>
            <a:endParaRPr lang="tr-TR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543B6-B275-4634-B1C2-A48A1A251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C0F11-58F1-4467-BB47-C8ECC3A10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7855"/>
            <a:ext cx="7886700" cy="4639108"/>
          </a:xfrm>
        </p:spPr>
        <p:txBody>
          <a:bodyPr/>
          <a:lstStyle/>
          <a:p>
            <a:r>
              <a:rPr lang="en-US" sz="1800" b="0" i="0" u="none" strike="noStrike" baseline="0" dirty="0">
                <a:latin typeface="LMRoman10-Regular"/>
              </a:rPr>
              <a:t>works the same way (and take </a:t>
            </a:r>
            <a:r>
              <a:rPr lang="en-US" sz="1800" b="0" i="0" u="none" strike="noStrike" baseline="0" dirty="0">
                <a:latin typeface="LMMono10-Regular"/>
              </a:rPr>
              <a:t>axis=</a:t>
            </a:r>
            <a:r>
              <a:rPr lang="en-US" sz="1800" b="0" i="0" u="none" strike="noStrike" baseline="0" dirty="0">
                <a:latin typeface="LMRoman10-Regular"/>
              </a:rPr>
              <a:t>)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3E5FA5-3A10-4CCA-B591-4A68B70993D1}"/>
              </a:ext>
            </a:extLst>
          </p:cNvPr>
          <p:cNvGrpSpPr/>
          <p:nvPr/>
        </p:nvGrpSpPr>
        <p:grpSpPr>
          <a:xfrm>
            <a:off x="973714" y="2115415"/>
            <a:ext cx="4162425" cy="2627169"/>
            <a:chOff x="973714" y="1936172"/>
            <a:chExt cx="4162425" cy="26271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199BA2C-7FB5-45FC-9478-0BEE72D5B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" b="11436"/>
            <a:stretch/>
          </p:blipFill>
          <p:spPr>
            <a:xfrm>
              <a:off x="973714" y="1936172"/>
              <a:ext cx="4162425" cy="104601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0A089E0-10D7-44B1-84D7-AE81569D26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2792"/>
            <a:stretch/>
          </p:blipFill>
          <p:spPr>
            <a:xfrm>
              <a:off x="973714" y="2982191"/>
              <a:ext cx="4162425" cy="158115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1003728-1C41-4697-A69F-AC35740DA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203" y="2444028"/>
            <a:ext cx="28098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18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44AA1-3B33-4782-A2E0-03755300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96083"/>
          </a:xfrm>
        </p:spPr>
        <p:txBody>
          <a:bodyPr/>
          <a:lstStyle/>
          <a:p>
            <a:r>
              <a:rPr lang="en-US" dirty="0"/>
              <a:t>Logical operations: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8AF84-328D-4F09-BFA5-C0AD64EDB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5118"/>
            <a:ext cx="7886700" cy="4711845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en-US" sz="1800" b="1" i="0" u="none" strike="noStrike" baseline="0" dirty="0">
                <a:latin typeface="LMRoman10-Bold"/>
              </a:rPr>
              <a:t>Note: </a:t>
            </a:r>
            <a:r>
              <a:rPr lang="en-US" sz="1800" b="0" i="0" u="none" strike="noStrike" baseline="0" dirty="0">
                <a:latin typeface="LMRoman10-Regular"/>
              </a:rPr>
              <a:t>Can be used for array comparisons: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07862F-267E-4A60-8851-3CEEB65AD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32" y="1465118"/>
            <a:ext cx="5524500" cy="1171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94E10F-88C7-4240-9397-DF8163C43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32" y="3491345"/>
            <a:ext cx="45815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04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5557-41AA-4F2A-95F0-9EA7AD5F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D5A7C-197A-438D-A91D-AA44C5676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5B1560-60BB-4F82-A0F6-E75F2397E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59" y="2076450"/>
            <a:ext cx="62579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36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49" y="1240971"/>
            <a:ext cx="8406493" cy="49359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Prepare </a:t>
            </a:r>
            <a:r>
              <a:rPr lang="en-US" dirty="0"/>
              <a:t>a dataset containing the movies watched by movie viewers and their durations over one month. Perform the following operations on the dataset using the </a:t>
            </a:r>
            <a:r>
              <a:rPr lang="en-US" dirty="0" err="1"/>
              <a:t>NumPy</a:t>
            </a:r>
            <a:r>
              <a:rPr lang="en-US" dirty="0"/>
              <a:t> library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Step </a:t>
            </a:r>
            <a:r>
              <a:rPr lang="en-US" b="1" dirty="0"/>
              <a:t>1: Create the Data Set</a:t>
            </a:r>
          </a:p>
          <a:p>
            <a:pPr lvl="1"/>
            <a:r>
              <a:rPr lang="en-US" dirty="0"/>
              <a:t># Sample movie viewer statistics</a:t>
            </a:r>
          </a:p>
          <a:p>
            <a:pPr lvl="1"/>
            <a:r>
              <a:rPr lang="en-US" dirty="0" err="1"/>
              <a:t>movie_names</a:t>
            </a:r>
            <a:r>
              <a:rPr lang="en-US" dirty="0"/>
              <a:t> = </a:t>
            </a:r>
            <a:r>
              <a:rPr lang="en-US" dirty="0" err="1"/>
              <a:t>np.array</a:t>
            </a:r>
            <a:r>
              <a:rPr lang="en-US" dirty="0"/>
              <a:t>(["Movie1", "Movie2", "Movie3", "Movie4", "Movie5"])</a:t>
            </a:r>
          </a:p>
          <a:p>
            <a:pPr lvl="1"/>
            <a:r>
              <a:rPr lang="en-US" dirty="0" err="1"/>
              <a:t>watch_durations</a:t>
            </a:r>
            <a:r>
              <a:rPr lang="en-US" dirty="0"/>
              <a:t> = </a:t>
            </a:r>
            <a:r>
              <a:rPr lang="en-US" dirty="0" err="1"/>
              <a:t>np.array</a:t>
            </a:r>
            <a:r>
              <a:rPr lang="en-US" dirty="0"/>
              <a:t>([120, 90, 150, 75, 180]) </a:t>
            </a:r>
          </a:p>
          <a:p>
            <a:r>
              <a:rPr lang="en-US" b="1" dirty="0"/>
              <a:t>Step 2: Perform Basic Statistical </a:t>
            </a:r>
            <a:r>
              <a:rPr lang="en-US" b="1" dirty="0" smtClean="0"/>
              <a:t>Calculations</a:t>
            </a:r>
            <a:endParaRPr lang="en-US" dirty="0"/>
          </a:p>
          <a:p>
            <a:pPr lvl="1"/>
            <a:r>
              <a:rPr lang="en-US" dirty="0"/>
              <a:t>Calculate the total watch duration.</a:t>
            </a:r>
          </a:p>
          <a:p>
            <a:pPr lvl="1"/>
            <a:r>
              <a:rPr lang="en-US" dirty="0"/>
              <a:t>Calculate the average watch duration.</a:t>
            </a:r>
          </a:p>
          <a:p>
            <a:pPr lvl="1"/>
            <a:r>
              <a:rPr lang="en-US" dirty="0"/>
              <a:t>Find the longest and shortest watched movies</a:t>
            </a:r>
            <a:r>
              <a:rPr lang="en-US" dirty="0" smtClean="0"/>
              <a:t>.</a:t>
            </a:r>
          </a:p>
          <a:p>
            <a:r>
              <a:rPr lang="en-US" b="1" dirty="0"/>
              <a:t>Step 3: Array </a:t>
            </a:r>
            <a:r>
              <a:rPr lang="en-US" b="1" dirty="0" smtClean="0"/>
              <a:t>Manipulations</a:t>
            </a:r>
            <a:endParaRPr lang="en-US" b="1" dirty="0"/>
          </a:p>
          <a:p>
            <a:pPr lvl="1"/>
            <a:r>
              <a:rPr lang="en-US" dirty="0"/>
              <a:t>Convert movie watch durations to hours.</a:t>
            </a:r>
          </a:p>
          <a:p>
            <a:pPr lvl="1"/>
            <a:r>
              <a:rPr lang="en-US" dirty="0"/>
              <a:t>Filter </a:t>
            </a:r>
            <a:r>
              <a:rPr lang="en-US" dirty="0" smtClean="0"/>
              <a:t>movies </a:t>
            </a:r>
            <a:r>
              <a:rPr lang="en-US" dirty="0"/>
              <a:t>with durations below a certain threshold (e.g., below 2 </a:t>
            </a:r>
            <a:r>
              <a:rPr lang="en-US" dirty="0" smtClean="0"/>
              <a:t>hours).</a:t>
            </a:r>
          </a:p>
          <a:p>
            <a:r>
              <a:rPr lang="en-US" b="1" dirty="0"/>
              <a:t>Step 4: Print </a:t>
            </a:r>
            <a:r>
              <a:rPr lang="en-US" b="1" dirty="0" smtClean="0"/>
              <a:t>Results</a:t>
            </a:r>
            <a:endParaRPr lang="en-US" dirty="0"/>
          </a:p>
          <a:p>
            <a:pPr lvl="1"/>
            <a:r>
              <a:rPr lang="en-US" dirty="0"/>
              <a:t>Print the </a:t>
            </a:r>
            <a:r>
              <a:rPr lang="en-US" dirty="0" smtClean="0"/>
              <a:t>results, </a:t>
            </a:r>
            <a:r>
              <a:rPr lang="tr-TR" b="1" dirty="0"/>
              <a:t>Movie </a:t>
            </a:r>
            <a:r>
              <a:rPr lang="tr-TR" b="1" dirty="0" err="1" smtClean="0"/>
              <a:t>Names</a:t>
            </a:r>
            <a:r>
              <a:rPr lang="en-US" b="1" dirty="0"/>
              <a:t> &amp; </a:t>
            </a:r>
            <a:r>
              <a:rPr lang="en-US" b="1" dirty="0" err="1"/>
              <a:t>watch_durations_hours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696056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19A4C-EF61-4180-AA47-2CB06407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A6FE-0D0B-41F8-A92D-C67DE14D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5900"/>
            <a:ext cx="7886700" cy="4691063"/>
          </a:xfrm>
        </p:spPr>
        <p:txBody>
          <a:bodyPr>
            <a:normAutofit/>
          </a:bodyPr>
          <a:lstStyle/>
          <a:p>
            <a:r>
              <a:rPr lang="en-US" sz="2000" dirty="0"/>
              <a:t>Basic operations on </a:t>
            </a:r>
            <a:r>
              <a:rPr lang="en-US" sz="2000" dirty="0" err="1"/>
              <a:t>numpy</a:t>
            </a:r>
            <a:r>
              <a:rPr lang="en-US" sz="2000" dirty="0"/>
              <a:t> arrays (addition, etc.) are elementwise</a:t>
            </a:r>
            <a:endParaRPr lang="tr-TR" sz="2000" dirty="0"/>
          </a:p>
          <a:p>
            <a:endParaRPr lang="en-US" sz="2000" dirty="0"/>
          </a:p>
          <a:p>
            <a:r>
              <a:rPr lang="en-US" sz="2000" dirty="0"/>
              <a:t>This works on arrays of the same size.</a:t>
            </a:r>
            <a:endParaRPr lang="tr-TR" sz="2000" dirty="0"/>
          </a:p>
          <a:p>
            <a:endParaRPr lang="en-US" sz="2000" dirty="0"/>
          </a:p>
          <a:p>
            <a:r>
              <a:rPr lang="en-US" sz="2000" dirty="0"/>
              <a:t>Nevertheless, It’s also possible to do operations on arrays of different</a:t>
            </a:r>
            <a:r>
              <a:rPr lang="tr-TR" sz="2000" dirty="0"/>
              <a:t> </a:t>
            </a:r>
            <a:r>
              <a:rPr lang="en-US" sz="2000" dirty="0"/>
              <a:t>sizes if NumPy can transform these arrays so that they all have</a:t>
            </a:r>
            <a:r>
              <a:rPr lang="tr-TR" sz="2000" dirty="0"/>
              <a:t> </a:t>
            </a:r>
            <a:r>
              <a:rPr lang="en-US" sz="2000" dirty="0"/>
              <a:t>the same size: this conversion is called </a:t>
            </a:r>
            <a:r>
              <a:rPr lang="en-US" sz="2000" b="1" i="1" dirty="0">
                <a:solidFill>
                  <a:srgbClr val="C00000"/>
                </a:solidFill>
              </a:rPr>
              <a:t>broadcasting</a:t>
            </a:r>
            <a:r>
              <a:rPr lang="en-US" sz="2000" dirty="0"/>
              <a:t>.</a:t>
            </a:r>
            <a:r>
              <a:rPr lang="en-US" sz="2000" b="0" i="0" u="none" strike="noStrike" baseline="0" dirty="0">
                <a:latin typeface="LMRoman10-Regular"/>
              </a:rPr>
              <a:t>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LMRoman10-Regular"/>
              </a:rPr>
              <a:t>Example</a:t>
            </a:r>
            <a:r>
              <a:rPr lang="tr-TR" sz="2000" b="1" i="0" u="none" strike="noStrike" baseline="0" dirty="0">
                <a:solidFill>
                  <a:srgbClr val="C00000"/>
                </a:solidFill>
                <a:latin typeface="LMRoman10-Regular"/>
              </a:rPr>
              <a:t>: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68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3B78B-1361-4988-8B5E-E3FA7C5B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B</a:t>
            </a:r>
            <a:r>
              <a:rPr lang="en-US" sz="3600" b="1" dirty="0" err="1">
                <a:solidFill>
                  <a:srgbClr val="C00000"/>
                </a:solidFill>
              </a:rPr>
              <a:t>roadcasting</a:t>
            </a:r>
            <a:r>
              <a:rPr lang="en-US" sz="3600" b="0" u="none" strike="noStrike" baseline="0" dirty="0">
                <a:latin typeface="LMRoman10-Regular"/>
              </a:rPr>
              <a:t> </a:t>
            </a:r>
            <a:r>
              <a:rPr lang="en-US" sz="3600" b="1" u="none" strike="noStrike" baseline="0" dirty="0">
                <a:solidFill>
                  <a:srgbClr val="C00000"/>
                </a:solidFill>
                <a:latin typeface="LMRoman10-Regular"/>
              </a:rPr>
              <a:t>Example</a:t>
            </a:r>
            <a:r>
              <a:rPr lang="tr-TR" sz="3600" b="1" u="none" strike="noStrike" baseline="0" dirty="0">
                <a:solidFill>
                  <a:srgbClr val="C00000"/>
                </a:solidFill>
                <a:latin typeface="LMRoman10-Regular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DD54A-B77F-45C9-98C1-668F660D7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C57B-C72C-4B0C-80FB-FED6B7D75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54" y="1401185"/>
            <a:ext cx="8092891" cy="520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2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1BE6F-7D98-4164-A317-A92A8779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9461"/>
          </a:xfrm>
        </p:spPr>
        <p:txBody>
          <a:bodyPr/>
          <a:lstStyle/>
          <a:p>
            <a:r>
              <a:rPr lang="en-US" dirty="0"/>
              <a:t>Let’s verify: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68B68-E171-4D8C-992C-923010BA2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  <a:p>
            <a:pPr marL="0" indent="0">
              <a:buNone/>
            </a:pPr>
            <a:endParaRPr lang="tr-TR" sz="1200" dirty="0"/>
          </a:p>
          <a:p>
            <a:r>
              <a:rPr lang="en-US" dirty="0"/>
              <a:t>We have already used broadcasting without knowing it!: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EF076-5D21-4A07-9C02-00001E7AB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78"/>
          <a:stretch/>
        </p:blipFill>
        <p:spPr>
          <a:xfrm>
            <a:off x="805295" y="1218019"/>
            <a:ext cx="5848350" cy="2766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DD3BB5-C59E-4C55-A41F-F70A8EE51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95" y="4457529"/>
            <a:ext cx="8096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15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43353-614E-44CA-BBCB-A275F51FF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1001"/>
          </a:xfrm>
        </p:spPr>
        <p:txBody>
          <a:bodyPr/>
          <a:lstStyle/>
          <a:p>
            <a:r>
              <a:rPr lang="en-US" dirty="0"/>
              <a:t>Worked Example: Broadcasting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2F8DA-BB46-4C84-8622-CAB8BAC7A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6127"/>
            <a:ext cx="5656536" cy="4950836"/>
          </a:xfrm>
        </p:spPr>
        <p:txBody>
          <a:bodyPr/>
          <a:lstStyle/>
          <a:p>
            <a:pPr algn="l"/>
            <a:r>
              <a:rPr lang="en-US" sz="1800" b="0" i="0" u="none" strike="noStrike" baseline="0" dirty="0">
                <a:latin typeface="LMRoman10-Regular"/>
              </a:rPr>
              <a:t>Let’s construct an array of distances (in miles) between cities of Route 66: Chicago, Springfield,</a:t>
            </a:r>
            <a:r>
              <a:rPr lang="tr-TR" sz="1800" b="0" i="0" u="none" strike="noStrike" baseline="0" dirty="0">
                <a:latin typeface="LMRoman10-Regular"/>
              </a:rPr>
              <a:t> </a:t>
            </a:r>
            <a:r>
              <a:rPr lang="en-US" sz="1800" b="0" i="0" u="none" strike="noStrike" baseline="0" dirty="0">
                <a:latin typeface="LMRoman10-Regular"/>
              </a:rPr>
              <a:t>Saint-Louis, Tulsa, Oklahoma City, Amarillo, Santa Fe, Albuquerque, Flagstaff and Los Angeles.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1E0AA9-AFE7-4EAB-8CA9-45104B62E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63" y="2791245"/>
            <a:ext cx="7800975" cy="299085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970ACE8-0F7B-4FE7-8E8B-7DDF254E3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242" y="1150832"/>
            <a:ext cx="2413557" cy="14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563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E38CF-C618-4F92-B6E6-11EAC363D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ewaxis canva visualization">
            <a:extLst>
              <a:ext uri="{FF2B5EF4-FFF2-40B4-BE49-F238E27FC236}">
                <a16:creationId xmlns:a16="http://schemas.microsoft.com/office/drawing/2014/main" id="{82049933-501A-41F1-B7C9-025B466BC9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48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A243-5710-4CF4-8FC8-2598DA2C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E5715-D9A2-4FCD-96A3-87E12F751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grid-based or network-based problems can also use broadcasting. For instance, if we want to</a:t>
            </a:r>
            <a:r>
              <a:rPr lang="tr-TR" dirty="0"/>
              <a:t> </a:t>
            </a:r>
            <a:r>
              <a:rPr lang="en-US" dirty="0"/>
              <a:t>compute the distance from the origin of points on</a:t>
            </a:r>
            <a:r>
              <a:rPr lang="tr-TR" dirty="0"/>
              <a:t> </a:t>
            </a:r>
            <a:r>
              <a:rPr lang="en-US" dirty="0"/>
              <a:t>on a 5x5 grid, we can do</a:t>
            </a:r>
            <a:r>
              <a:rPr lang="tr-TR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D53B8-48CA-44E0-8C83-64803806F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95"/>
          <a:stretch/>
        </p:blipFill>
        <p:spPr>
          <a:xfrm>
            <a:off x="628650" y="3060809"/>
            <a:ext cx="8002478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1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C110-35BF-409F-A4C6-E342163A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NumPy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4E87E-4143-4F98-9116-21C75FB41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32000"/>
            <a:ext cx="7886700" cy="4144963"/>
          </a:xfrm>
        </p:spPr>
        <p:txBody>
          <a:bodyPr>
            <a:normAutofit/>
          </a:bodyPr>
          <a:lstStyle/>
          <a:p>
            <a:r>
              <a:rPr lang="en-US" sz="2400" b="1" i="0" u="none" strike="noStrike" baseline="0" dirty="0">
                <a:solidFill>
                  <a:srgbClr val="C00000"/>
                </a:solidFill>
                <a:latin typeface="LMRoman10-Bold"/>
              </a:rPr>
              <a:t>Why it is useful: </a:t>
            </a:r>
            <a:r>
              <a:rPr lang="en-US" sz="2400" b="0" i="0" u="none" strike="noStrike" baseline="0" dirty="0">
                <a:latin typeface="LMRoman10-Regular"/>
              </a:rPr>
              <a:t>Memory-efficient container that provides fast numerical operations</a:t>
            </a:r>
            <a:endParaRPr lang="tr-TR" sz="2400" b="0" i="0" u="none" strike="noStrike" baseline="0" dirty="0">
              <a:latin typeface="LMRoman10-Regular"/>
            </a:endParaRPr>
          </a:p>
          <a:p>
            <a:endParaRPr lang="tr-TR" sz="2400" dirty="0">
              <a:latin typeface="LMRoman10-Regular"/>
            </a:endParaRPr>
          </a:p>
          <a:p>
            <a:r>
              <a:rPr lang="en-US" sz="2400" dirty="0"/>
              <a:t>Python does numerical computations slowly.</a:t>
            </a:r>
          </a:p>
          <a:p>
            <a:r>
              <a:rPr lang="en-US" sz="2400" dirty="0"/>
              <a:t>1000 x 1000 matrix multiply</a:t>
            </a:r>
          </a:p>
          <a:p>
            <a:pPr lvl="1"/>
            <a:r>
              <a:rPr lang="en-US" sz="2000" dirty="0"/>
              <a:t>Python triple loop takes &gt; 10 min.</a:t>
            </a:r>
          </a:p>
          <a:p>
            <a:pPr lvl="1"/>
            <a:r>
              <a:rPr lang="en-US" sz="2000" dirty="0" err="1"/>
              <a:t>Numpy</a:t>
            </a:r>
            <a:r>
              <a:rPr lang="en-US" sz="2000" dirty="0"/>
              <a:t> takes ~0.03 seconds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02675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7AC07-F8D5-476C-9C1F-40C8ED67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32749"/>
          </a:xfrm>
        </p:spPr>
        <p:txBody>
          <a:bodyPr/>
          <a:lstStyle/>
          <a:p>
            <a:r>
              <a:rPr lang="en-US" dirty="0"/>
              <a:t>Array shape manipulation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CC930-1F8A-40F9-B640-10B46D8F2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1752"/>
            <a:ext cx="7886700" cy="4905211"/>
          </a:xfrm>
        </p:spPr>
        <p:txBody>
          <a:bodyPr/>
          <a:lstStyle/>
          <a:p>
            <a:r>
              <a:rPr lang="en-US" dirty="0"/>
              <a:t>Flattening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en-US" dirty="0"/>
              <a:t>Reshaping</a:t>
            </a:r>
            <a:r>
              <a:rPr lang="tr-TR" dirty="0"/>
              <a:t> - </a:t>
            </a:r>
            <a:r>
              <a:rPr lang="en-US" dirty="0"/>
              <a:t>The inverse operation to flattening: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AE0CA6-6E32-413E-8077-96ED58771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91" y="1543545"/>
            <a:ext cx="5372100" cy="2457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72BDB0-954F-4467-9544-17450AC9C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438033"/>
            <a:ext cx="4524375" cy="1914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6738A3-74E1-4DA6-BD18-F3CBFD6FB2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56223"/>
          <a:stretch/>
        </p:blipFill>
        <p:spPr>
          <a:xfrm>
            <a:off x="5454046" y="4355554"/>
            <a:ext cx="296474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35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4FE53-3393-44E6-8F04-B6EA4D22B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dimension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F5BDB9-3424-4741-8D30-D10764B85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797" y="1615445"/>
            <a:ext cx="4867275" cy="3048000"/>
          </a:xfrm>
        </p:spPr>
      </p:pic>
    </p:spTree>
    <p:extLst>
      <p:ext uri="{BB962C8B-B14F-4D97-AF65-F5344CB8AC3E}">
        <p14:creationId xmlns:p14="http://schemas.microsoft.com/office/powerpoint/2010/main" val="37251369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3E3D-114A-412D-8693-82787C7B8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9564-3520-4187-872F-93ED59F91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5531"/>
            <a:ext cx="7886700" cy="4621432"/>
          </a:xfrm>
        </p:spPr>
        <p:txBody>
          <a:bodyPr/>
          <a:lstStyle/>
          <a:p>
            <a:r>
              <a:rPr lang="en-US" dirty="0"/>
              <a:t>Size of an array can be changed with </a:t>
            </a:r>
            <a:r>
              <a:rPr lang="en-US" dirty="0" err="1"/>
              <a:t>ndarray.resize</a:t>
            </a:r>
            <a:r>
              <a:rPr lang="en-US" dirty="0"/>
              <a:t>: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However, it must not be referred to somewhere else: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02CB4D-ED37-4474-86EA-DFBAD88C9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18" y="1962313"/>
            <a:ext cx="5095875" cy="1209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EBA50D-1610-4E8F-B37E-85469D88C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18" y="4008711"/>
            <a:ext cx="68770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07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9CA0C-A1E3-4324-8E76-24FE7BA41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159F7-4838-429C-B158-973F9FD51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631942"/>
          </a:xfrm>
        </p:spPr>
        <p:txBody>
          <a:bodyPr/>
          <a:lstStyle/>
          <a:p>
            <a:r>
              <a:rPr lang="en-US" dirty="0"/>
              <a:t>Sorting along an axis: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/>
              <a:t>   </a:t>
            </a:r>
            <a:r>
              <a:rPr lang="en-US" b="1" dirty="0"/>
              <a:t>In-place sort:</a:t>
            </a:r>
            <a:r>
              <a:rPr lang="tr-TR" b="1" dirty="0"/>
              <a:t>			      </a:t>
            </a:r>
            <a:r>
              <a:rPr lang="tr-TR" b="1" dirty="0" err="1"/>
              <a:t>Sorting</a:t>
            </a:r>
            <a:r>
              <a:rPr lang="tr-TR" b="1" dirty="0"/>
              <a:t> </a:t>
            </a:r>
            <a:r>
              <a:rPr lang="tr-TR" b="1" dirty="0" err="1"/>
              <a:t>with</a:t>
            </a:r>
            <a:r>
              <a:rPr lang="tr-TR" b="1" dirty="0"/>
              <a:t> </a:t>
            </a:r>
            <a:r>
              <a:rPr lang="tr-TR" b="1" dirty="0" err="1"/>
              <a:t>fancy</a:t>
            </a:r>
            <a:r>
              <a:rPr lang="tr-TR" b="1" dirty="0"/>
              <a:t> </a:t>
            </a:r>
            <a:r>
              <a:rPr lang="tr-TR" b="1" dirty="0" err="1"/>
              <a:t>indexing</a:t>
            </a:r>
            <a:r>
              <a:rPr lang="tr-TR" b="1" dirty="0"/>
              <a:t>: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FCB4F-AD27-402F-A86E-7A4C1A28B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2" y="2009775"/>
            <a:ext cx="4876800" cy="1419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B24DA3-26EE-47C9-A313-542557D327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77"/>
          <a:stretch/>
        </p:blipFill>
        <p:spPr>
          <a:xfrm>
            <a:off x="700253" y="4381832"/>
            <a:ext cx="2724150" cy="12474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5D04FB-DD9E-4D6B-9B51-76CE00C40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920" y="4287239"/>
            <a:ext cx="36385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383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DA45-28A6-4CF7-A180-622BC3B79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DA537-04DE-4B48-851E-F7378DFA3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minima and maxima:</a:t>
            </a:r>
            <a:endParaRPr lang="tr-TR" dirty="0"/>
          </a:p>
          <a:p>
            <a:endParaRPr lang="tr-TR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D66475-AFBD-413F-85BD-38A678D6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82" y="2281894"/>
            <a:ext cx="35147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854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9CFFB-95C8-426E-9D84-5B9CE0FD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7251C-9E0C-4FB3-9772-553F1299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917"/>
            <a:ext cx="7886700" cy="4737046"/>
          </a:xfrm>
        </p:spPr>
        <p:txBody>
          <a:bodyPr/>
          <a:lstStyle/>
          <a:p>
            <a:r>
              <a:rPr lang="en-US" dirty="0"/>
              <a:t>Just as in Python and Java, the result of a math operator is cast to the more general or precise datatype.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uint64 + uint16 =&gt; uint64</a:t>
            </a:r>
          </a:p>
          <a:p>
            <a:pPr marL="0" indent="0">
              <a:buNone/>
            </a:pPr>
            <a:r>
              <a:rPr lang="en-US" b="1" dirty="0"/>
              <a:t>	float32 / int32 =&gt; float32</a:t>
            </a:r>
          </a:p>
          <a:p>
            <a:endParaRPr lang="tr-TR" dirty="0"/>
          </a:p>
          <a:p>
            <a:r>
              <a:rPr lang="en-US" dirty="0"/>
              <a:t>Assignment never changes the type!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Forced casts: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DCC32F-9B1A-4043-93C6-C333FC76F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74" y="2993807"/>
            <a:ext cx="4857750" cy="1381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8539DE-D3F9-4BD7-830C-50F510171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74" y="4892510"/>
            <a:ext cx="45243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287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9F37A-5267-4C51-98A2-D23B6A659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F1D90-4643-4F95-96C5-F6DEF2D2D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Rounding: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9B62C-7E9D-47B0-BFF6-CB79BD1BB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57" y="2293061"/>
            <a:ext cx="57531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176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39E7-B024-4BCE-B401-C35B4F518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data type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A60B5-CC4A-4E8C-8AAA-A648ADDFA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0938"/>
            <a:ext cx="7886700" cy="4716025"/>
          </a:xfrm>
        </p:spPr>
        <p:txBody>
          <a:bodyPr/>
          <a:lstStyle/>
          <a:p>
            <a:r>
              <a:rPr lang="en-US" dirty="0"/>
              <a:t>Integers (signed):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Unsigned integers: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D50D5-F398-48BF-8D16-DE900AFCA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60" y="1920273"/>
            <a:ext cx="5076825" cy="1171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D46A0E-1A7C-41C3-B81E-C2353F923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51" y="3175603"/>
            <a:ext cx="5086350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94ABD4-28E6-4711-B30F-22347E9F0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394" y="4576762"/>
            <a:ext cx="2009775" cy="1190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058297-0B0C-49BC-A81D-2BE555838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151" y="5869371"/>
            <a:ext cx="43529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405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F77A-2475-4A33-AFFB-73D56A226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58D94-AC97-4C5A-AA9B-E00E1F040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Floating-point numbers:</a:t>
            </a:r>
            <a:endParaRPr lang="tr-TR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998F0A-60E4-49DE-A1D3-29330DEF4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2143289"/>
            <a:ext cx="68961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572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18A6D-17AF-48F2-BE18-21907E2E6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06D28D-074D-41DC-80D7-0B749D39D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547" y="1690689"/>
            <a:ext cx="7886700" cy="4202731"/>
          </a:xfrm>
        </p:spPr>
      </p:pic>
    </p:spTree>
    <p:extLst>
      <p:ext uri="{BB962C8B-B14F-4D97-AF65-F5344CB8AC3E}">
        <p14:creationId xmlns:p14="http://schemas.microsoft.com/office/powerpoint/2010/main" val="422965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7222-89A6-498E-A428-31CBD534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56A5-7BDF-4157-8103-16AE00F46C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Structured lists of numbers.</a:t>
            </a:r>
          </a:p>
          <a:p>
            <a:r>
              <a:rPr lang="en-US" dirty="0"/>
              <a:t>Vectors </a:t>
            </a:r>
          </a:p>
          <a:p>
            <a:r>
              <a:rPr lang="en-US" dirty="0"/>
              <a:t>Matrices</a:t>
            </a:r>
          </a:p>
          <a:p>
            <a:r>
              <a:rPr lang="en-US" dirty="0"/>
              <a:t>Images</a:t>
            </a:r>
          </a:p>
          <a:p>
            <a:r>
              <a:rPr lang="en-US" dirty="0"/>
              <a:t>Tensors</a:t>
            </a:r>
          </a:p>
          <a:p>
            <a:r>
              <a:rPr lang="en-US" dirty="0" err="1"/>
              <a:t>ConvNets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338AB-1186-4DFC-8E5B-AE743C478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859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90F8-DE6B-4A9D-AAAE-294A995B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maskedarray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FCEF8-34E8-4D25-AB02-8D846CC3D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dealing with (propagation of) missing data</a:t>
            </a:r>
            <a:endParaRPr lang="tr-TR" dirty="0"/>
          </a:p>
          <a:p>
            <a:r>
              <a:rPr lang="en-US" dirty="0"/>
              <a:t>For floats one could use </a:t>
            </a:r>
            <a:r>
              <a:rPr lang="en-US" dirty="0" err="1"/>
              <a:t>NaN’s</a:t>
            </a:r>
            <a:r>
              <a:rPr lang="en-US" dirty="0"/>
              <a:t>, but masks work for all types: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1D8866-CD34-4EC6-A0EE-550E1ED1DF28}"/>
              </a:ext>
            </a:extLst>
          </p:cNvPr>
          <p:cNvGrpSpPr/>
          <p:nvPr/>
        </p:nvGrpSpPr>
        <p:grpSpPr>
          <a:xfrm>
            <a:off x="759536" y="2886732"/>
            <a:ext cx="6048375" cy="3190875"/>
            <a:chOff x="759536" y="2886732"/>
            <a:chExt cx="6048375" cy="31908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FE0727-D708-4D92-867F-794801C27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9536" y="2886732"/>
              <a:ext cx="6048375" cy="8953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6156C3-7935-4ED1-9487-AF6386FFA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686" y="3782082"/>
              <a:ext cx="5991225" cy="2295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03859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D365A-1DAD-4581-A07D-39B155A7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data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B37F4-64C5-4C44-9A63-0B29C3F2D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0428"/>
            <a:ext cx="7886700" cy="4726535"/>
          </a:xfrm>
        </p:spPr>
        <p:txBody>
          <a:bodyPr/>
          <a:lstStyle/>
          <a:p>
            <a:r>
              <a:rPr lang="en-US" b="1" dirty="0"/>
              <a:t>Text 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8BA553-3F80-47F6-BAE0-838E20585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43" y="1901824"/>
            <a:ext cx="54387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9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7222-89A6-498E-A428-31CBD534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56A5-7BDF-4157-8103-16AE00F46C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Structured lists of numbers.</a:t>
            </a:r>
          </a:p>
          <a:p>
            <a:r>
              <a:rPr lang="en-US" b="1" dirty="0"/>
              <a:t>Vectors </a:t>
            </a:r>
          </a:p>
          <a:p>
            <a:r>
              <a:rPr lang="en-US" b="1" dirty="0"/>
              <a:t>Matrices</a:t>
            </a:r>
          </a:p>
          <a:p>
            <a:r>
              <a:rPr lang="en-US" dirty="0"/>
              <a:t>Images</a:t>
            </a:r>
          </a:p>
          <a:p>
            <a:r>
              <a:rPr lang="en-US" dirty="0"/>
              <a:t>Tensors</a:t>
            </a:r>
          </a:p>
          <a:p>
            <a:r>
              <a:rPr lang="en-US" dirty="0" err="1"/>
              <a:t>ConvNets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C20A6C-444A-4107-8DD7-8F9162F2853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C20A6C-444A-4107-8DD7-8F9162F285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338AB-1186-4DFC-8E5B-AE743C478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5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7222-89A6-498E-A428-31CBD534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56A5-7BDF-4157-8103-16AE00F46C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Structured lists of numbers.</a:t>
            </a:r>
          </a:p>
          <a:p>
            <a:r>
              <a:rPr lang="en-US" dirty="0"/>
              <a:t>Vectors </a:t>
            </a:r>
          </a:p>
          <a:p>
            <a:r>
              <a:rPr lang="en-US" dirty="0"/>
              <a:t>Matrices</a:t>
            </a:r>
          </a:p>
          <a:p>
            <a:r>
              <a:rPr lang="en-US" b="1" dirty="0"/>
              <a:t>Images</a:t>
            </a:r>
          </a:p>
          <a:p>
            <a:r>
              <a:rPr lang="en-US" dirty="0"/>
              <a:t>Tensors</a:t>
            </a:r>
          </a:p>
          <a:p>
            <a:r>
              <a:rPr lang="en-US" dirty="0" err="1"/>
              <a:t>ConvNets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20A6C-444A-4107-8DD7-8F9162F285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</p:txBody>
      </p:sp>
      <p:pic>
        <p:nvPicPr>
          <p:cNvPr id="6146" name="Picture 2" descr="Image result for bulldog puppy english">
            <a:extLst>
              <a:ext uri="{FF2B5EF4-FFF2-40B4-BE49-F238E27FC236}">
                <a16:creationId xmlns:a16="http://schemas.microsoft.com/office/drawing/2014/main" id="{DE755B79-94EA-4005-91FD-BAA44C6D9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05" y="2125742"/>
            <a:ext cx="2887801" cy="288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56E8-A42F-4C29-88CA-48902864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1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7222-89A6-498E-A428-31CBD534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56A5-7BDF-4157-8103-16AE00F46C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Structured lists of numbers.</a:t>
            </a:r>
          </a:p>
          <a:p>
            <a:r>
              <a:rPr lang="en-US" dirty="0"/>
              <a:t>Vectors </a:t>
            </a:r>
          </a:p>
          <a:p>
            <a:r>
              <a:rPr lang="en-US" dirty="0"/>
              <a:t>Matrices</a:t>
            </a:r>
          </a:p>
          <a:p>
            <a:r>
              <a:rPr lang="en-US" dirty="0"/>
              <a:t>Images</a:t>
            </a:r>
          </a:p>
          <a:p>
            <a:r>
              <a:rPr lang="en-US" b="1" dirty="0"/>
              <a:t>Tensors</a:t>
            </a:r>
          </a:p>
          <a:p>
            <a:r>
              <a:rPr lang="en-US" b="1" dirty="0" err="1"/>
              <a:t>ConvNets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20A6C-444A-4107-8DD7-8F9162F285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</p:txBody>
      </p:sp>
      <p:pic>
        <p:nvPicPr>
          <p:cNvPr id="5122" name="Picture 2" descr="Image result for tensor">
            <a:extLst>
              <a:ext uri="{FF2B5EF4-FFF2-40B4-BE49-F238E27FC236}">
                <a16:creationId xmlns:a16="http://schemas.microsoft.com/office/drawing/2014/main" id="{FD6E0BA3-D62D-489E-922B-40B463903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804" y="1628656"/>
            <a:ext cx="2143125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gyazo.com/10b67bfe29096e8ad7b31c72efc7c05c.png">
            <a:extLst>
              <a:ext uri="{FF2B5EF4-FFF2-40B4-BE49-F238E27FC236}">
                <a16:creationId xmlns:a16="http://schemas.microsoft.com/office/drawing/2014/main" id="{C6C76311-1AD5-4C0F-BA90-97250D0A6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759" y="3586044"/>
            <a:ext cx="2056346" cy="16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4077C-6D1F-4716-B905-73777593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1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BCD2-5531-413A-800D-06D65B87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Arrays, Basic Properties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2E614-9946-4668-B9D5-7DD0CC6DB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84195"/>
            <a:ext cx="8342571" cy="4270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as np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([[1,2,3],[4,5,6]],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=np.float32)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a.ndim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a.shape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a.dtype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US" sz="2800" dirty="0"/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Arrays can have any number of dimensions, including zero (a scalar).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Arrays are typed: np.uint8, np.int64, np.float32, np.float64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Arrays are dense. Each element of the array exists and has the same type.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32C77-5F41-4963-9EC3-296EF533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3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23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18002</TotalTime>
  <Words>1369</Words>
  <Application>Microsoft Office PowerPoint</Application>
  <PresentationFormat>Ekran Gösterisi (4:3)</PresentationFormat>
  <Paragraphs>342</Paragraphs>
  <Slides>51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Courier New</vt:lpstr>
      <vt:lpstr>Droid Sans Mono</vt:lpstr>
      <vt:lpstr>LMMono10-Italic</vt:lpstr>
      <vt:lpstr>LMMono10-Regular</vt:lpstr>
      <vt:lpstr>LMMono9-Regular</vt:lpstr>
      <vt:lpstr>LMMonoLt10-Bold</vt:lpstr>
      <vt:lpstr>LMRoman10-Bold</vt:lpstr>
      <vt:lpstr>LMRoman10-Regular</vt:lpstr>
      <vt:lpstr>Times New Roman</vt:lpstr>
      <vt:lpstr>Wingdings</vt:lpstr>
      <vt:lpstr>Office Theme</vt:lpstr>
      <vt:lpstr>Numpy  creating and manipulating numerical data</vt:lpstr>
      <vt:lpstr>Overview</vt:lpstr>
      <vt:lpstr>What are NumPy and NumPy arrays?</vt:lpstr>
      <vt:lpstr>Why do we need NumPy</vt:lpstr>
      <vt:lpstr>Arrays</vt:lpstr>
      <vt:lpstr>Arrays</vt:lpstr>
      <vt:lpstr>Arrays</vt:lpstr>
      <vt:lpstr>Arrays</vt:lpstr>
      <vt:lpstr>Arrays, Basic Properties</vt:lpstr>
      <vt:lpstr>Creating arrays</vt:lpstr>
      <vt:lpstr>Functions for creating arrays</vt:lpstr>
      <vt:lpstr>Common arrays:</vt:lpstr>
      <vt:lpstr>Basic data types</vt:lpstr>
      <vt:lpstr>PowerPoint Sunusu</vt:lpstr>
      <vt:lpstr>Indexing and slicing</vt:lpstr>
      <vt:lpstr>PowerPoint Sunusu</vt:lpstr>
      <vt:lpstr>PowerPoint Sunusu</vt:lpstr>
      <vt:lpstr>Copies and views</vt:lpstr>
      <vt:lpstr>Fancy indexing</vt:lpstr>
      <vt:lpstr>PowerPoint Sunusu</vt:lpstr>
      <vt:lpstr>PowerPoint Sunusu</vt:lpstr>
      <vt:lpstr>Numerical operations on arrays</vt:lpstr>
      <vt:lpstr>Elementwise operations</vt:lpstr>
      <vt:lpstr>PowerPoint Sunusu</vt:lpstr>
      <vt:lpstr>PowerPoint Sunusu</vt:lpstr>
      <vt:lpstr>Other operations</vt:lpstr>
      <vt:lpstr>PowerPoint Sunusu</vt:lpstr>
      <vt:lpstr>PowerPoint Sunusu</vt:lpstr>
      <vt:lpstr>Basic reductions</vt:lpstr>
      <vt:lpstr>Other reductions</vt:lpstr>
      <vt:lpstr>Logical operations:</vt:lpstr>
      <vt:lpstr>Statistics:</vt:lpstr>
      <vt:lpstr>Coding</vt:lpstr>
      <vt:lpstr>Broadcasting</vt:lpstr>
      <vt:lpstr>Broadcasting Example:</vt:lpstr>
      <vt:lpstr>Let’s verify:</vt:lpstr>
      <vt:lpstr>Worked Example: Broadcasting</vt:lpstr>
      <vt:lpstr>PowerPoint Sunusu</vt:lpstr>
      <vt:lpstr>PowerPoint Sunusu</vt:lpstr>
      <vt:lpstr>Array shape manipulation</vt:lpstr>
      <vt:lpstr>Adding a dimension</vt:lpstr>
      <vt:lpstr>Resizing</vt:lpstr>
      <vt:lpstr>Sorting data</vt:lpstr>
      <vt:lpstr>PowerPoint Sunusu</vt:lpstr>
      <vt:lpstr>More data types</vt:lpstr>
      <vt:lpstr>PowerPoint Sunusu</vt:lpstr>
      <vt:lpstr>Different data type sizes</vt:lpstr>
      <vt:lpstr>PowerPoint Sunusu</vt:lpstr>
      <vt:lpstr>PowerPoint Sunusu</vt:lpstr>
      <vt:lpstr>maskedarray</vt:lpstr>
      <vt:lpstr>Loading data files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Hybrid Support Vector Machine Approach for Multiclass Problems</dc:title>
  <dc:creator>Melis Özyıldırım</dc:creator>
  <cp:lastModifiedBy>serkan</cp:lastModifiedBy>
  <cp:revision>837</cp:revision>
  <dcterms:created xsi:type="dcterms:W3CDTF">2012-05-26T14:08:44Z</dcterms:created>
  <dcterms:modified xsi:type="dcterms:W3CDTF">2023-12-26T09:31:05Z</dcterms:modified>
</cp:coreProperties>
</file>