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7"/>
  </p:notesMasterIdLst>
  <p:sldIdLst>
    <p:sldId id="256" r:id="rId2"/>
    <p:sldId id="480" r:id="rId3"/>
    <p:sldId id="481" r:id="rId4"/>
    <p:sldId id="482" r:id="rId5"/>
    <p:sldId id="483" r:id="rId6"/>
    <p:sldId id="484" r:id="rId7"/>
    <p:sldId id="486" r:id="rId8"/>
    <p:sldId id="487" r:id="rId9"/>
    <p:sldId id="488" r:id="rId10"/>
    <p:sldId id="489" r:id="rId11"/>
    <p:sldId id="490" r:id="rId12"/>
    <p:sldId id="491" r:id="rId13"/>
    <p:sldId id="492" r:id="rId14"/>
    <p:sldId id="494" r:id="rId15"/>
    <p:sldId id="496" r:id="rId16"/>
    <p:sldId id="497" r:id="rId17"/>
    <p:sldId id="498" r:id="rId18"/>
    <p:sldId id="499" r:id="rId19"/>
    <p:sldId id="500" r:id="rId20"/>
    <p:sldId id="501" r:id="rId21"/>
    <p:sldId id="504" r:id="rId22"/>
    <p:sldId id="502" r:id="rId23"/>
    <p:sldId id="506" r:id="rId24"/>
    <p:sldId id="508" r:id="rId25"/>
    <p:sldId id="507" r:id="rId26"/>
    <p:sldId id="505" r:id="rId27"/>
    <p:sldId id="509" r:id="rId28"/>
    <p:sldId id="510" r:id="rId29"/>
    <p:sldId id="511" r:id="rId30"/>
    <p:sldId id="512" r:id="rId31"/>
    <p:sldId id="518" r:id="rId32"/>
    <p:sldId id="513" r:id="rId33"/>
    <p:sldId id="514" r:id="rId34"/>
    <p:sldId id="515" r:id="rId35"/>
    <p:sldId id="516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70" d="100"/>
          <a:sy n="70" d="100"/>
        </p:scale>
        <p:origin x="157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21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00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15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Section 7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> Generators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9720"/>
          </a:xfrm>
        </p:spPr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Functions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123405"/>
            <a:ext cx="7886700" cy="4753112"/>
          </a:xfrm>
        </p:spPr>
        <p:txBody>
          <a:bodyPr>
            <a:noAutofit/>
          </a:bodyPr>
          <a:lstStyle/>
          <a:p>
            <a:r>
              <a:rPr lang="en-US" sz="2000" dirty="0">
                <a:latin typeface="GillSans"/>
              </a:rPr>
              <a:t>Function only executes on next</a:t>
            </a:r>
            <a:r>
              <a:rPr lang="en-US" sz="2000" dirty="0" smtClean="0">
                <a:latin typeface="GillSans"/>
              </a:rPr>
              <a:t>()</a:t>
            </a:r>
          </a:p>
          <a:p>
            <a:endParaRPr lang="en-US" sz="2000" dirty="0">
              <a:latin typeface="GillSans"/>
            </a:endParaRPr>
          </a:p>
          <a:p>
            <a:pPr marL="628650" lvl="2" indent="0">
              <a:buNone/>
            </a:pPr>
            <a:r>
              <a:rPr lang="tr-TR" sz="1800" b="1" dirty="0">
                <a:latin typeface="Courier"/>
              </a:rPr>
              <a:t>&gt;&gt;&gt; </a:t>
            </a:r>
            <a:r>
              <a:rPr lang="tr-TR" sz="1800" b="1" dirty="0">
                <a:latin typeface="Courier-Bold"/>
              </a:rPr>
              <a:t>x = </a:t>
            </a:r>
            <a:r>
              <a:rPr lang="tr-TR" sz="1800" b="1" dirty="0" err="1">
                <a:latin typeface="Courier-Bold"/>
              </a:rPr>
              <a:t>countdown</a:t>
            </a:r>
            <a:r>
              <a:rPr lang="tr-TR" sz="1800" b="1" dirty="0">
                <a:latin typeface="Courier-Bold"/>
              </a:rPr>
              <a:t>(10)</a:t>
            </a:r>
          </a:p>
          <a:p>
            <a:pPr marL="628650" lvl="2" indent="0">
              <a:buNone/>
            </a:pPr>
            <a:r>
              <a:rPr lang="tr-TR" sz="1800" b="1" dirty="0">
                <a:latin typeface="Courier"/>
              </a:rPr>
              <a:t>&gt;&gt;&gt; </a:t>
            </a:r>
            <a:r>
              <a:rPr lang="tr-TR" sz="1800" b="1" dirty="0">
                <a:latin typeface="Courier-Bold"/>
              </a:rPr>
              <a:t>x</a:t>
            </a:r>
          </a:p>
          <a:p>
            <a:pPr marL="628650" lvl="2" indent="0">
              <a:buNone/>
            </a:pPr>
            <a:r>
              <a:rPr lang="tr-TR" sz="1800" b="1" dirty="0">
                <a:latin typeface="Courier"/>
              </a:rPr>
              <a:t>&lt;</a:t>
            </a:r>
            <a:r>
              <a:rPr lang="tr-TR" sz="1800" b="1" dirty="0" err="1">
                <a:latin typeface="Courier"/>
              </a:rPr>
              <a:t>generator</a:t>
            </a:r>
            <a:r>
              <a:rPr lang="tr-TR" sz="1800" b="1" dirty="0">
                <a:latin typeface="Courier"/>
              </a:rPr>
              <a:t> </a:t>
            </a:r>
            <a:r>
              <a:rPr lang="tr-TR" sz="1800" b="1" dirty="0" err="1">
                <a:latin typeface="Courier"/>
              </a:rPr>
              <a:t>object</a:t>
            </a:r>
            <a:r>
              <a:rPr lang="tr-TR" sz="1800" b="1" dirty="0">
                <a:latin typeface="Courier"/>
              </a:rPr>
              <a:t> at 0x58490&gt;</a:t>
            </a:r>
          </a:p>
          <a:p>
            <a:pPr marL="628650" lvl="2" indent="0">
              <a:buNone/>
            </a:pPr>
            <a:r>
              <a:rPr lang="tr-TR" sz="1800" b="1" dirty="0">
                <a:latin typeface="Courier"/>
              </a:rPr>
              <a:t>&gt;&gt;&gt; </a:t>
            </a:r>
            <a:r>
              <a:rPr lang="tr-TR" sz="1800" b="1" dirty="0" smtClean="0">
                <a:latin typeface="Courier-Bold"/>
              </a:rPr>
              <a:t>x.</a:t>
            </a:r>
            <a:r>
              <a:rPr lang="en-US" sz="1800" b="1" dirty="0" smtClean="0">
                <a:latin typeface="Courier-Bold"/>
              </a:rPr>
              <a:t>__</a:t>
            </a:r>
            <a:r>
              <a:rPr lang="tr-TR" sz="1800" b="1" dirty="0" err="1" smtClean="0">
                <a:latin typeface="Courier-Bold"/>
              </a:rPr>
              <a:t>next</a:t>
            </a:r>
            <a:r>
              <a:rPr lang="en-US" sz="1800" b="1" dirty="0" smtClean="0">
                <a:latin typeface="Courier-Bold"/>
              </a:rPr>
              <a:t>__</a:t>
            </a:r>
            <a:r>
              <a:rPr lang="tr-TR" sz="1800" b="1" dirty="0" smtClean="0">
                <a:latin typeface="Courier-Bold"/>
              </a:rPr>
              <a:t>()</a:t>
            </a:r>
            <a:endParaRPr lang="tr-TR" sz="1800" b="1" dirty="0">
              <a:latin typeface="Courier-Bold"/>
            </a:endParaRPr>
          </a:p>
          <a:p>
            <a:pPr marL="628650" lvl="2" indent="0">
              <a:buNone/>
            </a:pPr>
            <a:r>
              <a:rPr lang="tr-TR" sz="1800" b="1" dirty="0" err="1">
                <a:latin typeface="Courier"/>
              </a:rPr>
              <a:t>Counting</a:t>
            </a:r>
            <a:r>
              <a:rPr lang="tr-TR" sz="1800" b="1" dirty="0">
                <a:latin typeface="Courier"/>
              </a:rPr>
              <a:t> </a:t>
            </a:r>
            <a:r>
              <a:rPr lang="tr-TR" sz="1800" b="1" dirty="0" err="1">
                <a:latin typeface="Courier"/>
              </a:rPr>
              <a:t>down</a:t>
            </a:r>
            <a:r>
              <a:rPr lang="tr-TR" sz="1800" b="1" dirty="0">
                <a:latin typeface="Courier"/>
              </a:rPr>
              <a:t> </a:t>
            </a:r>
            <a:r>
              <a:rPr lang="tr-TR" sz="1800" b="1" dirty="0" err="1">
                <a:latin typeface="Courier"/>
              </a:rPr>
              <a:t>from</a:t>
            </a:r>
            <a:r>
              <a:rPr lang="tr-TR" sz="1800" b="1" dirty="0">
                <a:latin typeface="Courier"/>
              </a:rPr>
              <a:t> 10</a:t>
            </a:r>
          </a:p>
          <a:p>
            <a:pPr marL="628650" lvl="2" indent="0">
              <a:buNone/>
            </a:pPr>
            <a:r>
              <a:rPr lang="tr-TR" sz="1800" b="1" dirty="0" smtClean="0">
                <a:latin typeface="Courier"/>
              </a:rPr>
              <a:t>10</a:t>
            </a:r>
            <a:endParaRPr lang="en-US" sz="1800" b="1" dirty="0" smtClean="0">
              <a:latin typeface="Courier"/>
            </a:endParaRPr>
          </a:p>
          <a:p>
            <a:pPr marL="285750" lvl="1" indent="0">
              <a:buNone/>
            </a:pPr>
            <a:endParaRPr lang="tr-TR" b="1" dirty="0">
              <a:latin typeface="Courier"/>
            </a:endParaRPr>
          </a:p>
          <a:p>
            <a:r>
              <a:rPr lang="en-US" sz="2000" dirty="0" smtClean="0">
                <a:latin typeface="GillSans"/>
              </a:rPr>
              <a:t>yield </a:t>
            </a:r>
            <a:r>
              <a:rPr lang="en-US" sz="2000" dirty="0">
                <a:latin typeface="GillSans"/>
              </a:rPr>
              <a:t>produces a value, but </a:t>
            </a:r>
            <a:r>
              <a:rPr lang="en-US" sz="2000" dirty="0" smtClean="0">
                <a:latin typeface="GillSans"/>
              </a:rPr>
              <a:t>suspends  function</a:t>
            </a:r>
          </a:p>
          <a:p>
            <a:endParaRPr lang="en-US" sz="2000" dirty="0">
              <a:latin typeface="GillSans"/>
            </a:endParaRPr>
          </a:p>
          <a:p>
            <a:r>
              <a:rPr lang="en-US" sz="2000" dirty="0" smtClean="0">
                <a:latin typeface="GillSans"/>
              </a:rPr>
              <a:t>Function </a:t>
            </a:r>
            <a:r>
              <a:rPr lang="en-US" sz="2000" dirty="0">
                <a:latin typeface="GillSans"/>
              </a:rPr>
              <a:t>resumes on next call to next()</a:t>
            </a:r>
          </a:p>
          <a:p>
            <a:pPr marL="628650" lvl="2" indent="0">
              <a:buNone/>
            </a:pPr>
            <a:r>
              <a:rPr lang="tr-TR" sz="1800" dirty="0">
                <a:latin typeface="Courier"/>
              </a:rPr>
              <a:t>&gt;&gt;&gt; </a:t>
            </a:r>
            <a:r>
              <a:rPr lang="tr-TR" sz="1800" b="1" dirty="0">
                <a:latin typeface="Courier-Bold"/>
              </a:rPr>
              <a:t>x</a:t>
            </a:r>
            <a:r>
              <a:rPr lang="tr-TR" sz="1800" b="1" dirty="0" smtClean="0">
                <a:latin typeface="Courier-Bold"/>
              </a:rPr>
              <a:t>.</a:t>
            </a:r>
            <a:r>
              <a:rPr lang="en-US" sz="1800" b="1" dirty="0">
                <a:latin typeface="Courier-Bold"/>
              </a:rPr>
              <a:t> __</a:t>
            </a:r>
            <a:r>
              <a:rPr lang="tr-TR" sz="1800" b="1" dirty="0" err="1">
                <a:latin typeface="Courier-Bold"/>
              </a:rPr>
              <a:t>next</a:t>
            </a:r>
            <a:r>
              <a:rPr lang="en-US" sz="1800" b="1" dirty="0">
                <a:latin typeface="Courier-Bold"/>
              </a:rPr>
              <a:t>__</a:t>
            </a:r>
            <a:r>
              <a:rPr lang="tr-TR" sz="1800" b="1" dirty="0">
                <a:latin typeface="Courier-Bold"/>
              </a:rPr>
              <a:t>()</a:t>
            </a:r>
          </a:p>
          <a:p>
            <a:pPr marL="628650" lvl="2" indent="0">
              <a:buNone/>
            </a:pPr>
            <a:r>
              <a:rPr lang="tr-TR" sz="1800" b="1" dirty="0" smtClean="0">
                <a:latin typeface="Courier"/>
              </a:rPr>
              <a:t>9</a:t>
            </a:r>
            <a:endParaRPr lang="tr-TR" sz="1800" b="1" dirty="0">
              <a:latin typeface="Courier"/>
            </a:endParaRPr>
          </a:p>
          <a:p>
            <a:pPr marL="628650" lvl="2" indent="0">
              <a:buNone/>
            </a:pPr>
            <a:r>
              <a:rPr lang="tr-TR" sz="1800" dirty="0" smtClean="0">
                <a:latin typeface="Courier"/>
              </a:rPr>
              <a:t>&gt;&gt;&gt; </a:t>
            </a:r>
            <a:r>
              <a:rPr lang="tr-TR" sz="1800" b="1" dirty="0" smtClean="0">
                <a:latin typeface="Courier-Bold"/>
              </a:rPr>
              <a:t>x.</a:t>
            </a:r>
            <a:r>
              <a:rPr lang="en-US" sz="1800" b="1" dirty="0">
                <a:latin typeface="Courier-Bold"/>
              </a:rPr>
              <a:t> __</a:t>
            </a:r>
            <a:r>
              <a:rPr lang="tr-TR" sz="1800" b="1" dirty="0" err="1">
                <a:latin typeface="Courier-Bold"/>
              </a:rPr>
              <a:t>next</a:t>
            </a:r>
            <a:r>
              <a:rPr lang="en-US" sz="1800" b="1" dirty="0">
                <a:latin typeface="Courier-Bold"/>
              </a:rPr>
              <a:t>__</a:t>
            </a:r>
            <a:r>
              <a:rPr lang="tr-TR" sz="1800" b="1" dirty="0">
                <a:latin typeface="Courier-Bold"/>
              </a:rPr>
              <a:t>()</a:t>
            </a:r>
          </a:p>
          <a:p>
            <a:pPr marL="628650" lvl="2" indent="0">
              <a:buNone/>
            </a:pPr>
            <a:r>
              <a:rPr lang="tr-TR" sz="1800" b="1" dirty="0" smtClean="0">
                <a:latin typeface="Courier"/>
              </a:rPr>
              <a:t>8</a:t>
            </a:r>
            <a:endParaRPr lang="tr-TR" sz="1800" b="1" dirty="0">
              <a:latin typeface="Courier"/>
            </a:endParaRPr>
          </a:p>
          <a:p>
            <a:pPr marL="628650" lvl="2" indent="0">
              <a:buNone/>
            </a:pPr>
            <a:r>
              <a:rPr lang="tr-TR" sz="1800" dirty="0">
                <a:latin typeface="Courier"/>
              </a:rPr>
              <a:t>&gt;&gt;&gt;</a:t>
            </a:r>
            <a:endParaRPr lang="tr-TR" sz="1800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6204858" y="2932611"/>
            <a:ext cx="1672046" cy="5617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Function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starts</a:t>
            </a:r>
            <a:endParaRPr lang="tr-TR" dirty="0">
              <a:solidFill>
                <a:schemeClr val="tx1"/>
              </a:solidFill>
            </a:endParaRPr>
          </a:p>
          <a:p>
            <a:pPr algn="ctr"/>
            <a:r>
              <a:rPr lang="tr-TR" dirty="0" err="1">
                <a:solidFill>
                  <a:schemeClr val="tx1"/>
                </a:solidFill>
              </a:rPr>
              <a:t>executing</a:t>
            </a:r>
            <a:r>
              <a:rPr lang="tr-TR" dirty="0">
                <a:solidFill>
                  <a:schemeClr val="tx1"/>
                </a:solidFill>
              </a:rPr>
              <a:t> here</a:t>
            </a:r>
          </a:p>
        </p:txBody>
      </p:sp>
      <p:cxnSp>
        <p:nvCxnSpPr>
          <p:cNvPr id="6" name="Düz Ok Bağlayıcısı 5"/>
          <p:cNvCxnSpPr/>
          <p:nvPr/>
        </p:nvCxnSpPr>
        <p:spPr>
          <a:xfrm flipH="1" flipV="1">
            <a:off x="4415246" y="3200400"/>
            <a:ext cx="1685108" cy="13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218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Functions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generator returns, iteration </a:t>
            </a:r>
            <a:r>
              <a:rPr lang="en-US" dirty="0" smtClean="0"/>
              <a:t>stops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x.next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1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x.next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 err="1"/>
              <a:t>Traceback</a:t>
            </a:r>
            <a:r>
              <a:rPr lang="en-US" b="1" dirty="0"/>
              <a:t>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</a:t>
            </a:r>
            <a:r>
              <a:rPr lang="en-US" b="1" dirty="0" err="1"/>
              <a:t>stdin</a:t>
            </a:r>
            <a:r>
              <a:rPr lang="en-US" b="1" dirty="0"/>
              <a:t>&gt;", line 1, in ?</a:t>
            </a:r>
          </a:p>
          <a:p>
            <a:pPr marL="285750" lvl="1" indent="0">
              <a:buNone/>
            </a:pPr>
            <a:r>
              <a:rPr lang="en-US" b="1" dirty="0" err="1"/>
              <a:t>StopIteration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r>
              <a:rPr lang="en-US" b="1" dirty="0" smtClean="0"/>
              <a:t>13</a:t>
            </a:r>
          </a:p>
          <a:p>
            <a:pPr marL="285750" lvl="1" indent="0">
              <a:buNone/>
            </a:pPr>
            <a:endParaRPr lang="en-US" dirty="0"/>
          </a:p>
          <a:p>
            <a:r>
              <a:rPr lang="en-US" dirty="0" smtClean="0"/>
              <a:t>Observation </a:t>
            </a:r>
            <a:r>
              <a:rPr lang="en-US" dirty="0"/>
              <a:t>: A generator function </a:t>
            </a:r>
            <a:r>
              <a:rPr lang="en-US" dirty="0" smtClean="0"/>
              <a:t>implements the </a:t>
            </a:r>
            <a:r>
              <a:rPr lang="en-US" dirty="0"/>
              <a:t>same low-level protocol that the </a:t>
            </a:r>
            <a:r>
              <a:rPr lang="en-US" dirty="0" smtClean="0"/>
              <a:t>for statement </a:t>
            </a:r>
            <a:r>
              <a:rPr lang="en-US" dirty="0"/>
              <a:t>uses on lists, tuples, </a:t>
            </a:r>
            <a:r>
              <a:rPr lang="en-US" dirty="0" err="1"/>
              <a:t>dicts</a:t>
            </a:r>
            <a:r>
              <a:rPr lang="en-US" dirty="0"/>
              <a:t>, files, etc.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46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Producers</a:t>
            </a:r>
            <a:r>
              <a:rPr lang="tr-TR" dirty="0"/>
              <a:t> &amp; </a:t>
            </a:r>
            <a:r>
              <a:rPr lang="tr-TR" dirty="0" err="1"/>
              <a:t>Consumers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7111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Generators are closely related to </a:t>
            </a:r>
            <a:r>
              <a:rPr lang="en-US" sz="2400" dirty="0" smtClean="0"/>
              <a:t>various forms </a:t>
            </a:r>
            <a:r>
              <a:rPr lang="en-US" sz="2400" dirty="0"/>
              <a:t>of "producer-consumer" </a:t>
            </a:r>
            <a:r>
              <a:rPr lang="en-US" sz="2400" dirty="0" smtClean="0"/>
              <a:t>programming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/>
              <a:t>yield produces values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consume values</a:t>
            </a:r>
            <a:endParaRPr lang="tr-TR" sz="2400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1052377" y="3145675"/>
            <a:ext cx="2696663" cy="20533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</a:rPr>
              <a:t>def</a:t>
            </a:r>
            <a:r>
              <a:rPr lang="en-US" b="1" dirty="0">
                <a:solidFill>
                  <a:schemeClr val="tx1"/>
                </a:solidFill>
              </a:rPr>
              <a:t> follow(f):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...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while True: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...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y</a:t>
            </a:r>
            <a:r>
              <a:rPr lang="en-US" b="1" dirty="0" smtClean="0">
                <a:solidFill>
                  <a:schemeClr val="tx1"/>
                </a:solidFill>
              </a:rPr>
              <a:t>ield line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5878286" y="3315492"/>
            <a:ext cx="2233749" cy="6948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for line in follow(f</a:t>
            </a:r>
            <a:r>
              <a:rPr lang="en-US" b="1" dirty="0" smtClean="0">
                <a:solidFill>
                  <a:schemeClr val="tx1"/>
                </a:solidFill>
              </a:rPr>
              <a:t>):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52377" y="2776343"/>
            <a:ext cx="11529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err="1"/>
              <a:t>producer</a:t>
            </a:r>
            <a:endParaRPr lang="tr-TR" sz="2000" b="1" dirty="0"/>
          </a:p>
        </p:txBody>
      </p:sp>
      <p:sp>
        <p:nvSpPr>
          <p:cNvPr id="7" name="Dikdörtgen 6"/>
          <p:cNvSpPr/>
          <p:nvPr/>
        </p:nvSpPr>
        <p:spPr>
          <a:xfrm>
            <a:off x="5792884" y="2930626"/>
            <a:ext cx="1236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err="1"/>
              <a:t>consumer</a:t>
            </a:r>
            <a:endParaRPr lang="tr-TR" b="1" dirty="0"/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3239589" y="3762101"/>
            <a:ext cx="2860765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134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Pipelines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GillSans"/>
              </a:rPr>
              <a:t>You can use this aspect of generators to </a:t>
            </a:r>
            <a:r>
              <a:rPr lang="en-US" sz="2400" dirty="0" smtClean="0">
                <a:latin typeface="GillSans"/>
              </a:rPr>
              <a:t>set up </a:t>
            </a:r>
            <a:r>
              <a:rPr lang="en-US" sz="2400" dirty="0">
                <a:latin typeface="GillSans"/>
              </a:rPr>
              <a:t>processing pipelines (like Unix pipes)</a:t>
            </a:r>
          </a:p>
          <a:p>
            <a:r>
              <a:rPr lang="tr-TR" sz="2400" dirty="0" err="1" smtClean="0">
                <a:latin typeface="GillSans"/>
              </a:rPr>
              <a:t>Big</a:t>
            </a:r>
            <a:r>
              <a:rPr lang="tr-TR" sz="2400" dirty="0" smtClean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picture</a:t>
            </a:r>
            <a:r>
              <a:rPr lang="tr-TR" sz="2400" dirty="0">
                <a:latin typeface="GillSans"/>
              </a:rPr>
              <a:t>:</a:t>
            </a:r>
          </a:p>
          <a:p>
            <a:endParaRPr lang="en-US" sz="1400" dirty="0" smtClean="0">
              <a:latin typeface="GillSans"/>
            </a:endParaRPr>
          </a:p>
          <a:p>
            <a:endParaRPr lang="en-US" sz="1400" dirty="0" smtClean="0">
              <a:latin typeface="GillSans"/>
            </a:endParaRPr>
          </a:p>
          <a:p>
            <a:endParaRPr lang="en-US" sz="1400" dirty="0">
              <a:latin typeface="GillSans"/>
            </a:endParaRPr>
          </a:p>
          <a:p>
            <a:endParaRPr lang="en-US" sz="1400" dirty="0">
              <a:latin typeface="GillSans"/>
            </a:endParaRPr>
          </a:p>
          <a:p>
            <a:endParaRPr lang="tr-TR" sz="1400" dirty="0">
              <a:latin typeface="GillSans"/>
            </a:endParaRPr>
          </a:p>
          <a:p>
            <a:r>
              <a:rPr lang="en-US" sz="2400" dirty="0" smtClean="0">
                <a:latin typeface="GillSans"/>
              </a:rPr>
              <a:t>Processing </a:t>
            </a:r>
            <a:r>
              <a:rPr lang="en-US" sz="2400" dirty="0">
                <a:latin typeface="GillSans"/>
              </a:rPr>
              <a:t>pipes have an initial data</a:t>
            </a:r>
          </a:p>
          <a:p>
            <a:pPr marL="0" indent="0">
              <a:buNone/>
            </a:pPr>
            <a:r>
              <a:rPr lang="en-US" sz="2400" dirty="0" smtClean="0">
                <a:latin typeface="GillSans"/>
              </a:rPr>
              <a:t>    producer</a:t>
            </a:r>
            <a:r>
              <a:rPr lang="en-US" sz="2400" dirty="0">
                <a:latin typeface="GillSans"/>
              </a:rPr>
              <a:t>, some set of intermediate</a:t>
            </a:r>
          </a:p>
          <a:p>
            <a:pPr marL="0" indent="0">
              <a:buNone/>
            </a:pPr>
            <a:r>
              <a:rPr lang="en-US" sz="2400" dirty="0" smtClean="0">
                <a:latin typeface="GillSans"/>
              </a:rPr>
              <a:t>    processing </a:t>
            </a:r>
            <a:r>
              <a:rPr lang="en-US" sz="2400" dirty="0">
                <a:latin typeface="GillSans"/>
              </a:rPr>
              <a:t>stages, and a final consumer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301" y="3351249"/>
            <a:ext cx="6674848" cy="65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53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Pipelines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tr-TR" sz="2200" b="1" dirty="0"/>
              <a:t>def </a:t>
            </a:r>
            <a:r>
              <a:rPr lang="tr-TR" sz="2200" b="1" dirty="0" err="1"/>
              <a:t>producer</a:t>
            </a:r>
            <a:r>
              <a:rPr lang="tr-TR" sz="2200" b="1" dirty="0"/>
              <a:t>():</a:t>
            </a:r>
          </a:p>
          <a:p>
            <a:pPr marL="285750" lvl="1" indent="0">
              <a:buNone/>
            </a:pPr>
            <a:r>
              <a:rPr lang="tr-TR" sz="2200" b="1" dirty="0"/>
              <a:t>...</a:t>
            </a:r>
          </a:p>
          <a:p>
            <a:pPr marL="285750" lvl="1" indent="0">
              <a:buNone/>
            </a:pPr>
            <a:r>
              <a:rPr lang="tr-TR" sz="2200" b="1" dirty="0" err="1"/>
              <a:t>yield</a:t>
            </a:r>
            <a:r>
              <a:rPr lang="tr-TR" sz="2200" b="1" dirty="0"/>
              <a:t> </a:t>
            </a:r>
            <a:r>
              <a:rPr lang="tr-TR" sz="2200" b="1" dirty="0" err="1"/>
              <a:t>item</a:t>
            </a:r>
            <a:endParaRPr lang="tr-TR" sz="2200" b="1" dirty="0"/>
          </a:p>
          <a:p>
            <a:pPr marL="285750" lvl="1" indent="0">
              <a:buNone/>
            </a:pPr>
            <a:r>
              <a:rPr lang="tr-TR" sz="2200" b="1" dirty="0" smtClean="0"/>
              <a:t>...</a:t>
            </a:r>
            <a:endParaRPr lang="en-US" sz="2200" dirty="0" smtClean="0"/>
          </a:p>
          <a:p>
            <a:endParaRPr lang="en-US" dirty="0"/>
          </a:p>
          <a:p>
            <a:r>
              <a:rPr lang="en-US" sz="2600" dirty="0" smtClean="0"/>
              <a:t>Producer </a:t>
            </a:r>
            <a:r>
              <a:rPr lang="en-US" sz="2600" dirty="0"/>
              <a:t>is typically a generator (although </a:t>
            </a:r>
            <a:r>
              <a:rPr lang="en-US" sz="2600" dirty="0" smtClean="0"/>
              <a:t>it could </a:t>
            </a:r>
            <a:r>
              <a:rPr lang="en-US" sz="2600" dirty="0"/>
              <a:t>also be a list or some other sequence)</a:t>
            </a:r>
          </a:p>
          <a:p>
            <a:r>
              <a:rPr lang="en-US" sz="2600" dirty="0" smtClean="0"/>
              <a:t>yield </a:t>
            </a:r>
            <a:r>
              <a:rPr lang="en-US" sz="2600" dirty="0"/>
              <a:t>feeds data into the pipeline</a:t>
            </a:r>
            <a:endParaRPr lang="tr-TR" sz="2600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1" y="2396083"/>
            <a:ext cx="6791054" cy="6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43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Pipelines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599249"/>
            <a:ext cx="7248253" cy="612649"/>
          </a:xfrm>
          <a:prstGeom prst="rect">
            <a:avLst/>
          </a:prstGeom>
        </p:spPr>
      </p:pic>
      <p:sp>
        <p:nvSpPr>
          <p:cNvPr id="5" name="İçerik Yer Tutucusu 2"/>
          <p:cNvSpPr txBox="1">
            <a:spLocks/>
          </p:cNvSpPr>
          <p:nvPr/>
        </p:nvSpPr>
        <p:spPr>
          <a:xfrm>
            <a:off x="628650" y="4376057"/>
            <a:ext cx="7886700" cy="1800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Consumer is just a simple for-loop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gets items and does something with them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/>
          <a:srcRect r="75016"/>
          <a:stretch/>
        </p:blipFill>
        <p:spPr>
          <a:xfrm>
            <a:off x="628650" y="2352483"/>
            <a:ext cx="2746194" cy="162877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l="69906"/>
          <a:stretch/>
        </p:blipFill>
        <p:spPr>
          <a:xfrm>
            <a:off x="5442858" y="2352483"/>
            <a:ext cx="3307896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69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Pipelines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4506686"/>
            <a:ext cx="7886700" cy="1670276"/>
          </a:xfrm>
        </p:spPr>
        <p:txBody>
          <a:bodyPr>
            <a:normAutofit/>
          </a:bodyPr>
          <a:lstStyle/>
          <a:p>
            <a:r>
              <a:rPr lang="en-US" sz="2400" dirty="0"/>
              <a:t>Intermediate processing stages </a:t>
            </a:r>
            <a:r>
              <a:rPr lang="en-US" sz="2400" dirty="0" smtClean="0"/>
              <a:t>simultaneously consume </a:t>
            </a:r>
            <a:r>
              <a:rPr lang="en-US" sz="2400" dirty="0"/>
              <a:t>and produce items</a:t>
            </a:r>
          </a:p>
          <a:p>
            <a:r>
              <a:rPr lang="en-US" sz="2400" dirty="0" smtClean="0"/>
              <a:t>They </a:t>
            </a:r>
            <a:r>
              <a:rPr lang="en-US" sz="2400" dirty="0"/>
              <a:t>might modify the data stream</a:t>
            </a:r>
          </a:p>
          <a:p>
            <a:r>
              <a:rPr lang="en-US" sz="2400" dirty="0" smtClean="0"/>
              <a:t>They </a:t>
            </a:r>
            <a:r>
              <a:rPr lang="en-US" sz="2400" dirty="0"/>
              <a:t>can also filter (discarding items)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1483042"/>
            <a:ext cx="6638925" cy="60007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99" y="2331059"/>
            <a:ext cx="8348663" cy="141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93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Pipelines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3879669"/>
            <a:ext cx="78867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Code </a:t>
            </a:r>
            <a:r>
              <a:rPr lang="en-US" dirty="0"/>
              <a:t>to set up the </a:t>
            </a:r>
            <a:r>
              <a:rPr lang="en-US" dirty="0" smtClean="0"/>
              <a:t>pipeline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You will notice that data incrementally </a:t>
            </a:r>
            <a:r>
              <a:rPr lang="en-US" dirty="0" smtClean="0"/>
              <a:t>flows through </a:t>
            </a:r>
            <a:r>
              <a:rPr lang="en-US" dirty="0"/>
              <a:t>the different functions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30" y="1469435"/>
            <a:ext cx="8622005" cy="225347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611" y="4370022"/>
            <a:ext cx="2482843" cy="135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32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Expressions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49977"/>
            <a:ext cx="7886700" cy="4726986"/>
          </a:xfrm>
        </p:spPr>
        <p:txBody>
          <a:bodyPr>
            <a:noAutofit/>
          </a:bodyPr>
          <a:lstStyle/>
          <a:p>
            <a:r>
              <a:rPr lang="en-US" sz="1800" dirty="0" smtClean="0"/>
              <a:t>A </a:t>
            </a:r>
            <a:r>
              <a:rPr lang="en-US" sz="1800" dirty="0"/>
              <a:t>generator version of a list </a:t>
            </a:r>
            <a:r>
              <a:rPr lang="en-US" sz="1800" dirty="0" smtClean="0"/>
              <a:t>comprehension</a:t>
            </a:r>
          </a:p>
          <a:p>
            <a:endParaRPr lang="en-US" sz="1600" dirty="0"/>
          </a:p>
          <a:p>
            <a:pPr marL="285750" lvl="1" indent="0">
              <a:buNone/>
            </a:pPr>
            <a:r>
              <a:rPr lang="tr-TR" sz="1600" b="1" dirty="0"/>
              <a:t>&gt;&gt;&gt; a = [1,2,3,4]</a:t>
            </a:r>
          </a:p>
          <a:p>
            <a:pPr marL="285750" lvl="1" indent="0">
              <a:buNone/>
            </a:pPr>
            <a:r>
              <a:rPr lang="en-US" sz="1600" b="1" dirty="0"/>
              <a:t>&gt;&gt;&gt; b = (2*x for x in a)</a:t>
            </a:r>
          </a:p>
          <a:p>
            <a:pPr marL="285750" lvl="1" indent="0">
              <a:buNone/>
            </a:pPr>
            <a:r>
              <a:rPr lang="tr-TR" sz="1600" b="1" dirty="0"/>
              <a:t>&gt;&gt;&gt; b</a:t>
            </a:r>
          </a:p>
          <a:p>
            <a:pPr marL="285750" lvl="1" indent="0">
              <a:buNone/>
            </a:pPr>
            <a:r>
              <a:rPr lang="tr-TR" sz="1600" b="1" dirty="0"/>
              <a:t>&lt;</a:t>
            </a:r>
            <a:r>
              <a:rPr lang="tr-TR" sz="1600" b="1" dirty="0" err="1"/>
              <a:t>generator</a:t>
            </a:r>
            <a:r>
              <a:rPr lang="tr-TR" sz="1600" b="1" dirty="0"/>
              <a:t> </a:t>
            </a:r>
            <a:r>
              <a:rPr lang="tr-TR" sz="1600" b="1" dirty="0" err="1"/>
              <a:t>object</a:t>
            </a:r>
            <a:r>
              <a:rPr lang="tr-TR" sz="1600" b="1" dirty="0"/>
              <a:t> at 0x58760&gt;</a:t>
            </a:r>
          </a:p>
          <a:p>
            <a:pPr marL="285750" lvl="1" indent="0">
              <a:buNone/>
            </a:pPr>
            <a:r>
              <a:rPr lang="tr-TR" sz="1600" b="1" dirty="0"/>
              <a:t>&gt;&gt;&gt; </a:t>
            </a:r>
            <a:r>
              <a:rPr lang="tr-TR" sz="1600" b="1" dirty="0" err="1"/>
              <a:t>for</a:t>
            </a:r>
            <a:r>
              <a:rPr lang="tr-TR" sz="1600" b="1" dirty="0"/>
              <a:t> i in b: </a:t>
            </a:r>
            <a:endParaRPr lang="en-US" sz="1600" b="1" dirty="0" smtClean="0"/>
          </a:p>
          <a:p>
            <a:pPr marL="285750" lvl="1" indent="0">
              <a:buNone/>
            </a:pPr>
            <a:r>
              <a:rPr lang="en-US" sz="1600" b="1" dirty="0"/>
              <a:t>	</a:t>
            </a:r>
            <a:r>
              <a:rPr lang="tr-TR" sz="1600" b="1" dirty="0" err="1" smtClean="0"/>
              <a:t>print</a:t>
            </a:r>
            <a:r>
              <a:rPr lang="tr-TR" sz="1600" b="1" dirty="0" smtClean="0"/>
              <a:t> </a:t>
            </a:r>
            <a:r>
              <a:rPr lang="en-US" sz="1600" b="1" dirty="0" smtClean="0"/>
              <a:t>(9)</a:t>
            </a:r>
            <a:r>
              <a:rPr lang="tr-TR" sz="1600" b="1" dirty="0" smtClean="0"/>
              <a:t>,</a:t>
            </a:r>
            <a:endParaRPr lang="tr-TR" sz="1600" b="1" dirty="0"/>
          </a:p>
          <a:p>
            <a:pPr marL="285750" lvl="1" indent="0">
              <a:buNone/>
            </a:pPr>
            <a:r>
              <a:rPr lang="tr-TR" sz="1600" b="1" dirty="0"/>
              <a:t>...</a:t>
            </a:r>
          </a:p>
          <a:p>
            <a:pPr marL="285750" lvl="1" indent="0">
              <a:buNone/>
            </a:pPr>
            <a:r>
              <a:rPr lang="tr-TR" sz="1600" b="1" dirty="0"/>
              <a:t>2 4 6 8</a:t>
            </a:r>
          </a:p>
          <a:p>
            <a:pPr marL="285750" lvl="1" indent="0">
              <a:buNone/>
            </a:pPr>
            <a:r>
              <a:rPr lang="tr-TR" sz="1600" b="1" dirty="0" smtClean="0"/>
              <a:t>&gt;&gt;&gt;</a:t>
            </a:r>
            <a:endParaRPr lang="en-US" sz="1600" b="1" dirty="0" smtClean="0"/>
          </a:p>
          <a:p>
            <a:endParaRPr lang="tr-TR" sz="1600" dirty="0"/>
          </a:p>
          <a:p>
            <a:pPr>
              <a:lnSpc>
                <a:spcPct val="100000"/>
              </a:lnSpc>
            </a:pPr>
            <a:r>
              <a:rPr lang="tr-TR" sz="1800" dirty="0" err="1" smtClean="0"/>
              <a:t>Important</a:t>
            </a:r>
            <a:r>
              <a:rPr lang="tr-TR" sz="1800" dirty="0" smtClean="0"/>
              <a:t> </a:t>
            </a:r>
            <a:r>
              <a:rPr lang="tr-TR" sz="1800" dirty="0" err="1"/>
              <a:t>differences</a:t>
            </a:r>
            <a:endParaRPr lang="tr-TR" sz="1800" dirty="0"/>
          </a:p>
          <a:p>
            <a:pPr>
              <a:lnSpc>
                <a:spcPct val="100000"/>
              </a:lnSpc>
            </a:pPr>
            <a:r>
              <a:rPr lang="en-US" sz="1800" dirty="0" smtClean="0"/>
              <a:t>Does </a:t>
            </a:r>
            <a:r>
              <a:rPr lang="en-US" sz="1800" dirty="0"/>
              <a:t>not construct a list.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Only </a:t>
            </a:r>
            <a:r>
              <a:rPr lang="en-US" sz="1800" dirty="0"/>
              <a:t>useful purpose is iteration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Once </a:t>
            </a:r>
            <a:r>
              <a:rPr lang="en-US" sz="1800" dirty="0"/>
              <a:t>consumed, can't be reused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719655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Expressions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General </a:t>
            </a:r>
            <a:r>
              <a:rPr lang="en-US" sz="2400" dirty="0"/>
              <a:t>syntax</a:t>
            </a:r>
          </a:p>
          <a:p>
            <a:pPr marL="285750" lvl="1" indent="0">
              <a:buNone/>
            </a:pPr>
            <a:r>
              <a:rPr lang="en-US" sz="2000" b="1" dirty="0"/>
              <a:t>(expression for </a:t>
            </a:r>
            <a:r>
              <a:rPr lang="en-US" sz="2000" b="1" dirty="0" err="1"/>
              <a:t>i</a:t>
            </a:r>
            <a:r>
              <a:rPr lang="en-US" sz="2000" b="1" dirty="0"/>
              <a:t> in s if conditional</a:t>
            </a:r>
            <a:r>
              <a:rPr lang="en-US" sz="2000" b="1" dirty="0" smtClean="0"/>
              <a:t>)</a:t>
            </a:r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 smtClean="0"/>
              <a:t>Can </a:t>
            </a:r>
            <a:r>
              <a:rPr lang="en-US" sz="2400" dirty="0"/>
              <a:t>also serve as a function argument</a:t>
            </a:r>
          </a:p>
          <a:p>
            <a:pPr marL="285750" lvl="1" indent="0">
              <a:buNone/>
            </a:pPr>
            <a:r>
              <a:rPr lang="en-US" sz="2000" b="1" dirty="0"/>
              <a:t>sum(x*x for x in a</a:t>
            </a:r>
            <a:r>
              <a:rPr lang="en-US" sz="2000" b="1" dirty="0" smtClean="0"/>
              <a:t>)</a:t>
            </a:r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 smtClean="0"/>
              <a:t>Can </a:t>
            </a:r>
            <a:r>
              <a:rPr lang="en-US" sz="2400" dirty="0"/>
              <a:t>be applied to any </a:t>
            </a:r>
            <a:r>
              <a:rPr lang="en-US" sz="2400" dirty="0" err="1" smtClean="0"/>
              <a:t>iterable</a:t>
            </a:r>
            <a:endParaRPr lang="en-US" sz="2400" dirty="0" smtClean="0"/>
          </a:p>
          <a:p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&gt;&gt;&gt; a = [1,2,3,4]</a:t>
            </a:r>
          </a:p>
          <a:p>
            <a:pPr marL="285750" lvl="1" indent="0">
              <a:buNone/>
            </a:pPr>
            <a:r>
              <a:rPr lang="en-US" sz="2000" b="1" dirty="0"/>
              <a:t>&gt;&gt;&gt; b = (x*x for x in a)</a:t>
            </a:r>
          </a:p>
          <a:p>
            <a:pPr marL="285750" lvl="1" indent="0">
              <a:buNone/>
            </a:pPr>
            <a:r>
              <a:rPr lang="en-US" sz="2000" b="1" dirty="0"/>
              <a:t>&gt;&gt;&gt; c = (-x for x in b)</a:t>
            </a:r>
          </a:p>
          <a:p>
            <a:pPr marL="285750" lvl="1" indent="0">
              <a:buNone/>
            </a:pPr>
            <a:r>
              <a:rPr lang="en-US" sz="2000" b="1" dirty="0"/>
              <a:t>&gt;&gt;&gt; for </a:t>
            </a:r>
            <a:r>
              <a:rPr lang="en-US" sz="2000" b="1" dirty="0" err="1"/>
              <a:t>i</a:t>
            </a:r>
            <a:r>
              <a:rPr lang="en-US" sz="2000" b="1" dirty="0"/>
              <a:t> in c: print </a:t>
            </a:r>
            <a:r>
              <a:rPr lang="en-US" sz="2000" b="1" dirty="0" err="1"/>
              <a:t>i</a:t>
            </a:r>
            <a:r>
              <a:rPr lang="en-US" sz="2000" b="1" dirty="0"/>
              <a:t>,</a:t>
            </a:r>
          </a:p>
          <a:p>
            <a:pPr marL="285750" lvl="1" indent="0">
              <a:buNone/>
            </a:pPr>
            <a:r>
              <a:rPr lang="en-US" sz="2000" b="1" dirty="0"/>
              <a:t>...</a:t>
            </a:r>
          </a:p>
          <a:p>
            <a:pPr marL="285750" lvl="1" indent="0">
              <a:buNone/>
            </a:pPr>
            <a:r>
              <a:rPr lang="en-US" sz="2000" b="1" dirty="0"/>
              <a:t>-1 -</a:t>
            </a:r>
            <a:r>
              <a:rPr lang="en-US" sz="2000" b="1" dirty="0" smtClean="0"/>
              <a:t>4 -9 -16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47817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Iteration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GillSans"/>
              </a:rPr>
              <a:t>A simple definition: Looping over </a:t>
            </a:r>
            <a:r>
              <a:rPr lang="en-US" sz="2400" dirty="0" smtClean="0">
                <a:latin typeface="GillSans"/>
              </a:rPr>
              <a:t>items</a:t>
            </a:r>
          </a:p>
          <a:p>
            <a:endParaRPr lang="en-US" sz="2400" dirty="0">
              <a:latin typeface="GillSans"/>
            </a:endParaRPr>
          </a:p>
          <a:p>
            <a:pPr marL="628650" lvl="2" indent="0">
              <a:buNone/>
            </a:pPr>
            <a:r>
              <a:rPr lang="tr-TR" sz="2000" b="1" dirty="0">
                <a:latin typeface="Courier"/>
              </a:rPr>
              <a:t>a = [2,4,10,37,62]</a:t>
            </a:r>
          </a:p>
          <a:p>
            <a:pPr marL="628650" lvl="2" indent="0">
              <a:buNone/>
            </a:pPr>
            <a:r>
              <a:rPr lang="tr-TR" sz="2000" b="1" dirty="0">
                <a:latin typeface="Courier"/>
              </a:rPr>
              <a:t># </a:t>
            </a:r>
            <a:r>
              <a:rPr lang="tr-TR" sz="2000" b="1" dirty="0" err="1">
                <a:latin typeface="Courier"/>
              </a:rPr>
              <a:t>Iterate</a:t>
            </a:r>
            <a:r>
              <a:rPr lang="tr-TR" sz="2000" b="1" dirty="0">
                <a:latin typeface="Courier"/>
              </a:rPr>
              <a:t> </a:t>
            </a:r>
            <a:r>
              <a:rPr lang="tr-TR" sz="2000" b="1" dirty="0" err="1">
                <a:latin typeface="Courier"/>
              </a:rPr>
              <a:t>over</a:t>
            </a:r>
            <a:r>
              <a:rPr lang="tr-TR" sz="2000" b="1" dirty="0">
                <a:latin typeface="Courier"/>
              </a:rPr>
              <a:t> a</a:t>
            </a:r>
          </a:p>
          <a:p>
            <a:pPr marL="628650" lvl="2" indent="0">
              <a:buNone/>
            </a:pPr>
            <a:r>
              <a:rPr lang="tr-TR" sz="2000" b="1" dirty="0" err="1">
                <a:latin typeface="Courier"/>
              </a:rPr>
              <a:t>for</a:t>
            </a:r>
            <a:r>
              <a:rPr lang="tr-TR" sz="2000" b="1" dirty="0">
                <a:latin typeface="Courier"/>
              </a:rPr>
              <a:t> x in a:</a:t>
            </a:r>
          </a:p>
          <a:p>
            <a:pPr marL="628650" lvl="2" indent="0">
              <a:buNone/>
            </a:pPr>
            <a:r>
              <a:rPr lang="en-US" sz="2000" b="1" dirty="0" smtClean="0">
                <a:latin typeface="Courier"/>
              </a:rPr>
              <a:t>	   </a:t>
            </a:r>
            <a:r>
              <a:rPr lang="tr-TR" sz="2000" b="1" dirty="0" smtClean="0">
                <a:latin typeface="Courier"/>
              </a:rPr>
              <a:t>...</a:t>
            </a:r>
            <a:endParaRPr lang="en-US" sz="2000" b="1" dirty="0" smtClean="0">
              <a:latin typeface="Courier"/>
            </a:endParaRPr>
          </a:p>
          <a:p>
            <a:pPr marL="628650" lvl="2" indent="0">
              <a:buNone/>
            </a:pPr>
            <a:endParaRPr lang="tr-TR" sz="1700" b="1" dirty="0">
              <a:latin typeface="Courier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GillSans"/>
              </a:rPr>
              <a:t>A </a:t>
            </a:r>
            <a:r>
              <a:rPr lang="tr-TR" sz="2400" dirty="0" err="1">
                <a:latin typeface="GillSans"/>
              </a:rPr>
              <a:t>very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common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pattern</a:t>
            </a:r>
            <a:endParaRPr lang="tr-TR" sz="2400" dirty="0">
              <a:latin typeface="GillSans"/>
            </a:endParaRPr>
          </a:p>
          <a:p>
            <a:pPr>
              <a:lnSpc>
                <a:spcPct val="150000"/>
              </a:lnSpc>
            </a:pPr>
            <a:r>
              <a:rPr lang="tr-TR" sz="2400" dirty="0" err="1" smtClean="0">
                <a:latin typeface="GillSans"/>
              </a:rPr>
              <a:t>loops</a:t>
            </a:r>
            <a:r>
              <a:rPr lang="tr-TR" sz="2400" dirty="0">
                <a:latin typeface="GillSans"/>
              </a:rPr>
              <a:t>, </a:t>
            </a:r>
            <a:r>
              <a:rPr lang="tr-TR" sz="2400" dirty="0" err="1">
                <a:latin typeface="GillSans"/>
              </a:rPr>
              <a:t>list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comprehensions</a:t>
            </a:r>
            <a:r>
              <a:rPr lang="tr-TR" sz="2400" dirty="0">
                <a:latin typeface="GillSans"/>
              </a:rPr>
              <a:t>, </a:t>
            </a:r>
            <a:r>
              <a:rPr lang="tr-TR" sz="2400" dirty="0" err="1">
                <a:latin typeface="GillSans"/>
              </a:rPr>
              <a:t>etc</a:t>
            </a:r>
            <a:r>
              <a:rPr lang="tr-TR" sz="2400" dirty="0">
                <a:latin typeface="GillSa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GillSans"/>
              </a:rPr>
              <a:t>Most </a:t>
            </a:r>
            <a:r>
              <a:rPr lang="en-US" sz="2400" dirty="0">
                <a:latin typeface="GillSans"/>
              </a:rPr>
              <a:t>programs do a huge amount of iteration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1831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Expressions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use of generator expressions is </a:t>
            </a:r>
            <a:r>
              <a:rPr lang="en-US" dirty="0" smtClean="0"/>
              <a:t>in code </a:t>
            </a:r>
            <a:r>
              <a:rPr lang="en-US" dirty="0"/>
              <a:t>that performs some calculation on </a:t>
            </a:r>
            <a:r>
              <a:rPr lang="en-US" dirty="0" smtClean="0"/>
              <a:t>a sequence</a:t>
            </a:r>
            <a:r>
              <a:rPr lang="en-US" dirty="0"/>
              <a:t>, but only uses the result once</a:t>
            </a:r>
          </a:p>
          <a:p>
            <a:r>
              <a:rPr lang="en-US" dirty="0" smtClean="0"/>
              <a:t>Example </a:t>
            </a:r>
            <a:r>
              <a:rPr lang="en-US" dirty="0"/>
              <a:t>: Strip all comments from a </a:t>
            </a:r>
            <a:r>
              <a:rPr lang="en-US" dirty="0" smtClean="0"/>
              <a:t>file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f = open("somefile.txt")</a:t>
            </a:r>
          </a:p>
          <a:p>
            <a:pPr marL="285750" lvl="1" indent="0">
              <a:buNone/>
            </a:pPr>
            <a:r>
              <a:rPr lang="en-US" b="1" dirty="0"/>
              <a:t>lines = (line for line in f if not </a:t>
            </a:r>
            <a:r>
              <a:rPr lang="en-US" b="1" dirty="0" err="1"/>
              <a:t>line.startswith</a:t>
            </a:r>
            <a:r>
              <a:rPr lang="en-US" b="1" dirty="0"/>
              <a:t>("#"))</a:t>
            </a:r>
          </a:p>
          <a:p>
            <a:pPr marL="285750" lvl="1" indent="0">
              <a:buNone/>
            </a:pPr>
            <a:r>
              <a:rPr lang="en-US" b="1" dirty="0"/>
              <a:t>for line in lines: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f.close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 smtClean="0"/>
              <a:t>24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 smtClean="0"/>
              <a:t>Code </a:t>
            </a:r>
            <a:r>
              <a:rPr lang="en-US" dirty="0"/>
              <a:t>runs faster and uses little memory (</a:t>
            </a:r>
            <a:r>
              <a:rPr lang="en-US" dirty="0" smtClean="0"/>
              <a:t>it's like </a:t>
            </a:r>
            <a:r>
              <a:rPr lang="en-US" dirty="0"/>
              <a:t>a filter applied to a stream)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8079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Generators</a:t>
            </a:r>
            <a:r>
              <a:rPr lang="tr-TR" dirty="0"/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Many problems are much more </a:t>
            </a:r>
            <a:r>
              <a:rPr lang="en-US" sz="2400" dirty="0" smtClean="0"/>
              <a:t>clearly expressed </a:t>
            </a:r>
            <a:r>
              <a:rPr lang="en-US" sz="2400" dirty="0"/>
              <a:t>in terms of </a:t>
            </a:r>
            <a:r>
              <a:rPr lang="en-US" sz="2400" dirty="0" smtClean="0"/>
              <a:t>iteration</a:t>
            </a:r>
          </a:p>
          <a:p>
            <a:endParaRPr lang="en-US" sz="2400" dirty="0"/>
          </a:p>
          <a:p>
            <a:r>
              <a:rPr lang="en-US" sz="2400" dirty="0" smtClean="0"/>
              <a:t>Looping </a:t>
            </a:r>
            <a:r>
              <a:rPr lang="en-US" sz="2400" dirty="0"/>
              <a:t>over a collection of items </a:t>
            </a:r>
            <a:r>
              <a:rPr lang="en-US" sz="2400" dirty="0" smtClean="0"/>
              <a:t>and performing </a:t>
            </a:r>
            <a:r>
              <a:rPr lang="en-US" sz="2400" dirty="0"/>
              <a:t>some kind of </a:t>
            </a:r>
            <a:r>
              <a:rPr lang="en-US" sz="2400" dirty="0" smtClean="0"/>
              <a:t>operation (searching</a:t>
            </a:r>
            <a:r>
              <a:rPr lang="en-US" sz="2400" dirty="0"/>
              <a:t>, replacing, modifying, etc</a:t>
            </a:r>
            <a:r>
              <a:rPr lang="en-US" sz="2400" dirty="0" smtClean="0"/>
              <a:t>.)</a:t>
            </a:r>
          </a:p>
          <a:p>
            <a:endParaRPr lang="en-US" sz="2400" dirty="0"/>
          </a:p>
          <a:p>
            <a:r>
              <a:rPr lang="en-US" sz="2400" dirty="0" smtClean="0"/>
              <a:t>Processing </a:t>
            </a:r>
            <a:r>
              <a:rPr lang="en-US" sz="2400" dirty="0"/>
              <a:t>pipelines can be applied to </a:t>
            </a:r>
            <a:r>
              <a:rPr lang="en-US" sz="2400" dirty="0" smtClean="0"/>
              <a:t>a wide </a:t>
            </a:r>
            <a:r>
              <a:rPr lang="en-US" sz="2400" dirty="0"/>
              <a:t>range of data processing </a:t>
            </a:r>
            <a:r>
              <a:rPr lang="en-US" sz="2400" dirty="0" smtClean="0"/>
              <a:t>problems</a:t>
            </a:r>
          </a:p>
          <a:p>
            <a:endParaRPr lang="en-US" sz="2400" dirty="0" smtClean="0"/>
          </a:p>
          <a:p>
            <a:r>
              <a:rPr lang="en-US" sz="2400" dirty="0"/>
              <a:t>Generators encourage code </a:t>
            </a:r>
            <a:r>
              <a:rPr lang="en-US" sz="2400" dirty="0" smtClean="0"/>
              <a:t>reuse</a:t>
            </a:r>
          </a:p>
          <a:p>
            <a:endParaRPr lang="en-US" sz="2400" dirty="0"/>
          </a:p>
          <a:p>
            <a:r>
              <a:rPr lang="en-US" sz="2400" dirty="0" smtClean="0"/>
              <a:t>Separate </a:t>
            </a:r>
            <a:r>
              <a:rPr lang="en-US" sz="2400" dirty="0"/>
              <a:t>the "iteration" from code </a:t>
            </a:r>
            <a:r>
              <a:rPr lang="en-US" sz="2400" dirty="0" smtClean="0"/>
              <a:t>that uses </a:t>
            </a:r>
            <a:r>
              <a:rPr lang="en-US" sz="2400" dirty="0"/>
              <a:t>the iteration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Means </a:t>
            </a:r>
            <a:r>
              <a:rPr lang="en-US" sz="2400" dirty="0"/>
              <a:t>that various iteration patterns </a:t>
            </a:r>
            <a:r>
              <a:rPr lang="en-US" sz="2400" dirty="0" smtClean="0"/>
              <a:t>can be </a:t>
            </a:r>
            <a:r>
              <a:rPr lang="en-US" sz="2400" dirty="0"/>
              <a:t>defined more generally.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14877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Generators</a:t>
            </a:r>
            <a:r>
              <a:rPr lang="tr-TR" dirty="0"/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Better memory efficiency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"</a:t>
            </a:r>
            <a:r>
              <a:rPr lang="en-US" sz="2800" dirty="0"/>
              <a:t>Lazy" evaluation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Only </a:t>
            </a:r>
            <a:r>
              <a:rPr lang="en-US" sz="2800" dirty="0"/>
              <a:t>produce values when needed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Contrast </a:t>
            </a:r>
            <a:r>
              <a:rPr lang="en-US" sz="2800" dirty="0"/>
              <a:t>to constructing a big list </a:t>
            </a:r>
            <a:r>
              <a:rPr lang="en-US" sz="2800" dirty="0" smtClean="0"/>
              <a:t>of values </a:t>
            </a:r>
            <a:r>
              <a:rPr lang="en-US" sz="2800" dirty="0"/>
              <a:t>first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Can </a:t>
            </a:r>
            <a:r>
              <a:rPr lang="en-US" sz="2800" dirty="0"/>
              <a:t>operate on infinite data streams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40284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Section 8</a:t>
            </a: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> Advanced Topics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26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Overview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More Python features you may encounter</a:t>
            </a:r>
          </a:p>
          <a:p>
            <a:pPr marL="285750" lvl="1" indent="0">
              <a:buNone/>
            </a:pPr>
            <a:r>
              <a:rPr lang="en-US" sz="2800" dirty="0" smtClean="0"/>
              <a:t>• Variable argument functions</a:t>
            </a:r>
          </a:p>
          <a:p>
            <a:pPr marL="285750" lvl="1" indent="0">
              <a:buNone/>
            </a:pPr>
            <a:r>
              <a:rPr lang="en-US" sz="2800" dirty="0"/>
              <a:t>• Anonymous functions and lambda</a:t>
            </a:r>
          </a:p>
          <a:p>
            <a:pPr marL="285750" lvl="1" indent="0">
              <a:buNone/>
            </a:pPr>
            <a:r>
              <a:rPr lang="en-US" sz="2800" dirty="0"/>
              <a:t>• Closures</a:t>
            </a:r>
          </a:p>
          <a:p>
            <a:pPr marL="285750" lvl="1" indent="0">
              <a:buNone/>
            </a:pPr>
            <a:r>
              <a:rPr lang="en-US" sz="2800" dirty="0"/>
              <a:t>• Function decorators</a:t>
            </a:r>
          </a:p>
          <a:p>
            <a:pPr marL="285750" lvl="1" indent="0">
              <a:buNone/>
            </a:pPr>
            <a:r>
              <a:rPr lang="en-US" sz="2800" dirty="0"/>
              <a:t>• Static and class methods</a:t>
            </a:r>
          </a:p>
          <a:p>
            <a:pPr marL="285750" lvl="1" indent="0">
              <a:buNone/>
            </a:pPr>
            <a:r>
              <a:rPr lang="en-US" sz="2800" dirty="0"/>
              <a:t>• Properties</a:t>
            </a:r>
          </a:p>
          <a:p>
            <a:pPr marL="285750" lvl="1" indent="0">
              <a:buNone/>
            </a:pPr>
            <a:r>
              <a:rPr lang="en-US" sz="2800" dirty="0"/>
              <a:t>• Packages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35291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Arguments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Function that accepts any number of </a:t>
            </a:r>
            <a:r>
              <a:rPr lang="en-US" dirty="0" err="1" smtClean="0"/>
              <a:t>args</a:t>
            </a:r>
            <a:endParaRPr lang="en-US" dirty="0" smtClean="0"/>
          </a:p>
          <a:p>
            <a:pPr marL="285750" lvl="1" indent="0">
              <a:buNone/>
            </a:pPr>
            <a:r>
              <a:rPr lang="tr-TR" b="1" dirty="0"/>
              <a:t>def </a:t>
            </a:r>
            <a:r>
              <a:rPr lang="tr-TR" b="1" dirty="0" err="1"/>
              <a:t>foo</a:t>
            </a:r>
            <a:r>
              <a:rPr lang="tr-TR" b="1" dirty="0"/>
              <a:t>(x,*</a:t>
            </a:r>
            <a:r>
              <a:rPr lang="tr-TR" b="1" dirty="0" err="1"/>
              <a:t>args</a:t>
            </a:r>
            <a:r>
              <a:rPr lang="tr-TR" b="1" dirty="0"/>
              <a:t>):</a:t>
            </a:r>
          </a:p>
          <a:p>
            <a:pPr marL="285750" lvl="1" indent="0">
              <a:buNone/>
            </a:pPr>
            <a:r>
              <a:rPr lang="en-US" b="1" dirty="0" smtClean="0"/>
              <a:t>	</a:t>
            </a:r>
            <a:r>
              <a:rPr lang="tr-TR" b="1" dirty="0" smtClean="0"/>
              <a:t>...</a:t>
            </a:r>
            <a:endParaRPr lang="en-US" b="1" dirty="0" smtClean="0"/>
          </a:p>
          <a:p>
            <a:endParaRPr lang="en-US" dirty="0"/>
          </a:p>
          <a:p>
            <a:r>
              <a:rPr lang="en-US" dirty="0"/>
              <a:t>Here, the arguments get passed as a </a:t>
            </a:r>
            <a:r>
              <a:rPr lang="en-US" dirty="0" smtClean="0"/>
              <a:t>tuple</a:t>
            </a:r>
          </a:p>
          <a:p>
            <a:endParaRPr lang="en-US" dirty="0" smtClean="0"/>
          </a:p>
          <a:p>
            <a:pPr marL="628650" lvl="2" indent="0">
              <a:buNone/>
            </a:pPr>
            <a:r>
              <a:rPr lang="tr-TR" sz="2400" dirty="0" err="1" smtClean="0"/>
              <a:t>foo</a:t>
            </a:r>
            <a:r>
              <a:rPr lang="tr-TR" sz="2400" dirty="0" smtClean="0"/>
              <a:t>(1</a:t>
            </a:r>
            <a:r>
              <a:rPr lang="tr-TR" sz="2400" u="sng" dirty="0" smtClean="0"/>
              <a:t>,</a:t>
            </a:r>
            <a:r>
              <a:rPr lang="en-US" sz="2400" u="sng" dirty="0" smtClean="0"/>
              <a:t> </a:t>
            </a:r>
            <a:r>
              <a:rPr lang="tr-TR" sz="2400" u="sng" dirty="0" smtClean="0"/>
              <a:t>2,</a:t>
            </a:r>
            <a:r>
              <a:rPr lang="en-US" sz="2400" u="sng" dirty="0" smtClean="0"/>
              <a:t> </a:t>
            </a:r>
            <a:r>
              <a:rPr lang="tr-TR" sz="2400" u="sng" dirty="0" smtClean="0"/>
              <a:t>3,</a:t>
            </a:r>
            <a:r>
              <a:rPr lang="en-US" sz="2400" u="sng" dirty="0" smtClean="0"/>
              <a:t> </a:t>
            </a:r>
            <a:r>
              <a:rPr lang="tr-TR" sz="2400" u="sng" dirty="0" smtClean="0"/>
              <a:t>4,</a:t>
            </a:r>
            <a:r>
              <a:rPr lang="en-US" sz="2400" u="sng" dirty="0" smtClean="0"/>
              <a:t> </a:t>
            </a:r>
            <a:r>
              <a:rPr lang="tr-TR" sz="2400" u="sng" dirty="0" smtClean="0"/>
              <a:t>5</a:t>
            </a:r>
            <a:r>
              <a:rPr lang="tr-TR" sz="2400" dirty="0" smtClean="0"/>
              <a:t>)</a:t>
            </a:r>
            <a:endParaRPr lang="en-US" sz="2400" dirty="0" smtClean="0"/>
          </a:p>
          <a:p>
            <a:pPr marL="628650" lvl="2" indent="0">
              <a:buNone/>
            </a:pPr>
            <a:endParaRPr lang="en-US" sz="2400" dirty="0" smtClean="0"/>
          </a:p>
          <a:p>
            <a:pPr marL="628650" lvl="2" indent="0">
              <a:buNone/>
            </a:pPr>
            <a:endParaRPr lang="tr-TR" sz="2400" dirty="0"/>
          </a:p>
          <a:p>
            <a:pPr marL="628650" lvl="2" indent="0">
              <a:buNone/>
            </a:pPr>
            <a:r>
              <a:rPr lang="tr-TR" sz="2400" dirty="0"/>
              <a:t>def </a:t>
            </a:r>
            <a:r>
              <a:rPr lang="tr-TR" sz="2400" dirty="0" err="1"/>
              <a:t>foo</a:t>
            </a:r>
            <a:r>
              <a:rPr lang="tr-TR" sz="2400" dirty="0"/>
              <a:t>(x,*</a:t>
            </a:r>
            <a:r>
              <a:rPr lang="tr-TR" sz="2400" dirty="0" err="1"/>
              <a:t>args</a:t>
            </a:r>
            <a:r>
              <a:rPr lang="tr-TR" sz="2400" dirty="0" smtClean="0"/>
              <a:t>):</a:t>
            </a:r>
            <a:endParaRPr lang="en-US" sz="2400" dirty="0" smtClean="0"/>
          </a:p>
          <a:p>
            <a:pPr marL="628650" lvl="2" indent="0">
              <a:buNone/>
            </a:pPr>
            <a:endParaRPr lang="en-US" sz="2400" dirty="0" smtClean="0"/>
          </a:p>
          <a:p>
            <a:pPr marL="628650" lvl="2" indent="0">
              <a:buNone/>
            </a:pPr>
            <a:endParaRPr lang="tr-TR" sz="2400" dirty="0"/>
          </a:p>
          <a:p>
            <a:pPr marL="628650" lvl="2" indent="0">
              <a:buNone/>
            </a:pPr>
            <a:r>
              <a:rPr lang="en-US" sz="2400" dirty="0" smtClean="0"/>
              <a:t>		  </a:t>
            </a:r>
            <a:r>
              <a:rPr lang="tr-TR" sz="2400" dirty="0" smtClean="0"/>
              <a:t>1</a:t>
            </a:r>
            <a:r>
              <a:rPr lang="en-US" sz="2400" dirty="0" smtClean="0"/>
              <a:t> 	</a:t>
            </a:r>
            <a:r>
              <a:rPr lang="tr-TR" sz="2400" dirty="0" smtClean="0"/>
              <a:t>(2,3,4,5</a:t>
            </a:r>
            <a:r>
              <a:rPr lang="tr-TR" sz="2400" dirty="0"/>
              <a:t>)</a:t>
            </a:r>
          </a:p>
          <a:p>
            <a:pPr marL="628650" lvl="2" indent="0">
              <a:buNone/>
            </a:pPr>
            <a:r>
              <a:rPr lang="en-US" sz="2400" dirty="0" smtClean="0"/>
              <a:t> </a:t>
            </a:r>
            <a:endParaRPr lang="tr-TR" sz="24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398643" y="3710609"/>
            <a:ext cx="357809" cy="622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2875721" y="4651513"/>
            <a:ext cx="344556" cy="530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2319131" y="4651513"/>
            <a:ext cx="0" cy="530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043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Arguments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Function that accepts any </a:t>
            </a:r>
            <a:r>
              <a:rPr lang="en-US" sz="2400" dirty="0" smtClean="0"/>
              <a:t>keyword </a:t>
            </a:r>
            <a:r>
              <a:rPr lang="en-US" sz="2400" dirty="0" err="1" smtClean="0"/>
              <a:t>args</a:t>
            </a:r>
            <a:endParaRPr lang="en-US" sz="2400" dirty="0" smtClean="0"/>
          </a:p>
          <a:p>
            <a:pPr marL="285750" lvl="1" indent="0">
              <a:buNone/>
            </a:pPr>
            <a:r>
              <a:rPr lang="tr-TR" sz="2000" b="1" dirty="0"/>
              <a:t>def </a:t>
            </a:r>
            <a:r>
              <a:rPr lang="tr-TR" sz="2000" b="1" dirty="0" err="1"/>
              <a:t>foo</a:t>
            </a:r>
            <a:r>
              <a:rPr lang="tr-TR" sz="2000" b="1" dirty="0"/>
              <a:t>(</a:t>
            </a:r>
            <a:r>
              <a:rPr lang="tr-TR" sz="2000" b="1" dirty="0" err="1"/>
              <a:t>x,y</a:t>
            </a:r>
            <a:r>
              <a:rPr lang="tr-TR" sz="2000" b="1" dirty="0"/>
              <a:t>,**</a:t>
            </a:r>
            <a:r>
              <a:rPr lang="tr-TR" sz="2000" b="1" dirty="0" err="1"/>
              <a:t>kwargs</a:t>
            </a:r>
            <a:r>
              <a:rPr lang="tr-TR" sz="2000" b="1" dirty="0"/>
              <a:t>):</a:t>
            </a:r>
          </a:p>
          <a:p>
            <a:pPr marL="685800" lvl="2" indent="0">
              <a:buNone/>
            </a:pPr>
            <a:r>
              <a:rPr lang="tr-TR" sz="2000" b="1" dirty="0" smtClean="0"/>
              <a:t>...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Extra keywords get passed in a </a:t>
            </a:r>
            <a:r>
              <a:rPr lang="en-US" dirty="0" err="1"/>
              <a:t>dict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865" y="3749951"/>
            <a:ext cx="61722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88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Arguments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function that takes any arguments</a:t>
            </a:r>
          </a:p>
          <a:p>
            <a:pPr marL="628650" lvl="2" indent="0">
              <a:buNone/>
            </a:pPr>
            <a:r>
              <a:rPr lang="en-US" sz="2000" b="1" dirty="0" err="1"/>
              <a:t>def</a:t>
            </a:r>
            <a:r>
              <a:rPr lang="en-US" sz="2000" b="1" dirty="0"/>
              <a:t> foo(*</a:t>
            </a:r>
            <a:r>
              <a:rPr lang="en-US" sz="2000" b="1" dirty="0" err="1"/>
              <a:t>args</a:t>
            </a:r>
            <a:r>
              <a:rPr lang="en-US" sz="2000" b="1" dirty="0"/>
              <a:t>,**</a:t>
            </a:r>
            <a:r>
              <a:rPr lang="en-US" sz="2000" b="1" dirty="0" err="1"/>
              <a:t>kwargs</a:t>
            </a:r>
            <a:r>
              <a:rPr lang="en-US" sz="2000" b="1" dirty="0"/>
              <a:t>):</a:t>
            </a:r>
          </a:p>
          <a:p>
            <a:pPr marL="628650" lvl="2" indent="0">
              <a:buNone/>
            </a:pPr>
            <a:r>
              <a:rPr lang="en-US" sz="2000" b="1" dirty="0" smtClean="0"/>
              <a:t>        statements</a:t>
            </a:r>
            <a:endParaRPr lang="en-US" sz="2000" b="1" dirty="0"/>
          </a:p>
          <a:p>
            <a:r>
              <a:rPr lang="en-US" sz="2400" dirty="0" smtClean="0"/>
              <a:t>This </a:t>
            </a:r>
            <a:r>
              <a:rPr lang="en-US" sz="2400" dirty="0"/>
              <a:t>will accept any combination </a:t>
            </a:r>
            <a:r>
              <a:rPr lang="en-US" sz="2400" dirty="0" smtClean="0"/>
              <a:t>of positional </a:t>
            </a:r>
            <a:r>
              <a:rPr lang="en-US" sz="2400" dirty="0"/>
              <a:t>or keyword arguments</a:t>
            </a:r>
          </a:p>
          <a:p>
            <a:r>
              <a:rPr lang="en-US" sz="2400" dirty="0" smtClean="0"/>
              <a:t>Sometimes </a:t>
            </a:r>
            <a:r>
              <a:rPr lang="en-US" sz="2400" dirty="0"/>
              <a:t>used when writing wrappers </a:t>
            </a:r>
            <a:r>
              <a:rPr lang="en-US" sz="2400" dirty="0" smtClean="0"/>
              <a:t>or when </a:t>
            </a:r>
            <a:r>
              <a:rPr lang="en-US" sz="2400" dirty="0"/>
              <a:t>you want to pass arguments </a:t>
            </a:r>
            <a:r>
              <a:rPr lang="en-US" sz="2400" dirty="0" smtClean="0"/>
              <a:t>through to </a:t>
            </a:r>
            <a:r>
              <a:rPr lang="en-US" sz="2400" dirty="0"/>
              <a:t>another function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93394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Passing</a:t>
            </a:r>
            <a:r>
              <a:rPr lang="tr-TR" dirty="0"/>
              <a:t> </a:t>
            </a:r>
            <a:r>
              <a:rPr lang="tr-TR" dirty="0" err="1"/>
              <a:t>Tuples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Tuples can be </a:t>
            </a:r>
            <a:r>
              <a:rPr lang="en-US" dirty="0" smtClean="0"/>
              <a:t>expand </a:t>
            </a:r>
            <a:r>
              <a:rPr lang="en-US" dirty="0"/>
              <a:t>into function </a:t>
            </a:r>
            <a:r>
              <a:rPr lang="en-US" dirty="0" err="1" smtClean="0"/>
              <a:t>args</a:t>
            </a:r>
            <a:endParaRPr lang="en-US" dirty="0" smtClean="0"/>
          </a:p>
          <a:p>
            <a:pPr marL="285750" lvl="1" indent="0">
              <a:buNone/>
            </a:pPr>
            <a:r>
              <a:rPr lang="en-US" b="1" dirty="0" err="1"/>
              <a:t>args</a:t>
            </a:r>
            <a:r>
              <a:rPr lang="en-US" b="1" dirty="0"/>
              <a:t> = (2,3,4)</a:t>
            </a:r>
          </a:p>
          <a:p>
            <a:pPr marL="285750" lvl="1" indent="0">
              <a:buNone/>
            </a:pPr>
            <a:r>
              <a:rPr lang="en-US" b="1" dirty="0"/>
              <a:t>foo(1, *</a:t>
            </a:r>
            <a:r>
              <a:rPr lang="en-US" b="1" dirty="0" err="1"/>
              <a:t>args</a:t>
            </a:r>
            <a:r>
              <a:rPr lang="en-US" b="1" dirty="0"/>
              <a:t>) # Same as foo(1,2,3,4)</a:t>
            </a:r>
          </a:p>
          <a:p>
            <a:endParaRPr lang="en-US" dirty="0" smtClean="0"/>
          </a:p>
          <a:p>
            <a:r>
              <a:rPr lang="en-US" dirty="0"/>
              <a:t>Dictionaries can expand to keyword </a:t>
            </a:r>
            <a:r>
              <a:rPr lang="en-US" dirty="0" err="1"/>
              <a:t>args</a:t>
            </a:r>
            <a:endParaRPr lang="en-US" dirty="0"/>
          </a:p>
          <a:p>
            <a:pPr marL="342900" lvl="1" indent="0">
              <a:buNone/>
            </a:pPr>
            <a:r>
              <a:rPr lang="tr-TR" b="1" dirty="0" err="1"/>
              <a:t>kwargs</a:t>
            </a:r>
            <a:r>
              <a:rPr lang="tr-TR" b="1" dirty="0"/>
              <a:t> = {</a:t>
            </a:r>
          </a:p>
          <a:p>
            <a:pPr marL="685800" lvl="2" indent="0">
              <a:buNone/>
            </a:pPr>
            <a:r>
              <a:rPr lang="tr-TR" sz="1800" b="1" dirty="0"/>
              <a:t>'</a:t>
            </a:r>
            <a:r>
              <a:rPr lang="tr-TR" sz="1800" b="1" dirty="0" err="1"/>
              <a:t>color</a:t>
            </a:r>
            <a:r>
              <a:rPr lang="tr-TR" sz="1800" b="1" dirty="0"/>
              <a:t>' : '</a:t>
            </a:r>
            <a:r>
              <a:rPr lang="tr-TR" sz="1800" b="1" dirty="0" err="1"/>
              <a:t>red</a:t>
            </a:r>
            <a:r>
              <a:rPr lang="tr-TR" sz="1800" b="1" dirty="0"/>
              <a:t>',</a:t>
            </a:r>
          </a:p>
          <a:p>
            <a:pPr marL="685800" lvl="2" indent="0">
              <a:buNone/>
            </a:pPr>
            <a:r>
              <a:rPr lang="tr-TR" sz="1800" b="1" dirty="0"/>
              <a:t>'</a:t>
            </a:r>
            <a:r>
              <a:rPr lang="tr-TR" sz="1800" b="1" dirty="0" err="1"/>
              <a:t>delimiter</a:t>
            </a:r>
            <a:r>
              <a:rPr lang="tr-TR" sz="1800" b="1" dirty="0"/>
              <a:t>' : ',',</a:t>
            </a:r>
          </a:p>
          <a:p>
            <a:pPr marL="685800" lvl="2" indent="0">
              <a:buNone/>
            </a:pPr>
            <a:r>
              <a:rPr lang="tr-TR" sz="1800" b="1" dirty="0"/>
              <a:t>'</a:t>
            </a:r>
            <a:r>
              <a:rPr lang="tr-TR" sz="1800" b="1" dirty="0" err="1"/>
              <a:t>width</a:t>
            </a:r>
            <a:r>
              <a:rPr lang="tr-TR" sz="1800" b="1" dirty="0"/>
              <a:t>' : 400 }</a:t>
            </a:r>
          </a:p>
          <a:p>
            <a:pPr marL="342900" lvl="1" indent="0">
              <a:buNone/>
            </a:pPr>
            <a:r>
              <a:rPr lang="tr-TR" b="1" dirty="0" err="1"/>
              <a:t>foo</a:t>
            </a:r>
            <a:r>
              <a:rPr lang="tr-TR" b="1" dirty="0"/>
              <a:t>(data, **</a:t>
            </a:r>
            <a:r>
              <a:rPr lang="tr-TR" b="1" dirty="0" err="1"/>
              <a:t>kwargs</a:t>
            </a:r>
            <a:r>
              <a:rPr lang="tr-TR" b="1" dirty="0"/>
              <a:t>)</a:t>
            </a:r>
          </a:p>
          <a:p>
            <a:pPr marL="342900" lvl="1" indent="0">
              <a:buNone/>
            </a:pPr>
            <a:r>
              <a:rPr lang="en-US" b="1" dirty="0"/>
              <a:t># Same as foo(</a:t>
            </a:r>
            <a:r>
              <a:rPr lang="en-US" b="1" dirty="0" err="1"/>
              <a:t>data,color</a:t>
            </a:r>
            <a:r>
              <a:rPr lang="en-US" b="1" dirty="0"/>
              <a:t>='</a:t>
            </a:r>
            <a:r>
              <a:rPr lang="en-US" b="1" dirty="0" err="1"/>
              <a:t>red',delimiter</a:t>
            </a:r>
            <a:r>
              <a:rPr lang="en-US" b="1" dirty="0"/>
              <a:t>=',',width=400</a:t>
            </a:r>
            <a:r>
              <a:rPr lang="en-US" b="1" dirty="0" smtClean="0"/>
              <a:t>)</a:t>
            </a:r>
          </a:p>
          <a:p>
            <a:pPr marL="342900" lvl="1" indent="0">
              <a:buNone/>
            </a:pPr>
            <a:endParaRPr lang="en-US" b="1" dirty="0" smtClean="0"/>
          </a:p>
          <a:p>
            <a:r>
              <a:rPr lang="en-US" dirty="0"/>
              <a:t>These are not commonly used except </a:t>
            </a:r>
            <a:r>
              <a:rPr lang="en-US" dirty="0" smtClean="0"/>
              <a:t>when writing </a:t>
            </a:r>
            <a:r>
              <a:rPr lang="en-US" dirty="0"/>
              <a:t>library functions.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617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Sorting</a:t>
            </a:r>
            <a:r>
              <a:rPr lang="tr-TR" dirty="0"/>
              <a:t> </a:t>
            </a:r>
            <a:r>
              <a:rPr lang="tr-TR" dirty="0" err="1"/>
              <a:t>Revisited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Lists can be sorted "in-place" (sort method)</a:t>
            </a:r>
          </a:p>
          <a:p>
            <a:pPr marL="285750" lvl="1" indent="0">
              <a:buNone/>
            </a:pPr>
            <a:r>
              <a:rPr lang="en-US" sz="2000" b="1" dirty="0"/>
              <a:t>s = [10,1,7,3]</a:t>
            </a:r>
          </a:p>
          <a:p>
            <a:pPr marL="285750" lvl="1" indent="0">
              <a:buNone/>
            </a:pPr>
            <a:r>
              <a:rPr lang="en-US" sz="2000" b="1" dirty="0" err="1"/>
              <a:t>s.sort</a:t>
            </a:r>
            <a:r>
              <a:rPr lang="en-US" sz="2000" b="1" dirty="0"/>
              <a:t>() # s = [1,3,7,10</a:t>
            </a:r>
            <a:r>
              <a:rPr lang="en-US" sz="2000" b="1" dirty="0" smtClean="0"/>
              <a:t>]</a:t>
            </a:r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 smtClean="0"/>
              <a:t>Sorting </a:t>
            </a:r>
            <a:r>
              <a:rPr lang="en-US" sz="2400" dirty="0"/>
              <a:t>in reverse order</a:t>
            </a:r>
          </a:p>
          <a:p>
            <a:pPr marL="285750" lvl="1" indent="0">
              <a:buNone/>
            </a:pPr>
            <a:r>
              <a:rPr lang="en-US" sz="2000" b="1" dirty="0"/>
              <a:t>s = [10,1,7,3]</a:t>
            </a:r>
          </a:p>
          <a:p>
            <a:pPr marL="285750" lvl="1" indent="0">
              <a:buNone/>
            </a:pPr>
            <a:r>
              <a:rPr lang="en-US" sz="2000" b="1" dirty="0" err="1"/>
              <a:t>s.sort</a:t>
            </a:r>
            <a:r>
              <a:rPr lang="en-US" sz="2000" b="1" dirty="0"/>
              <a:t>(reverse=True</a:t>
            </a:r>
            <a:r>
              <a:rPr lang="en-US" sz="2000" dirty="0"/>
              <a:t>) </a:t>
            </a:r>
            <a:r>
              <a:rPr lang="en-US" sz="2000" b="1" dirty="0"/>
              <a:t># s = [10,7,3,1</a:t>
            </a:r>
            <a:r>
              <a:rPr lang="en-US" sz="2000" b="1" dirty="0" smtClean="0"/>
              <a:t>]</a:t>
            </a:r>
          </a:p>
          <a:p>
            <a:pPr marL="285750" lvl="1" indent="0">
              <a:buNone/>
            </a:pPr>
            <a:endParaRPr lang="en-US" sz="2000" dirty="0"/>
          </a:p>
          <a:p>
            <a:r>
              <a:rPr lang="en-US" sz="2400" dirty="0" smtClean="0"/>
              <a:t>It </a:t>
            </a:r>
            <a:r>
              <a:rPr lang="en-US" sz="2400" dirty="0"/>
              <a:t>seems "simple" enough...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3573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Iteration</a:t>
            </a:r>
            <a:r>
              <a:rPr lang="tr-TR" dirty="0"/>
              <a:t> </a:t>
            </a:r>
            <a:r>
              <a:rPr lang="tr-TR" dirty="0" err="1"/>
              <a:t>Everywhere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58055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illSans"/>
              </a:rPr>
              <a:t>Many </a:t>
            </a:r>
            <a:r>
              <a:rPr lang="en-US" sz="2400" dirty="0" smtClean="0">
                <a:latin typeface="GillSans"/>
              </a:rPr>
              <a:t>different </a:t>
            </a:r>
            <a:r>
              <a:rPr lang="en-US" sz="2400" dirty="0">
                <a:latin typeface="GillSans"/>
              </a:rPr>
              <a:t>objects support </a:t>
            </a:r>
            <a:r>
              <a:rPr lang="en-US" sz="2400" dirty="0" smtClean="0">
                <a:latin typeface="GillSans"/>
              </a:rPr>
              <a:t>iteration</a:t>
            </a:r>
          </a:p>
          <a:p>
            <a:endParaRPr lang="en-US" sz="2400" dirty="0">
              <a:latin typeface="GillSans"/>
            </a:endParaRPr>
          </a:p>
          <a:p>
            <a:pPr marL="285750" lvl="1" indent="0">
              <a:buNone/>
            </a:pPr>
            <a:r>
              <a:rPr lang="tr-TR" b="1" dirty="0"/>
              <a:t>a = "</a:t>
            </a:r>
            <a:r>
              <a:rPr lang="tr-TR" b="1" dirty="0" err="1"/>
              <a:t>hello</a:t>
            </a:r>
            <a:r>
              <a:rPr lang="tr-TR" b="1" dirty="0"/>
              <a:t>"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c in a: </a:t>
            </a:r>
            <a:r>
              <a:rPr lang="en-US" b="1" dirty="0" smtClean="0"/>
              <a:t>		</a:t>
            </a:r>
            <a:r>
              <a:rPr lang="tr-TR" b="1" dirty="0" smtClean="0"/>
              <a:t># </a:t>
            </a:r>
            <a:r>
              <a:rPr lang="tr-TR" b="1" dirty="0" err="1"/>
              <a:t>Loop</a:t>
            </a:r>
            <a:r>
              <a:rPr lang="tr-TR" b="1" dirty="0"/>
              <a:t> </a:t>
            </a:r>
            <a:r>
              <a:rPr lang="tr-TR" b="1" dirty="0" err="1"/>
              <a:t>over</a:t>
            </a:r>
            <a:r>
              <a:rPr lang="tr-TR" b="1" dirty="0"/>
              <a:t> </a:t>
            </a:r>
            <a:r>
              <a:rPr lang="tr-TR" b="1" dirty="0" err="1"/>
              <a:t>characters</a:t>
            </a:r>
            <a:r>
              <a:rPr lang="tr-TR" b="1" dirty="0"/>
              <a:t> in a</a:t>
            </a:r>
          </a:p>
          <a:p>
            <a:pPr marL="285750" lvl="1" indent="0">
              <a:buNone/>
            </a:pPr>
            <a:r>
              <a:rPr lang="en-US" b="1" dirty="0" smtClean="0"/>
              <a:t>	</a:t>
            </a:r>
            <a:r>
              <a:rPr lang="tr-TR" b="1" dirty="0" smtClean="0"/>
              <a:t>...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b = { 'name': '</a:t>
            </a:r>
            <a:r>
              <a:rPr lang="tr-TR" b="1" dirty="0" err="1"/>
              <a:t>Dave</a:t>
            </a:r>
            <a:r>
              <a:rPr lang="tr-TR" b="1" dirty="0"/>
              <a:t>', '</a:t>
            </a:r>
            <a:r>
              <a:rPr lang="tr-TR" b="1" dirty="0" err="1"/>
              <a:t>password</a:t>
            </a:r>
            <a:r>
              <a:rPr lang="tr-TR" b="1" dirty="0"/>
              <a:t>':'</a:t>
            </a:r>
            <a:r>
              <a:rPr lang="tr-TR" b="1" dirty="0" err="1"/>
              <a:t>foo</a:t>
            </a:r>
            <a:r>
              <a:rPr lang="tr-TR" b="1" dirty="0"/>
              <a:t>'}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k in b: </a:t>
            </a:r>
            <a:r>
              <a:rPr lang="en-US" b="1" dirty="0" smtClean="0"/>
              <a:t>		</a:t>
            </a:r>
            <a:r>
              <a:rPr lang="tr-TR" b="1" dirty="0" smtClean="0"/>
              <a:t># </a:t>
            </a:r>
            <a:r>
              <a:rPr lang="tr-TR" b="1" dirty="0" err="1"/>
              <a:t>Loop</a:t>
            </a:r>
            <a:r>
              <a:rPr lang="tr-TR" b="1" dirty="0"/>
              <a:t> </a:t>
            </a:r>
            <a:r>
              <a:rPr lang="tr-TR" b="1" dirty="0" err="1"/>
              <a:t>over</a:t>
            </a:r>
            <a:r>
              <a:rPr lang="tr-TR" b="1" dirty="0"/>
              <a:t> </a:t>
            </a:r>
            <a:r>
              <a:rPr lang="tr-TR" b="1" dirty="0" err="1"/>
              <a:t>keys</a:t>
            </a:r>
            <a:r>
              <a:rPr lang="tr-TR" b="1" dirty="0"/>
              <a:t> in </a:t>
            </a:r>
            <a:r>
              <a:rPr lang="tr-TR" b="1" dirty="0" err="1"/>
              <a:t>dictionary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 smtClean="0"/>
              <a:t>	</a:t>
            </a:r>
            <a:r>
              <a:rPr lang="tr-TR" b="1" dirty="0" smtClean="0"/>
              <a:t>...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c = [1,2,3,4]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i in c: </a:t>
            </a:r>
            <a:r>
              <a:rPr lang="en-US" b="1" dirty="0" smtClean="0"/>
              <a:t>		</a:t>
            </a:r>
            <a:r>
              <a:rPr lang="tr-TR" b="1" dirty="0" smtClean="0"/>
              <a:t># </a:t>
            </a:r>
            <a:r>
              <a:rPr lang="tr-TR" b="1" dirty="0" err="1"/>
              <a:t>Loop</a:t>
            </a:r>
            <a:r>
              <a:rPr lang="tr-TR" b="1" dirty="0"/>
              <a:t> </a:t>
            </a:r>
            <a:r>
              <a:rPr lang="tr-TR" b="1" dirty="0" err="1"/>
              <a:t>over</a:t>
            </a:r>
            <a:r>
              <a:rPr lang="tr-TR" b="1" dirty="0"/>
              <a:t> </a:t>
            </a:r>
            <a:r>
              <a:rPr lang="tr-TR" b="1" dirty="0" err="1"/>
              <a:t>items</a:t>
            </a:r>
            <a:r>
              <a:rPr lang="tr-TR" b="1" dirty="0"/>
              <a:t> in a </a:t>
            </a:r>
            <a:r>
              <a:rPr lang="tr-TR" b="1" dirty="0" err="1"/>
              <a:t>list</a:t>
            </a:r>
            <a:r>
              <a:rPr lang="tr-TR" b="1" dirty="0"/>
              <a:t>/</a:t>
            </a:r>
            <a:r>
              <a:rPr lang="tr-TR" b="1" dirty="0" err="1"/>
              <a:t>tuple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 smtClean="0"/>
              <a:t>	</a:t>
            </a:r>
            <a:r>
              <a:rPr lang="tr-TR" b="1" dirty="0" smtClean="0"/>
              <a:t>...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f = </a:t>
            </a:r>
            <a:r>
              <a:rPr lang="tr-TR" b="1" dirty="0" err="1"/>
              <a:t>open</a:t>
            </a:r>
            <a:r>
              <a:rPr lang="tr-TR" b="1" dirty="0"/>
              <a:t>("foo.txt")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x in f: </a:t>
            </a:r>
            <a:r>
              <a:rPr lang="en-US" b="1" dirty="0" smtClean="0"/>
              <a:t>		</a:t>
            </a:r>
            <a:r>
              <a:rPr lang="tr-TR" b="1" dirty="0" smtClean="0"/>
              <a:t># </a:t>
            </a:r>
            <a:r>
              <a:rPr lang="tr-TR" b="1" dirty="0" err="1"/>
              <a:t>Loop</a:t>
            </a:r>
            <a:r>
              <a:rPr lang="tr-TR" b="1" dirty="0"/>
              <a:t> </a:t>
            </a:r>
            <a:r>
              <a:rPr lang="tr-TR" b="1" dirty="0" err="1"/>
              <a:t>over</a:t>
            </a:r>
            <a:r>
              <a:rPr lang="tr-TR" b="1" dirty="0"/>
              <a:t> </a:t>
            </a:r>
            <a:r>
              <a:rPr lang="tr-TR" b="1" dirty="0" err="1"/>
              <a:t>lines</a:t>
            </a:r>
            <a:r>
              <a:rPr lang="tr-TR" b="1" dirty="0"/>
              <a:t> in a </a:t>
            </a:r>
            <a:r>
              <a:rPr lang="tr-TR" b="1" dirty="0" smtClean="0"/>
              <a:t>file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	</a:t>
            </a:r>
            <a:r>
              <a:rPr lang="tr-TR" b="1" dirty="0"/>
              <a:t>...</a:t>
            </a:r>
          </a:p>
          <a:p>
            <a:pPr marL="285750" lvl="1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56788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Sorting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Sometimes you need to perform </a:t>
            </a:r>
            <a:r>
              <a:rPr lang="en-US" sz="2400" dirty="0" smtClean="0"/>
              <a:t>extra processing </a:t>
            </a:r>
            <a:r>
              <a:rPr lang="en-US" sz="2400" dirty="0"/>
              <a:t>while </a:t>
            </a:r>
            <a:r>
              <a:rPr lang="en-US" sz="2400" dirty="0" smtClean="0"/>
              <a:t>sorting</a:t>
            </a:r>
          </a:p>
          <a:p>
            <a:endParaRPr lang="en-US" sz="2400" dirty="0"/>
          </a:p>
          <a:p>
            <a:r>
              <a:rPr lang="en-US" sz="2400" dirty="0" smtClean="0"/>
              <a:t>Example</a:t>
            </a:r>
            <a:r>
              <a:rPr lang="en-US" sz="2400" dirty="0"/>
              <a:t>: Case-insensitive string sort</a:t>
            </a:r>
          </a:p>
          <a:p>
            <a:pPr marL="285750" lvl="1" indent="0">
              <a:buNone/>
            </a:pPr>
            <a:r>
              <a:rPr lang="en-US" sz="2000" b="1" dirty="0"/>
              <a:t>&gt;&gt;&gt; s = ["</a:t>
            </a:r>
            <a:r>
              <a:rPr lang="en-US" sz="2000" b="1" dirty="0" err="1"/>
              <a:t>hello","WORLD","test</a:t>
            </a:r>
            <a:r>
              <a:rPr lang="en-US" sz="2000" b="1" dirty="0"/>
              <a:t>"]</a:t>
            </a:r>
          </a:p>
          <a:p>
            <a:pPr marL="285750" lvl="1" indent="0">
              <a:buNone/>
            </a:pPr>
            <a:r>
              <a:rPr lang="en-US" sz="2000" b="1" dirty="0"/>
              <a:t>&gt;&gt;&gt; </a:t>
            </a:r>
            <a:r>
              <a:rPr lang="en-US" sz="2000" b="1" dirty="0" err="1"/>
              <a:t>s.sort</a:t>
            </a:r>
            <a:r>
              <a:rPr lang="en-US" sz="2000" b="1" dirty="0"/>
              <a:t>()</a:t>
            </a:r>
          </a:p>
          <a:p>
            <a:pPr marL="285750" lvl="1" indent="0">
              <a:buNone/>
            </a:pPr>
            <a:r>
              <a:rPr lang="en-US" sz="2000" b="1" dirty="0"/>
              <a:t>&gt;&gt;&gt; s</a:t>
            </a:r>
          </a:p>
          <a:p>
            <a:pPr marL="285750" lvl="1" indent="0">
              <a:buNone/>
            </a:pPr>
            <a:r>
              <a:rPr lang="en-US" sz="2000" b="1" dirty="0"/>
              <a:t>['</a:t>
            </a:r>
            <a:r>
              <a:rPr lang="en-US" sz="2000" b="1" dirty="0" err="1"/>
              <a:t>WORLD','hello','test</a:t>
            </a:r>
            <a:r>
              <a:rPr lang="en-US" sz="2000" b="1" dirty="0"/>
              <a:t>']</a:t>
            </a:r>
          </a:p>
          <a:p>
            <a:pPr marL="285750" lvl="1" indent="0">
              <a:buNone/>
            </a:pPr>
            <a:r>
              <a:rPr lang="en-US" sz="2000" b="1" dirty="0" smtClean="0"/>
              <a:t>&gt;&gt;&gt;</a:t>
            </a:r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 smtClean="0"/>
              <a:t>Here</a:t>
            </a:r>
            <a:r>
              <a:rPr lang="en-US" sz="2400" dirty="0"/>
              <a:t>, we might like to fix the order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021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List</a:t>
            </a:r>
            <a:r>
              <a:rPr lang="tr-TR" dirty="0"/>
              <a:t> </a:t>
            </a:r>
            <a:r>
              <a:rPr lang="tr-TR" dirty="0" err="1"/>
              <a:t>Sorting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04730"/>
            <a:ext cx="7886700" cy="4795562"/>
          </a:xfrm>
        </p:spPr>
        <p:txBody>
          <a:bodyPr>
            <a:normAutofit/>
          </a:bodyPr>
          <a:lstStyle/>
          <a:p>
            <a:r>
              <a:rPr lang="en-US" dirty="0"/>
              <a:t>You can fix this using a "key </a:t>
            </a:r>
            <a:r>
              <a:rPr lang="en-US" dirty="0" smtClean="0"/>
              <a:t>function“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b="1" dirty="0" err="1"/>
              <a:t>tolower</a:t>
            </a:r>
            <a:r>
              <a:rPr lang="en-US" b="1" dirty="0"/>
              <a:t>(x):</a:t>
            </a:r>
          </a:p>
          <a:p>
            <a:pPr marL="285750" lvl="1" indent="0">
              <a:buNone/>
            </a:pPr>
            <a:r>
              <a:rPr lang="en-US" b="1" dirty="0"/>
              <a:t>... return </a:t>
            </a:r>
            <a:r>
              <a:rPr lang="en-US" b="1" dirty="0" err="1"/>
              <a:t>x.lower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&gt;&gt;&gt; s = ["</a:t>
            </a:r>
            <a:r>
              <a:rPr lang="en-US" b="1" dirty="0" err="1"/>
              <a:t>hello","WORLD","test</a:t>
            </a:r>
            <a:r>
              <a:rPr lang="en-US" b="1" dirty="0"/>
              <a:t>"]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s.sort</a:t>
            </a:r>
            <a:r>
              <a:rPr lang="en-US" b="1" dirty="0"/>
              <a:t>(key=</a:t>
            </a:r>
            <a:r>
              <a:rPr lang="en-US" b="1" dirty="0" err="1"/>
              <a:t>tolower</a:t>
            </a:r>
            <a:r>
              <a:rPr lang="en-US" b="1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&gt;&gt;&gt; s</a:t>
            </a:r>
          </a:p>
          <a:p>
            <a:pPr marL="285750" lvl="1" indent="0">
              <a:buNone/>
            </a:pPr>
            <a:r>
              <a:rPr lang="en-US" b="1" dirty="0"/>
              <a:t>['</a:t>
            </a:r>
            <a:r>
              <a:rPr lang="en-US" b="1" dirty="0" err="1"/>
              <a:t>hello','test','WORLD</a:t>
            </a:r>
            <a:r>
              <a:rPr lang="en-US" b="1" dirty="0"/>
              <a:t>']</a:t>
            </a:r>
          </a:p>
          <a:p>
            <a:pPr marL="285750" lvl="1" indent="0">
              <a:buNone/>
            </a:pPr>
            <a:r>
              <a:rPr lang="en-US" b="1" dirty="0" smtClean="0"/>
              <a:t>&gt;&gt;&gt;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 smtClean="0"/>
              <a:t>The </a:t>
            </a:r>
            <a:r>
              <a:rPr lang="en-US" dirty="0"/>
              <a:t>key function is a "callback function" </a:t>
            </a:r>
            <a:r>
              <a:rPr lang="en-US" dirty="0" smtClean="0"/>
              <a:t>that the </a:t>
            </a:r>
            <a:r>
              <a:rPr lang="en-US" dirty="0"/>
              <a:t>sort() method applies to each item</a:t>
            </a:r>
          </a:p>
          <a:p>
            <a:r>
              <a:rPr lang="en-US" dirty="0" smtClean="0"/>
              <a:t>The </a:t>
            </a:r>
            <a:r>
              <a:rPr lang="en-US" dirty="0"/>
              <a:t>value </a:t>
            </a:r>
            <a:r>
              <a:rPr lang="en-US" u="sng" dirty="0"/>
              <a:t>returned by the key </a:t>
            </a:r>
            <a:r>
              <a:rPr lang="en-US" u="sng" dirty="0" smtClean="0"/>
              <a:t>function </a:t>
            </a:r>
            <a:r>
              <a:rPr lang="en-US" dirty="0" smtClean="0"/>
              <a:t>determines </a:t>
            </a:r>
            <a:r>
              <a:rPr lang="en-US" dirty="0"/>
              <a:t>the sort order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92417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Callback</a:t>
            </a:r>
            <a:r>
              <a:rPr lang="tr-TR" dirty="0"/>
              <a:t> </a:t>
            </a:r>
            <a:r>
              <a:rPr lang="tr-TR" dirty="0" err="1"/>
              <a:t>Functions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Callback functions are often short </a:t>
            </a:r>
            <a:r>
              <a:rPr lang="en-US" sz="2400" dirty="0" smtClean="0"/>
              <a:t>one-line functions </a:t>
            </a:r>
            <a:r>
              <a:rPr lang="en-US" sz="2400" dirty="0"/>
              <a:t>that are only used for that </a:t>
            </a:r>
            <a:r>
              <a:rPr lang="en-US" sz="2400" dirty="0" smtClean="0"/>
              <a:t>one operation </a:t>
            </a:r>
            <a:r>
              <a:rPr lang="en-US" sz="2400" dirty="0"/>
              <a:t>(e.g., sorting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Programmers </a:t>
            </a:r>
            <a:r>
              <a:rPr lang="en-US" sz="2400" dirty="0"/>
              <a:t>often ask for a </a:t>
            </a:r>
            <a:r>
              <a:rPr lang="en-US" sz="2400" dirty="0" smtClean="0"/>
              <a:t>short-cut</a:t>
            </a:r>
          </a:p>
          <a:p>
            <a:endParaRPr lang="en-US" sz="2400" dirty="0"/>
          </a:p>
          <a:p>
            <a:r>
              <a:rPr lang="en-US" sz="2400" dirty="0" smtClean="0"/>
              <a:t>For </a:t>
            </a:r>
            <a:r>
              <a:rPr lang="en-US" sz="2400" dirty="0"/>
              <a:t>example, is there some shorter way </a:t>
            </a:r>
            <a:r>
              <a:rPr lang="en-US" sz="2400" dirty="0" smtClean="0"/>
              <a:t>to specify </a:t>
            </a:r>
            <a:r>
              <a:rPr lang="en-US" sz="2400" dirty="0"/>
              <a:t>the custom processing for sort()?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391452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Anonymous</a:t>
            </a:r>
            <a:r>
              <a:rPr lang="tr-TR" dirty="0"/>
              <a:t> </a:t>
            </a:r>
            <a:r>
              <a:rPr lang="tr-TR" dirty="0" err="1"/>
              <a:t>Functions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84243"/>
            <a:ext cx="7886700" cy="4692720"/>
          </a:xfrm>
        </p:spPr>
        <p:txBody>
          <a:bodyPr>
            <a:normAutofit/>
          </a:bodyPr>
          <a:lstStyle/>
          <a:p>
            <a:r>
              <a:rPr lang="en-US" sz="2400" dirty="0"/>
              <a:t>lambda </a:t>
            </a:r>
            <a:r>
              <a:rPr lang="en-US" sz="2400" dirty="0" smtClean="0"/>
              <a:t>expression</a:t>
            </a:r>
          </a:p>
          <a:p>
            <a:endParaRPr lang="en-US" sz="2400" dirty="0"/>
          </a:p>
          <a:p>
            <a:pPr marL="285750" lvl="1" indent="0">
              <a:buNone/>
            </a:pPr>
            <a:r>
              <a:rPr lang="en-US" sz="2000" b="1" dirty="0" err="1"/>
              <a:t>names.sort</a:t>
            </a:r>
            <a:r>
              <a:rPr lang="en-US" sz="2000" b="1" dirty="0"/>
              <a:t>(key=lambda s: </a:t>
            </a:r>
            <a:r>
              <a:rPr lang="en-US" sz="2000" b="1" dirty="0" err="1"/>
              <a:t>s.lower</a:t>
            </a:r>
            <a:r>
              <a:rPr lang="en-US" sz="2000" b="1" dirty="0" smtClean="0"/>
              <a:t>())</a:t>
            </a:r>
          </a:p>
          <a:p>
            <a:endParaRPr lang="en-US" sz="2400" dirty="0"/>
          </a:p>
          <a:p>
            <a:r>
              <a:rPr lang="en-US" sz="2400" dirty="0" smtClean="0"/>
              <a:t>Creates </a:t>
            </a:r>
            <a:r>
              <a:rPr lang="en-US" sz="2400" dirty="0"/>
              <a:t>an unnamed function that evaluates </a:t>
            </a:r>
            <a:r>
              <a:rPr lang="en-US" sz="2400" dirty="0" smtClean="0"/>
              <a:t>a single expression</a:t>
            </a:r>
          </a:p>
          <a:p>
            <a:r>
              <a:rPr lang="en-US" sz="2400" dirty="0"/>
              <a:t>The above code is a shorter version of </a:t>
            </a:r>
            <a:r>
              <a:rPr lang="en-US" sz="2400" dirty="0" smtClean="0"/>
              <a:t>this</a:t>
            </a:r>
          </a:p>
          <a:p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# Same as</a:t>
            </a:r>
          </a:p>
          <a:p>
            <a:pPr marL="285750" lvl="1" indent="0">
              <a:buNone/>
            </a:pPr>
            <a:r>
              <a:rPr lang="en-US" sz="2000" b="1" dirty="0" err="1"/>
              <a:t>def</a:t>
            </a:r>
            <a:r>
              <a:rPr lang="en-US" sz="2000" b="1" dirty="0"/>
              <a:t> </a:t>
            </a:r>
            <a:r>
              <a:rPr lang="en-US" sz="2000" b="1" dirty="0" err="1"/>
              <a:t>lowerkey</a:t>
            </a:r>
            <a:r>
              <a:rPr lang="en-US" sz="2000" b="1" dirty="0"/>
              <a:t>(s):</a:t>
            </a:r>
          </a:p>
          <a:p>
            <a:pPr marL="285750" lvl="1" indent="0">
              <a:buNone/>
            </a:pPr>
            <a:r>
              <a:rPr lang="en-US" sz="2000" b="1" dirty="0" smtClean="0"/>
              <a:t>	return </a:t>
            </a:r>
            <a:r>
              <a:rPr lang="en-US" sz="2000" b="1" dirty="0" err="1"/>
              <a:t>s.lower</a:t>
            </a:r>
            <a:r>
              <a:rPr lang="en-US" sz="2000" b="1" dirty="0"/>
              <a:t>()</a:t>
            </a:r>
          </a:p>
          <a:p>
            <a:pPr marL="285750" lvl="1" indent="0">
              <a:buNone/>
            </a:pPr>
            <a:r>
              <a:rPr lang="en-US" sz="2000" b="1" dirty="0" err="1"/>
              <a:t>names.sort</a:t>
            </a:r>
            <a:r>
              <a:rPr lang="en-US" sz="2000" b="1" dirty="0"/>
              <a:t>(key=</a:t>
            </a:r>
            <a:r>
              <a:rPr lang="en-US" sz="2000" b="1" dirty="0" err="1"/>
              <a:t>lowerkey</a:t>
            </a:r>
            <a:r>
              <a:rPr lang="en-US" sz="2000" b="1" dirty="0"/>
              <a:t>)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591849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Using </a:t>
            </a:r>
            <a:r>
              <a:rPr lang="tr-TR" dirty="0" err="1"/>
              <a:t>lambda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lambda is highly </a:t>
            </a:r>
            <a:r>
              <a:rPr lang="en-US" sz="2400" dirty="0" smtClean="0"/>
              <a:t>restricted</a:t>
            </a:r>
          </a:p>
          <a:p>
            <a:endParaRPr lang="en-US" sz="2400" dirty="0"/>
          </a:p>
          <a:p>
            <a:r>
              <a:rPr lang="en-US" sz="2400" dirty="0" smtClean="0"/>
              <a:t>Only </a:t>
            </a:r>
            <a:r>
              <a:rPr lang="en-US" sz="2400" dirty="0"/>
              <a:t>a single expression is allowed and </a:t>
            </a:r>
            <a:r>
              <a:rPr lang="en-US" sz="2400" dirty="0" smtClean="0"/>
              <a:t>you can't </a:t>
            </a:r>
            <a:r>
              <a:rPr lang="en-US" sz="2400" dirty="0"/>
              <a:t>use statements such as if, while, </a:t>
            </a:r>
            <a:r>
              <a:rPr lang="en-US" sz="2400" dirty="0" smtClean="0"/>
              <a:t>print, for</a:t>
            </a:r>
            <a:r>
              <a:rPr lang="en-US" sz="2400" dirty="0"/>
              <a:t>, etc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Most </a:t>
            </a:r>
            <a:r>
              <a:rPr lang="en-US" sz="2400" dirty="0"/>
              <a:t>common use is with sort</a:t>
            </a:r>
            <a:r>
              <a:rPr lang="en-US" sz="2400" dirty="0" smtClean="0"/>
              <a:t>()</a:t>
            </a:r>
          </a:p>
          <a:p>
            <a:endParaRPr lang="en-US" sz="2400" dirty="0"/>
          </a:p>
          <a:p>
            <a:r>
              <a:rPr lang="en-US" sz="2400" dirty="0" smtClean="0"/>
              <a:t>Sometimes </a:t>
            </a:r>
            <a:r>
              <a:rPr lang="en-US" sz="2400" dirty="0"/>
              <a:t>seen with map() and filter</a:t>
            </a:r>
            <a:r>
              <a:rPr lang="en-US" sz="2400" dirty="0" smtClean="0"/>
              <a:t>() functions </a:t>
            </a:r>
            <a:r>
              <a:rPr lang="en-US" sz="2400" dirty="0"/>
              <a:t>which carry out the same work </a:t>
            </a:r>
            <a:r>
              <a:rPr lang="en-US" sz="2400" dirty="0" smtClean="0"/>
              <a:t>as a </a:t>
            </a:r>
            <a:r>
              <a:rPr lang="en-US" sz="2400" dirty="0"/>
              <a:t>list comprehension (more modern)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3928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lambda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map</a:t>
            </a:r>
            <a:r>
              <a:rPr lang="tr-TR" dirty="0"/>
              <a:t>()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Legacy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example</a:t>
            </a:r>
            <a:endParaRPr lang="tr-TR" dirty="0"/>
          </a:p>
          <a:p>
            <a:pPr marL="285750" lvl="1" indent="0">
              <a:buNone/>
            </a:pPr>
            <a:r>
              <a:rPr lang="tr-TR" b="1" dirty="0"/>
              <a:t>14</a:t>
            </a:r>
          </a:p>
          <a:p>
            <a:pPr marL="28575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nums</a:t>
            </a:r>
            <a:r>
              <a:rPr lang="tr-TR" b="1" dirty="0"/>
              <a:t> = [1,2,3,4]</a:t>
            </a:r>
          </a:p>
          <a:p>
            <a:pPr marL="28575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squares</a:t>
            </a:r>
            <a:r>
              <a:rPr lang="tr-TR" b="1" dirty="0"/>
              <a:t> = </a:t>
            </a:r>
            <a:r>
              <a:rPr lang="tr-TR" b="1" dirty="0" err="1"/>
              <a:t>map</a:t>
            </a:r>
            <a:r>
              <a:rPr lang="tr-TR" b="1" dirty="0"/>
              <a:t>(</a:t>
            </a:r>
            <a:r>
              <a:rPr lang="tr-TR" b="1" dirty="0" err="1"/>
              <a:t>lambda</a:t>
            </a:r>
            <a:r>
              <a:rPr lang="tr-TR" b="1" dirty="0"/>
              <a:t> x: x*x, </a:t>
            </a:r>
            <a:r>
              <a:rPr lang="tr-TR" b="1" dirty="0" err="1"/>
              <a:t>nums</a:t>
            </a:r>
            <a:r>
              <a:rPr lang="tr-TR" b="1" dirty="0"/>
              <a:t>)</a:t>
            </a:r>
          </a:p>
          <a:p>
            <a:pPr marL="28575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squares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[1, 4, 9, 16]</a:t>
            </a:r>
          </a:p>
          <a:p>
            <a:pPr marL="285750" lvl="1" indent="0">
              <a:buNone/>
            </a:pPr>
            <a:r>
              <a:rPr lang="tr-TR" b="1" dirty="0"/>
              <a:t>&gt;&gt;&gt;</a:t>
            </a:r>
          </a:p>
          <a:p>
            <a:r>
              <a:rPr lang="tr-TR" dirty="0" smtClean="0"/>
              <a:t>Modern </a:t>
            </a:r>
            <a:r>
              <a:rPr lang="tr-TR" dirty="0" err="1"/>
              <a:t>implementation</a:t>
            </a:r>
            <a:endParaRPr lang="tr-TR" dirty="0"/>
          </a:p>
          <a:p>
            <a:pPr marL="28575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nums</a:t>
            </a:r>
            <a:r>
              <a:rPr lang="tr-TR" b="1" dirty="0"/>
              <a:t> = [1,2,3,4]</a:t>
            </a:r>
          </a:p>
          <a:p>
            <a:pPr marL="28575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squares</a:t>
            </a:r>
            <a:r>
              <a:rPr lang="tr-TR" b="1" dirty="0"/>
              <a:t> = [x*x </a:t>
            </a:r>
            <a:r>
              <a:rPr lang="tr-TR" b="1" dirty="0" err="1"/>
              <a:t>for</a:t>
            </a:r>
            <a:r>
              <a:rPr lang="tr-TR" b="1" dirty="0"/>
              <a:t> x in </a:t>
            </a:r>
            <a:r>
              <a:rPr lang="tr-TR" b="1" dirty="0" err="1"/>
              <a:t>nums</a:t>
            </a:r>
            <a:r>
              <a:rPr lang="tr-TR" b="1" dirty="0"/>
              <a:t>]</a:t>
            </a:r>
          </a:p>
          <a:p>
            <a:pPr marL="28575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squares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[1, 4, 9, 16]</a:t>
            </a:r>
          </a:p>
          <a:p>
            <a:pPr marL="285750" lvl="1" indent="0">
              <a:buNone/>
            </a:pPr>
            <a:r>
              <a:rPr lang="tr-TR" b="1" dirty="0"/>
              <a:t>&gt;&gt;&gt;</a:t>
            </a:r>
          </a:p>
          <a:p>
            <a:r>
              <a:rPr lang="tr-TR" dirty="0" err="1" smtClean="0"/>
              <a:t>List</a:t>
            </a:r>
            <a:r>
              <a:rPr lang="tr-TR" dirty="0" smtClean="0"/>
              <a:t> </a:t>
            </a:r>
            <a:r>
              <a:rPr lang="tr-TR" dirty="0" err="1"/>
              <a:t>comprehension</a:t>
            </a:r>
            <a:r>
              <a:rPr lang="tr-TR" dirty="0"/>
              <a:t> </a:t>
            </a:r>
            <a:r>
              <a:rPr lang="tr-TR" dirty="0" err="1"/>
              <a:t>runs</a:t>
            </a:r>
            <a:r>
              <a:rPr lang="tr-TR" dirty="0"/>
              <a:t> 1.5-2x </a:t>
            </a:r>
            <a:r>
              <a:rPr lang="tr-TR" dirty="0" err="1"/>
              <a:t>faster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748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Iteration</a:t>
            </a:r>
            <a:r>
              <a:rPr lang="tr-TR" dirty="0"/>
              <a:t>: Protocol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31929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>
                <a:latin typeface="GillSans"/>
              </a:rPr>
              <a:t>An </a:t>
            </a:r>
            <a:r>
              <a:rPr lang="en-US" sz="2400" dirty="0">
                <a:latin typeface="GillSans"/>
              </a:rPr>
              <a:t>inside look at the for </a:t>
            </a:r>
            <a:r>
              <a:rPr lang="en-US" sz="2400" dirty="0" smtClean="0">
                <a:latin typeface="GillSans"/>
              </a:rPr>
              <a:t>statement</a:t>
            </a:r>
          </a:p>
          <a:p>
            <a:endParaRPr lang="en-US" sz="2400" dirty="0" smtClean="0">
              <a:latin typeface="GillSans"/>
            </a:endParaRPr>
          </a:p>
          <a:p>
            <a:pPr marL="285750" lvl="1" indent="0">
              <a:buNone/>
            </a:pPr>
            <a:r>
              <a:rPr lang="tr-TR" sz="2300" b="1" dirty="0" err="1">
                <a:latin typeface="Courier"/>
              </a:rPr>
              <a:t>for</a:t>
            </a:r>
            <a:r>
              <a:rPr lang="tr-TR" sz="2300" b="1" dirty="0">
                <a:latin typeface="Courier"/>
              </a:rPr>
              <a:t> x in </a:t>
            </a:r>
            <a:r>
              <a:rPr lang="tr-TR" sz="2300" b="1" dirty="0" err="1">
                <a:latin typeface="Courier"/>
              </a:rPr>
              <a:t>obj</a:t>
            </a:r>
            <a:r>
              <a:rPr lang="tr-TR" sz="2300" b="1" dirty="0">
                <a:latin typeface="Courier"/>
              </a:rPr>
              <a:t>:</a:t>
            </a:r>
          </a:p>
          <a:p>
            <a:pPr marL="685800" lvl="2" indent="0">
              <a:buNone/>
            </a:pPr>
            <a:r>
              <a:rPr lang="tr-TR" sz="2300" b="1" dirty="0">
                <a:latin typeface="Courier"/>
              </a:rPr>
              <a:t># </a:t>
            </a:r>
            <a:r>
              <a:rPr lang="tr-TR" sz="2300" b="1" dirty="0" err="1">
                <a:latin typeface="Courier"/>
              </a:rPr>
              <a:t>statements</a:t>
            </a:r>
            <a:endParaRPr lang="en-US" sz="2300" b="1" dirty="0">
              <a:latin typeface="GillSans"/>
            </a:endParaRPr>
          </a:p>
          <a:p>
            <a:endParaRPr lang="en-US" sz="2400" dirty="0" smtClean="0">
              <a:latin typeface="GillSans"/>
            </a:endParaRPr>
          </a:p>
          <a:p>
            <a:r>
              <a:rPr lang="tr-TR" sz="2400" dirty="0" err="1">
                <a:latin typeface="GillSans"/>
              </a:rPr>
              <a:t>Underneath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the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 smtClean="0">
                <a:latin typeface="GillSans"/>
              </a:rPr>
              <a:t>covers</a:t>
            </a:r>
            <a:endParaRPr lang="en-US" sz="2400" dirty="0" smtClean="0">
              <a:latin typeface="GillSans"/>
            </a:endParaRPr>
          </a:p>
          <a:p>
            <a:pPr marL="0" indent="0">
              <a:buNone/>
            </a:pPr>
            <a:endParaRPr lang="en-US" sz="2400" dirty="0">
              <a:latin typeface="GillSans"/>
            </a:endParaRPr>
          </a:p>
          <a:p>
            <a:pPr marL="285750" lvl="1" indent="0">
              <a:buNone/>
            </a:pPr>
            <a:r>
              <a:rPr lang="en-US" sz="2100" b="1" dirty="0">
                <a:latin typeface="GillSans"/>
              </a:rPr>
              <a:t>_</a:t>
            </a:r>
            <a:r>
              <a:rPr lang="en-US" sz="2100" b="1" dirty="0" err="1">
                <a:latin typeface="GillSans"/>
              </a:rPr>
              <a:t>iter</a:t>
            </a:r>
            <a:r>
              <a:rPr lang="en-US" sz="2100" b="1" dirty="0">
                <a:latin typeface="GillSans"/>
              </a:rPr>
              <a:t> = </a:t>
            </a:r>
            <a:r>
              <a:rPr lang="en-US" sz="2100" b="1" dirty="0" err="1">
                <a:latin typeface="GillSans"/>
              </a:rPr>
              <a:t>obj</a:t>
            </a:r>
            <a:r>
              <a:rPr lang="en-US" sz="2100" b="1" dirty="0">
                <a:latin typeface="GillSans"/>
              </a:rPr>
              <a:t>.__</a:t>
            </a:r>
            <a:r>
              <a:rPr lang="en-US" sz="2100" b="1" dirty="0" err="1">
                <a:latin typeface="GillSans"/>
              </a:rPr>
              <a:t>iter</a:t>
            </a:r>
            <a:r>
              <a:rPr lang="en-US" sz="2100" b="1" dirty="0">
                <a:latin typeface="GillSans"/>
              </a:rPr>
              <a:t>__() </a:t>
            </a:r>
            <a:r>
              <a:rPr lang="en-US" sz="2100" b="1" dirty="0" smtClean="0">
                <a:latin typeface="GillSans"/>
              </a:rPr>
              <a:t>	# </a:t>
            </a:r>
            <a:r>
              <a:rPr lang="en-US" sz="2100" b="1" dirty="0">
                <a:latin typeface="GillSans"/>
              </a:rPr>
              <a:t>Get iterator </a:t>
            </a:r>
            <a:r>
              <a:rPr lang="en-US" sz="2100" b="1" dirty="0" smtClean="0">
                <a:latin typeface="GillSans"/>
              </a:rPr>
              <a:t>object</a:t>
            </a:r>
          </a:p>
          <a:p>
            <a:pPr marL="285750" lvl="1" indent="0">
              <a:buNone/>
            </a:pPr>
            <a:endParaRPr lang="en-US" sz="2100" b="1" dirty="0">
              <a:latin typeface="GillSans"/>
            </a:endParaRPr>
          </a:p>
          <a:p>
            <a:pPr marL="285750" lvl="1" indent="0">
              <a:buNone/>
            </a:pPr>
            <a:r>
              <a:rPr lang="en-US" sz="2100" b="1" dirty="0">
                <a:latin typeface="GillSans"/>
              </a:rPr>
              <a:t>while True:</a:t>
            </a:r>
          </a:p>
          <a:p>
            <a:pPr marL="628650" lvl="2" indent="0">
              <a:buNone/>
            </a:pPr>
            <a:r>
              <a:rPr lang="en-US" sz="2100" b="1" dirty="0" smtClean="0">
                <a:latin typeface="GillSans"/>
              </a:rPr>
              <a:t>try:</a:t>
            </a:r>
          </a:p>
          <a:p>
            <a:pPr marL="628650" lvl="2" indent="0">
              <a:buNone/>
            </a:pPr>
            <a:r>
              <a:rPr lang="en-US" sz="2100" b="1" dirty="0">
                <a:latin typeface="GillSans"/>
              </a:rPr>
              <a:t> </a:t>
            </a:r>
            <a:r>
              <a:rPr lang="en-US" sz="2100" b="1" dirty="0" smtClean="0">
                <a:latin typeface="GillSans"/>
              </a:rPr>
              <a:t>     x </a:t>
            </a:r>
            <a:r>
              <a:rPr lang="en-US" sz="2100" b="1" dirty="0">
                <a:latin typeface="GillSans"/>
              </a:rPr>
              <a:t>= _</a:t>
            </a:r>
            <a:r>
              <a:rPr lang="en-US" sz="2100" b="1" dirty="0" err="1">
                <a:latin typeface="GillSans"/>
              </a:rPr>
              <a:t>iter.next</a:t>
            </a:r>
            <a:r>
              <a:rPr lang="en-US" sz="2100" b="1" dirty="0">
                <a:latin typeface="GillSans"/>
              </a:rPr>
              <a:t>() </a:t>
            </a:r>
            <a:r>
              <a:rPr lang="en-US" sz="2100" b="1" dirty="0" smtClean="0">
                <a:latin typeface="GillSans"/>
              </a:rPr>
              <a:t>	 # </a:t>
            </a:r>
            <a:r>
              <a:rPr lang="en-US" sz="2100" b="1" dirty="0">
                <a:latin typeface="GillSans"/>
              </a:rPr>
              <a:t>Get next item</a:t>
            </a:r>
          </a:p>
          <a:p>
            <a:pPr marL="628650" lvl="2" indent="0">
              <a:buNone/>
            </a:pPr>
            <a:r>
              <a:rPr lang="en-US" sz="2100" b="1" dirty="0">
                <a:latin typeface="GillSans"/>
              </a:rPr>
              <a:t>except </a:t>
            </a:r>
            <a:r>
              <a:rPr lang="en-US" sz="2100" b="1" dirty="0" err="1">
                <a:latin typeface="GillSans"/>
              </a:rPr>
              <a:t>StopIteration</a:t>
            </a:r>
            <a:r>
              <a:rPr lang="en-US" sz="2100" b="1" dirty="0" smtClean="0">
                <a:latin typeface="GillSans"/>
              </a:rPr>
              <a:t>:	 </a:t>
            </a:r>
            <a:r>
              <a:rPr lang="en-US" sz="2100" b="1" dirty="0">
                <a:latin typeface="GillSans"/>
              </a:rPr>
              <a:t># No more items</a:t>
            </a:r>
          </a:p>
          <a:p>
            <a:pPr marL="628650" lvl="2" indent="0">
              <a:buNone/>
            </a:pPr>
            <a:r>
              <a:rPr lang="en-US" sz="2100" b="1" dirty="0" smtClean="0">
                <a:latin typeface="GillSans"/>
              </a:rPr>
              <a:t>      break</a:t>
            </a:r>
            <a:endParaRPr lang="en-US" sz="2100" b="1" dirty="0">
              <a:latin typeface="GillSans"/>
            </a:endParaRPr>
          </a:p>
          <a:p>
            <a:pPr marL="628650" lvl="2" indent="0">
              <a:buNone/>
            </a:pPr>
            <a:r>
              <a:rPr lang="en-US" sz="2100" b="1" dirty="0">
                <a:latin typeface="GillSans"/>
              </a:rPr>
              <a:t># statements</a:t>
            </a:r>
          </a:p>
          <a:p>
            <a:pPr marL="628650" lvl="2" indent="0">
              <a:buNone/>
            </a:pPr>
            <a:r>
              <a:rPr lang="en-US" sz="2100" b="1" dirty="0" smtClean="0">
                <a:latin typeface="GillSans"/>
              </a:rPr>
              <a:t> ...</a:t>
            </a:r>
          </a:p>
          <a:p>
            <a:pPr marL="628650" lvl="2" indent="0">
              <a:buNone/>
            </a:pPr>
            <a:endParaRPr lang="en-US" sz="1800" b="1" dirty="0">
              <a:latin typeface="GillSans"/>
            </a:endParaRPr>
          </a:p>
          <a:p>
            <a:r>
              <a:rPr lang="en-US" sz="2400" dirty="0">
                <a:latin typeface="GillSans"/>
              </a:rPr>
              <a:t>Objects that work with the for-loop </a:t>
            </a:r>
            <a:r>
              <a:rPr lang="en-US" sz="2400" dirty="0" smtClean="0">
                <a:latin typeface="GillSans"/>
              </a:rPr>
              <a:t>all implement </a:t>
            </a:r>
            <a:r>
              <a:rPr lang="en-US" sz="2400" dirty="0">
                <a:latin typeface="GillSans"/>
              </a:rPr>
              <a:t>this low-level iteration protocol</a:t>
            </a:r>
            <a:endParaRPr lang="en-US" sz="2400" b="1" dirty="0" smtClean="0">
              <a:latin typeface="GillSan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689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Iteration</a:t>
            </a:r>
            <a:r>
              <a:rPr lang="tr-TR" dirty="0"/>
              <a:t>: Protocol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76103"/>
            <a:ext cx="7886700" cy="470086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>
                <a:latin typeface="GillSans"/>
              </a:rPr>
              <a:t>Example: Manual iteration over a </a:t>
            </a:r>
            <a:r>
              <a:rPr lang="en-US" sz="2600" dirty="0" smtClean="0">
                <a:latin typeface="GillSans"/>
              </a:rPr>
              <a:t>list</a:t>
            </a:r>
          </a:p>
          <a:p>
            <a:endParaRPr lang="en-US" sz="2400" dirty="0" smtClean="0">
              <a:latin typeface="GillSans"/>
            </a:endParaRP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>
                <a:latin typeface="Courier-Bold"/>
              </a:rPr>
              <a:t>x = [1,2,3]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>
                <a:latin typeface="Courier-Bold"/>
              </a:rPr>
              <a:t>it = </a:t>
            </a:r>
            <a:r>
              <a:rPr lang="tr-TR" sz="2100" b="1" dirty="0" err="1">
                <a:latin typeface="Courier-Bold"/>
              </a:rPr>
              <a:t>x.__iter</a:t>
            </a:r>
            <a:r>
              <a:rPr lang="tr-TR" sz="2100" b="1" dirty="0">
                <a:latin typeface="Courier-Bold"/>
              </a:rPr>
              <a:t>__()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>
                <a:latin typeface="Courier-Bold"/>
              </a:rPr>
              <a:t>it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&lt;</a:t>
            </a:r>
            <a:r>
              <a:rPr lang="tr-TR" sz="2100" b="1" dirty="0" err="1">
                <a:latin typeface="Courier"/>
              </a:rPr>
              <a:t>listiterator</a:t>
            </a:r>
            <a:r>
              <a:rPr lang="tr-TR" sz="2100" b="1" dirty="0">
                <a:latin typeface="Courier"/>
              </a:rPr>
              <a:t> </a:t>
            </a:r>
            <a:r>
              <a:rPr lang="tr-TR" sz="2100" b="1" dirty="0" err="1">
                <a:latin typeface="Courier"/>
              </a:rPr>
              <a:t>object</a:t>
            </a:r>
            <a:r>
              <a:rPr lang="tr-TR" sz="2100" b="1" dirty="0">
                <a:latin typeface="Courier"/>
              </a:rPr>
              <a:t> at 0x590b0&gt;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 err="1">
                <a:latin typeface="Courier-Bold"/>
              </a:rPr>
              <a:t>it.next</a:t>
            </a:r>
            <a:r>
              <a:rPr lang="tr-TR" sz="2100" b="1" dirty="0">
                <a:latin typeface="Courier-Bold"/>
              </a:rPr>
              <a:t>()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1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 err="1">
                <a:latin typeface="Courier-Bold"/>
              </a:rPr>
              <a:t>it.next</a:t>
            </a:r>
            <a:r>
              <a:rPr lang="tr-TR" sz="2100" b="1" dirty="0">
                <a:latin typeface="Courier-Bold"/>
              </a:rPr>
              <a:t>()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2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 err="1">
                <a:latin typeface="Courier-Bold"/>
              </a:rPr>
              <a:t>it.next</a:t>
            </a:r>
            <a:r>
              <a:rPr lang="tr-TR" sz="2100" b="1" dirty="0">
                <a:latin typeface="Courier-Bold"/>
              </a:rPr>
              <a:t>()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3</a:t>
            </a:r>
          </a:p>
          <a:p>
            <a:pPr marL="285750" lvl="1" indent="0">
              <a:buNone/>
            </a:pPr>
            <a:r>
              <a:rPr lang="tr-TR" sz="2100" b="1" dirty="0">
                <a:latin typeface="Courier"/>
              </a:rPr>
              <a:t>&gt;&gt;&gt; </a:t>
            </a:r>
            <a:r>
              <a:rPr lang="tr-TR" sz="2100" b="1" dirty="0" err="1">
                <a:latin typeface="Courier-Bold"/>
              </a:rPr>
              <a:t>it.next</a:t>
            </a:r>
            <a:r>
              <a:rPr lang="tr-TR" sz="2100" b="1" dirty="0">
                <a:latin typeface="Courier-Bold"/>
              </a:rPr>
              <a:t>()</a:t>
            </a:r>
          </a:p>
          <a:p>
            <a:pPr marL="285750" lvl="1" indent="0">
              <a:buNone/>
            </a:pPr>
            <a:r>
              <a:rPr lang="en-US" sz="2100" b="1" dirty="0" err="1">
                <a:latin typeface="Courier"/>
              </a:rPr>
              <a:t>Traceback</a:t>
            </a:r>
            <a:r>
              <a:rPr lang="en-US" sz="2100" b="1" dirty="0">
                <a:latin typeface="Courier"/>
              </a:rPr>
              <a:t> (most recent call last):</a:t>
            </a:r>
          </a:p>
          <a:p>
            <a:pPr marL="285750" lvl="1" indent="0">
              <a:buNone/>
            </a:pPr>
            <a:r>
              <a:rPr lang="en-US" sz="2100" b="1" dirty="0">
                <a:latin typeface="Courier"/>
              </a:rPr>
              <a:t>File "&lt;</a:t>
            </a:r>
            <a:r>
              <a:rPr lang="en-US" sz="2100" b="1" dirty="0" err="1">
                <a:latin typeface="Courier"/>
              </a:rPr>
              <a:t>stdin</a:t>
            </a:r>
            <a:r>
              <a:rPr lang="en-US" sz="2100" b="1" dirty="0">
                <a:latin typeface="Courier"/>
              </a:rPr>
              <a:t>&gt;", line 1, in ?</a:t>
            </a:r>
          </a:p>
          <a:p>
            <a:pPr marL="285750" lvl="1" indent="0">
              <a:buNone/>
            </a:pPr>
            <a:r>
              <a:rPr lang="tr-TR" sz="2100" b="1" dirty="0" err="1">
                <a:latin typeface="Courier"/>
              </a:rPr>
              <a:t>StopIteration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8152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Supporting</a:t>
            </a:r>
            <a:r>
              <a:rPr lang="tr-TR" dirty="0"/>
              <a:t> </a:t>
            </a:r>
            <a:r>
              <a:rPr lang="tr-TR" dirty="0" err="1"/>
              <a:t>Iteration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36914"/>
            <a:ext cx="7886700" cy="4740049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GillSans"/>
              </a:rPr>
              <a:t>Knowing about iteration is useful if </a:t>
            </a:r>
            <a:r>
              <a:rPr lang="en-US" sz="2000" dirty="0" smtClean="0">
                <a:latin typeface="GillSans"/>
              </a:rPr>
              <a:t>you want </a:t>
            </a:r>
            <a:r>
              <a:rPr lang="en-US" sz="2000" dirty="0">
                <a:latin typeface="GillSans"/>
              </a:rPr>
              <a:t>to add it to your own objects</a:t>
            </a:r>
          </a:p>
          <a:p>
            <a:r>
              <a:rPr lang="tr-TR" sz="2000" dirty="0" err="1" smtClean="0">
                <a:latin typeface="GillSans"/>
              </a:rPr>
              <a:t>Example</a:t>
            </a:r>
            <a:r>
              <a:rPr lang="tr-TR" sz="2000" dirty="0">
                <a:latin typeface="GillSans"/>
              </a:rPr>
              <a:t>: </a:t>
            </a:r>
            <a:r>
              <a:rPr lang="tr-TR" sz="2000" dirty="0" err="1">
                <a:latin typeface="GillSans"/>
              </a:rPr>
              <a:t>Custom</a:t>
            </a:r>
            <a:r>
              <a:rPr lang="tr-TR" sz="2000" dirty="0">
                <a:latin typeface="GillSans"/>
              </a:rPr>
              <a:t> </a:t>
            </a:r>
            <a:r>
              <a:rPr lang="tr-TR" sz="2000" dirty="0" err="1" smtClean="0">
                <a:latin typeface="GillSans"/>
              </a:rPr>
              <a:t>containers</a:t>
            </a:r>
            <a:endParaRPr lang="en-US" sz="2000" dirty="0" smtClean="0">
              <a:latin typeface="GillSans"/>
            </a:endParaRPr>
          </a:p>
          <a:p>
            <a:endParaRPr lang="en-US" sz="2000" dirty="0">
              <a:latin typeface="GillSans"/>
            </a:endParaRPr>
          </a:p>
          <a:p>
            <a:pPr marL="285750" lvl="1" indent="0">
              <a:buNone/>
            </a:pPr>
            <a:r>
              <a:rPr lang="tr-TR" sz="2000" b="1" dirty="0" err="1"/>
              <a:t>class</a:t>
            </a:r>
            <a:r>
              <a:rPr lang="tr-TR" sz="2000" b="1" dirty="0"/>
              <a:t> Portfolio(</a:t>
            </a:r>
            <a:r>
              <a:rPr lang="tr-TR" sz="2000" b="1" dirty="0" err="1"/>
              <a:t>object</a:t>
            </a:r>
            <a:r>
              <a:rPr lang="tr-TR" sz="2000" b="1" dirty="0"/>
              <a:t>):</a:t>
            </a:r>
          </a:p>
          <a:p>
            <a:pPr marL="628650" lvl="2" indent="0">
              <a:buNone/>
            </a:pPr>
            <a:r>
              <a:rPr lang="tr-TR" sz="2000" b="1" dirty="0"/>
              <a:t>def __</a:t>
            </a:r>
            <a:r>
              <a:rPr lang="tr-TR" sz="2000" b="1" dirty="0" err="1"/>
              <a:t>init</a:t>
            </a:r>
            <a:r>
              <a:rPr lang="tr-TR" sz="2000" b="1" dirty="0"/>
              <a:t>__(self):</a:t>
            </a:r>
          </a:p>
          <a:p>
            <a:pPr marL="628650" lvl="2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</a:t>
            </a:r>
            <a:r>
              <a:rPr lang="tr-TR" sz="2000" b="1" dirty="0" err="1" smtClean="0"/>
              <a:t>self.holdings</a:t>
            </a:r>
            <a:r>
              <a:rPr lang="tr-TR" sz="2000" b="1" dirty="0" smtClean="0"/>
              <a:t> </a:t>
            </a:r>
            <a:r>
              <a:rPr lang="tr-TR" sz="2000" b="1" dirty="0"/>
              <a:t>= []</a:t>
            </a:r>
          </a:p>
          <a:p>
            <a:pPr marL="628650" lvl="2" indent="0">
              <a:buNone/>
            </a:pPr>
            <a:r>
              <a:rPr lang="tr-TR" sz="2000" b="1" dirty="0"/>
              <a:t>def __iter__(self):</a:t>
            </a:r>
          </a:p>
          <a:p>
            <a:pPr marL="971550" lvl="3" indent="0">
              <a:buNone/>
            </a:pPr>
            <a:r>
              <a:rPr lang="tr-TR" sz="2000" b="1" dirty="0" err="1"/>
              <a:t>return</a:t>
            </a:r>
            <a:r>
              <a:rPr lang="tr-TR" sz="2000" b="1" dirty="0"/>
              <a:t> self.</a:t>
            </a:r>
            <a:r>
              <a:rPr lang="tr-TR" sz="2000" b="1" dirty="0" err="1"/>
              <a:t>holdings</a:t>
            </a:r>
            <a:r>
              <a:rPr lang="tr-TR" sz="2000" b="1" dirty="0"/>
              <a:t>.__iter__()</a:t>
            </a:r>
          </a:p>
          <a:p>
            <a:pPr marL="628650" lvl="2" indent="0">
              <a:buNone/>
            </a:pPr>
            <a:r>
              <a:rPr lang="tr-TR" sz="2000" b="1" dirty="0"/>
              <a:t>...</a:t>
            </a:r>
          </a:p>
          <a:p>
            <a:pPr marL="285750" lvl="1" indent="0">
              <a:buNone/>
            </a:pPr>
            <a:r>
              <a:rPr lang="tr-TR" sz="2000" b="1" dirty="0"/>
              <a:t>port = Portfolio()</a:t>
            </a:r>
          </a:p>
          <a:p>
            <a:pPr marL="285750" lvl="1" indent="0">
              <a:buNone/>
            </a:pPr>
            <a:r>
              <a:rPr lang="tr-TR" sz="2000" b="1" dirty="0" err="1"/>
              <a:t>for</a:t>
            </a:r>
            <a:r>
              <a:rPr lang="tr-TR" sz="2000" b="1" dirty="0"/>
              <a:t> s in port:</a:t>
            </a:r>
          </a:p>
          <a:p>
            <a:pPr marL="628650" lvl="2" indent="0">
              <a:buNone/>
            </a:pPr>
            <a:r>
              <a:rPr lang="tr-TR" sz="2000" b="1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3065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Customizing</a:t>
            </a:r>
            <a:r>
              <a:rPr lang="tr-TR" dirty="0"/>
              <a:t> </a:t>
            </a:r>
            <a:r>
              <a:rPr lang="tr-TR" dirty="0" err="1"/>
              <a:t>Iteration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GillSans"/>
              </a:rPr>
              <a:t>Suppose you wanted to create your </a:t>
            </a:r>
            <a:r>
              <a:rPr lang="en-US" sz="2400" dirty="0" smtClean="0">
                <a:latin typeface="GillSans"/>
              </a:rPr>
              <a:t>own </a:t>
            </a:r>
            <a:r>
              <a:rPr lang="tr-TR" sz="2400" dirty="0" err="1" smtClean="0">
                <a:latin typeface="GillSans"/>
              </a:rPr>
              <a:t>custom</a:t>
            </a:r>
            <a:r>
              <a:rPr lang="tr-TR" sz="2400" dirty="0" smtClean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iteration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pattern</a:t>
            </a:r>
            <a:endParaRPr lang="tr-TR" sz="2400" dirty="0">
              <a:latin typeface="GillSans"/>
            </a:endParaRPr>
          </a:p>
          <a:p>
            <a:r>
              <a:rPr lang="tr-TR" sz="2400" dirty="0" err="1" smtClean="0">
                <a:latin typeface="GillSans"/>
              </a:rPr>
              <a:t>Example</a:t>
            </a:r>
            <a:r>
              <a:rPr lang="tr-TR" sz="2400" dirty="0">
                <a:latin typeface="GillSans"/>
              </a:rPr>
              <a:t>: </a:t>
            </a:r>
            <a:r>
              <a:rPr lang="tr-TR" sz="2400" dirty="0" err="1">
                <a:latin typeface="GillSans"/>
              </a:rPr>
              <a:t>Counting</a:t>
            </a:r>
            <a:r>
              <a:rPr lang="tr-TR" sz="2400" dirty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down</a:t>
            </a:r>
            <a:r>
              <a:rPr lang="tr-TR" sz="2400" dirty="0" smtClean="0">
                <a:latin typeface="GillSans"/>
              </a:rPr>
              <a:t>...</a:t>
            </a:r>
            <a:endParaRPr lang="en-US" sz="2400" dirty="0" smtClean="0">
              <a:latin typeface="GillSans"/>
            </a:endParaRPr>
          </a:p>
          <a:p>
            <a:endParaRPr lang="tr-TR" sz="2400" dirty="0">
              <a:latin typeface="GillSans"/>
            </a:endParaRPr>
          </a:p>
          <a:p>
            <a:pPr marL="285750" lvl="1" indent="0">
              <a:buNone/>
            </a:pPr>
            <a:r>
              <a:rPr lang="tr-TR" sz="2000" dirty="0">
                <a:latin typeface="Courier"/>
              </a:rPr>
              <a:t>&gt;&gt;&gt; </a:t>
            </a:r>
            <a:r>
              <a:rPr lang="tr-TR" sz="2000" b="1" dirty="0" err="1">
                <a:latin typeface="Courier-Bold"/>
              </a:rPr>
              <a:t>for</a:t>
            </a:r>
            <a:r>
              <a:rPr lang="tr-TR" sz="2000" b="1" dirty="0">
                <a:latin typeface="Courier-Bold"/>
              </a:rPr>
              <a:t> x in </a:t>
            </a:r>
            <a:r>
              <a:rPr lang="tr-TR" sz="2000" b="1" dirty="0" err="1">
                <a:latin typeface="Courier-Bold"/>
              </a:rPr>
              <a:t>countdown</a:t>
            </a:r>
            <a:r>
              <a:rPr lang="tr-TR" sz="2000" b="1" dirty="0">
                <a:latin typeface="Courier-Bold"/>
              </a:rPr>
              <a:t>(10):</a:t>
            </a:r>
          </a:p>
          <a:p>
            <a:pPr marL="285750" lvl="1" indent="0">
              <a:buNone/>
            </a:pPr>
            <a:r>
              <a:rPr lang="tr-TR" sz="2000" dirty="0">
                <a:latin typeface="Courier"/>
              </a:rPr>
              <a:t>... </a:t>
            </a:r>
            <a:r>
              <a:rPr lang="en-US" sz="2000" dirty="0" smtClean="0">
                <a:latin typeface="Courier"/>
              </a:rPr>
              <a:t>   </a:t>
            </a:r>
            <a:r>
              <a:rPr lang="en-US" sz="2000" b="1" dirty="0">
                <a:latin typeface="Courier-Bold"/>
              </a:rPr>
              <a:t>p</a:t>
            </a:r>
            <a:r>
              <a:rPr lang="tr-TR" sz="2000" b="1" dirty="0" smtClean="0">
                <a:latin typeface="Courier-Bold"/>
              </a:rPr>
              <a:t>rint</a:t>
            </a:r>
            <a:r>
              <a:rPr lang="en-US" sz="2000" b="1" dirty="0">
                <a:latin typeface="Courier-Bold"/>
              </a:rPr>
              <a:t>(</a:t>
            </a:r>
            <a:r>
              <a:rPr lang="tr-TR" sz="2000" b="1" dirty="0" smtClean="0">
                <a:latin typeface="Courier-Bold"/>
              </a:rPr>
              <a:t>x</a:t>
            </a:r>
            <a:r>
              <a:rPr lang="en-US" sz="2000" b="1" dirty="0" smtClean="0">
                <a:latin typeface="Courier-Bold"/>
              </a:rPr>
              <a:t>)</a:t>
            </a:r>
            <a:r>
              <a:rPr lang="tr-TR" sz="2000" b="1" dirty="0" smtClean="0">
                <a:latin typeface="Courier-Bold"/>
              </a:rPr>
              <a:t>,</a:t>
            </a:r>
            <a:endParaRPr lang="tr-TR" sz="2000" b="1" dirty="0">
              <a:latin typeface="Courier-Bold"/>
            </a:endParaRPr>
          </a:p>
          <a:p>
            <a:pPr marL="285750" lvl="1" indent="0">
              <a:buNone/>
            </a:pPr>
            <a:r>
              <a:rPr lang="tr-TR" sz="2000" dirty="0">
                <a:latin typeface="Courier"/>
              </a:rPr>
              <a:t>...</a:t>
            </a:r>
          </a:p>
          <a:p>
            <a:pPr marL="285750" lvl="1" indent="0">
              <a:buNone/>
            </a:pPr>
            <a:r>
              <a:rPr lang="tr-TR" sz="2000" dirty="0">
                <a:latin typeface="Courier"/>
              </a:rPr>
              <a:t>10 9 8 7 6 5 4 3 2 1</a:t>
            </a:r>
          </a:p>
          <a:p>
            <a:pPr marL="285750" lvl="1" indent="0">
              <a:buNone/>
            </a:pPr>
            <a:r>
              <a:rPr lang="tr-TR" sz="2000" dirty="0" smtClean="0">
                <a:latin typeface="Courier"/>
              </a:rPr>
              <a:t>&gt;&gt;&gt;</a:t>
            </a:r>
            <a:endParaRPr lang="en-US" sz="2000" dirty="0" smtClean="0">
              <a:latin typeface="GillSans"/>
            </a:endParaRPr>
          </a:p>
          <a:p>
            <a:endParaRPr lang="tr-TR" sz="1400" dirty="0">
              <a:latin typeface="GillSans"/>
            </a:endParaRPr>
          </a:p>
          <a:p>
            <a:r>
              <a:rPr lang="en-US" sz="2400" dirty="0" smtClean="0">
                <a:latin typeface="GillSans"/>
              </a:rPr>
              <a:t>It </a:t>
            </a:r>
            <a:r>
              <a:rPr lang="en-US" sz="2400" dirty="0">
                <a:latin typeface="GillSans"/>
              </a:rPr>
              <a:t>turns out there is a very easy way to do 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87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en-US" sz="2400" dirty="0"/>
              <a:t>A function that defines </a:t>
            </a:r>
            <a:r>
              <a:rPr lang="en-US" sz="2400" dirty="0" smtClean="0"/>
              <a:t>iteration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 err="1"/>
              <a:t>def</a:t>
            </a:r>
            <a:r>
              <a:rPr lang="en-US" b="1" dirty="0"/>
              <a:t> countdown(n):</a:t>
            </a:r>
          </a:p>
          <a:p>
            <a:pPr marL="285750" lvl="1" indent="0">
              <a:buNone/>
            </a:pPr>
            <a:r>
              <a:rPr lang="en-US" b="1" dirty="0" smtClean="0"/>
              <a:t>	while </a:t>
            </a:r>
            <a:r>
              <a:rPr lang="en-US" b="1" dirty="0"/>
              <a:t>n &gt; 0:</a:t>
            </a:r>
          </a:p>
          <a:p>
            <a:pPr marL="285750" lvl="1" indent="0">
              <a:buNone/>
            </a:pPr>
            <a:r>
              <a:rPr lang="en-US" b="1" dirty="0" smtClean="0"/>
              <a:t>	       yield </a:t>
            </a:r>
            <a:r>
              <a:rPr lang="en-US" b="1" dirty="0"/>
              <a:t>n</a:t>
            </a:r>
          </a:p>
          <a:p>
            <a:pPr marL="285750" lvl="1" indent="0">
              <a:buNone/>
            </a:pPr>
            <a:r>
              <a:rPr lang="en-US" b="1" dirty="0" smtClean="0"/>
              <a:t>	       n </a:t>
            </a:r>
            <a:r>
              <a:rPr lang="en-US" b="1" dirty="0"/>
              <a:t>-= </a:t>
            </a:r>
            <a:r>
              <a:rPr lang="en-US" b="1" dirty="0" smtClean="0"/>
              <a:t>1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 for </a:t>
            </a:r>
            <a:r>
              <a:rPr lang="en-US" b="1" dirty="0" err="1"/>
              <a:t>i</a:t>
            </a:r>
            <a:r>
              <a:rPr lang="en-US" b="1" dirty="0"/>
              <a:t> in countdown(5):</a:t>
            </a:r>
          </a:p>
          <a:p>
            <a:pPr marL="285750" lvl="1" indent="0">
              <a:buNone/>
            </a:pPr>
            <a:r>
              <a:rPr lang="en-US" b="1" dirty="0"/>
              <a:t>... </a:t>
            </a:r>
            <a:r>
              <a:rPr lang="en-US" b="1" dirty="0" smtClean="0"/>
              <a:t>	      print(</a:t>
            </a:r>
            <a:r>
              <a:rPr lang="en-US" b="1" dirty="0" err="1" smtClean="0"/>
              <a:t>i</a:t>
            </a:r>
            <a:r>
              <a:rPr lang="en-US" b="1" dirty="0" smtClean="0"/>
              <a:t>)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5 4 3 2 1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sz="2400" dirty="0" smtClean="0"/>
              <a:t>Any </a:t>
            </a:r>
            <a:r>
              <a:rPr lang="en-US" sz="2400" dirty="0"/>
              <a:t>function that uses yield is a generator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5944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Generator</a:t>
            </a:r>
            <a:r>
              <a:rPr lang="tr-TR" dirty="0"/>
              <a:t> </a:t>
            </a:r>
            <a:r>
              <a:rPr lang="tr-TR" dirty="0" err="1"/>
              <a:t>Functions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593669"/>
            <a:ext cx="7886700" cy="504226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GillSans"/>
              </a:rPr>
              <a:t>Behavior is totally different than normal </a:t>
            </a:r>
            <a:r>
              <a:rPr lang="en-US" sz="2400" dirty="0" err="1">
                <a:latin typeface="GillSans"/>
              </a:rPr>
              <a:t>func</a:t>
            </a:r>
            <a:endParaRPr lang="en-US" sz="2400" dirty="0">
              <a:latin typeface="GillSans"/>
            </a:endParaRPr>
          </a:p>
          <a:p>
            <a:r>
              <a:rPr lang="en-US" sz="2400" dirty="0" smtClean="0">
                <a:latin typeface="GillSans"/>
              </a:rPr>
              <a:t>Calling </a:t>
            </a:r>
            <a:r>
              <a:rPr lang="en-US" sz="2400" dirty="0">
                <a:latin typeface="GillSans"/>
              </a:rPr>
              <a:t>a generator function creates </a:t>
            </a:r>
            <a:r>
              <a:rPr lang="en-US" sz="2400" dirty="0" smtClean="0">
                <a:latin typeface="GillSans"/>
              </a:rPr>
              <a:t>a generator </a:t>
            </a:r>
            <a:r>
              <a:rPr lang="en-US" sz="2400" dirty="0">
                <a:latin typeface="GillSans"/>
              </a:rPr>
              <a:t>object. It does not start </a:t>
            </a:r>
            <a:r>
              <a:rPr lang="en-US" sz="2400" dirty="0" smtClean="0">
                <a:latin typeface="GillSans"/>
              </a:rPr>
              <a:t>running </a:t>
            </a:r>
            <a:r>
              <a:rPr lang="tr-TR" sz="2400" dirty="0" err="1" smtClean="0">
                <a:latin typeface="GillSans"/>
              </a:rPr>
              <a:t>the</a:t>
            </a:r>
            <a:r>
              <a:rPr lang="tr-TR" sz="2400" dirty="0" smtClean="0">
                <a:latin typeface="GillSans"/>
              </a:rPr>
              <a:t> </a:t>
            </a:r>
            <a:r>
              <a:rPr lang="tr-TR" sz="2400" dirty="0" err="1">
                <a:latin typeface="GillSans"/>
              </a:rPr>
              <a:t>function</a:t>
            </a:r>
            <a:r>
              <a:rPr lang="tr-TR" sz="2400" dirty="0" smtClean="0">
                <a:latin typeface="GillSans"/>
              </a:rPr>
              <a:t>.</a:t>
            </a:r>
            <a:endParaRPr lang="en-US" sz="2400" dirty="0" smtClean="0">
              <a:latin typeface="GillSans"/>
            </a:endParaRPr>
          </a:p>
          <a:p>
            <a:endParaRPr lang="tr-TR" sz="2400" dirty="0">
              <a:latin typeface="GillSans"/>
            </a:endParaRPr>
          </a:p>
          <a:p>
            <a:pPr marL="628650" lvl="2" indent="0">
              <a:buNone/>
            </a:pPr>
            <a:r>
              <a:rPr lang="tr-TR" sz="2400" b="1" dirty="0">
                <a:latin typeface="Courier"/>
              </a:rPr>
              <a:t>def </a:t>
            </a:r>
            <a:r>
              <a:rPr lang="tr-TR" sz="2400" b="1" dirty="0" err="1">
                <a:latin typeface="Courier"/>
              </a:rPr>
              <a:t>countdown</a:t>
            </a:r>
            <a:r>
              <a:rPr lang="tr-TR" sz="2400" b="1" dirty="0">
                <a:latin typeface="Courier"/>
              </a:rPr>
              <a:t>(n):</a:t>
            </a:r>
          </a:p>
          <a:p>
            <a:pPr marL="628650" lvl="2" indent="0" algn="just">
              <a:buNone/>
            </a:pPr>
            <a:r>
              <a:rPr lang="en-US" sz="2400" b="1" dirty="0" smtClean="0">
                <a:latin typeface="Courier"/>
              </a:rPr>
              <a:t>		print("Counting </a:t>
            </a:r>
            <a:r>
              <a:rPr lang="en-US" sz="2400" b="1" dirty="0">
                <a:latin typeface="Courier"/>
              </a:rPr>
              <a:t>down from", </a:t>
            </a:r>
            <a:r>
              <a:rPr lang="en-US" sz="2400" b="1" dirty="0" smtClean="0">
                <a:latin typeface="Courier"/>
              </a:rPr>
              <a:t>n)</a:t>
            </a:r>
            <a:endParaRPr lang="en-US" sz="2400" b="1" dirty="0">
              <a:latin typeface="Courier"/>
            </a:endParaRPr>
          </a:p>
          <a:p>
            <a:pPr marL="628650" lvl="2" indent="0">
              <a:buNone/>
            </a:pPr>
            <a:r>
              <a:rPr lang="en-US" sz="2400" b="1" dirty="0" smtClean="0">
                <a:latin typeface="Courier"/>
              </a:rPr>
              <a:t>		</a:t>
            </a:r>
            <a:r>
              <a:rPr lang="tr-TR" sz="2400" b="1" dirty="0" err="1" smtClean="0">
                <a:latin typeface="Courier"/>
              </a:rPr>
              <a:t>while</a:t>
            </a:r>
            <a:r>
              <a:rPr lang="tr-TR" sz="2400" b="1" dirty="0" smtClean="0">
                <a:latin typeface="Courier"/>
              </a:rPr>
              <a:t> </a:t>
            </a:r>
            <a:r>
              <a:rPr lang="tr-TR" sz="2400" b="1" dirty="0">
                <a:latin typeface="Courier"/>
              </a:rPr>
              <a:t>n &gt; 0:</a:t>
            </a:r>
          </a:p>
          <a:p>
            <a:pPr marL="1885950" lvl="6" indent="0">
              <a:buNone/>
            </a:pPr>
            <a:r>
              <a:rPr lang="tr-TR" sz="2250" b="1" dirty="0" err="1">
                <a:latin typeface="Courier"/>
              </a:rPr>
              <a:t>yield</a:t>
            </a:r>
            <a:r>
              <a:rPr lang="tr-TR" sz="2250" b="1" dirty="0">
                <a:latin typeface="Courier"/>
              </a:rPr>
              <a:t> n</a:t>
            </a:r>
          </a:p>
          <a:p>
            <a:pPr marL="1885950" lvl="6" indent="0">
              <a:buNone/>
            </a:pPr>
            <a:r>
              <a:rPr lang="tr-TR" sz="2250" b="1" dirty="0">
                <a:latin typeface="Courier"/>
              </a:rPr>
              <a:t>n -= </a:t>
            </a:r>
            <a:r>
              <a:rPr lang="tr-TR" sz="2250" b="1" dirty="0" smtClean="0">
                <a:latin typeface="Courier"/>
              </a:rPr>
              <a:t>1</a:t>
            </a:r>
            <a:endParaRPr lang="en-US" sz="2250" b="1" dirty="0" smtClean="0">
              <a:latin typeface="Courier"/>
            </a:endParaRPr>
          </a:p>
          <a:p>
            <a:pPr marL="1885950" lvl="6" indent="0">
              <a:buNone/>
            </a:pPr>
            <a:endParaRPr lang="tr-TR" sz="2250" b="1" dirty="0">
              <a:latin typeface="Courier"/>
            </a:endParaRPr>
          </a:p>
          <a:p>
            <a:pPr marL="628650" lvl="2" indent="0">
              <a:buNone/>
            </a:pPr>
            <a:r>
              <a:rPr lang="tr-TR" sz="2400" dirty="0">
                <a:latin typeface="Courier"/>
              </a:rPr>
              <a:t>&gt;&gt;&gt; </a:t>
            </a:r>
            <a:r>
              <a:rPr lang="tr-TR" sz="2400" b="1" dirty="0">
                <a:latin typeface="Courier-Bold"/>
              </a:rPr>
              <a:t>x = </a:t>
            </a:r>
            <a:r>
              <a:rPr lang="tr-TR" sz="2400" b="1" dirty="0" err="1">
                <a:latin typeface="Courier-Bold"/>
              </a:rPr>
              <a:t>countdown</a:t>
            </a:r>
            <a:r>
              <a:rPr lang="tr-TR" sz="2400" b="1" dirty="0">
                <a:latin typeface="Courier-Bold"/>
              </a:rPr>
              <a:t>(10)</a:t>
            </a:r>
          </a:p>
          <a:p>
            <a:pPr marL="628650" lvl="2" indent="0">
              <a:buNone/>
            </a:pPr>
            <a:r>
              <a:rPr lang="tr-TR" sz="2400" dirty="0">
                <a:latin typeface="Courier"/>
              </a:rPr>
              <a:t>&gt;&gt;&gt; </a:t>
            </a:r>
            <a:r>
              <a:rPr lang="tr-TR" sz="2400" b="1" dirty="0">
                <a:latin typeface="Courier-Bold"/>
              </a:rPr>
              <a:t>x</a:t>
            </a:r>
          </a:p>
          <a:p>
            <a:pPr marL="628650" lvl="2" indent="0">
              <a:buNone/>
            </a:pPr>
            <a:r>
              <a:rPr lang="tr-TR" sz="2400" dirty="0">
                <a:latin typeface="Courier"/>
              </a:rPr>
              <a:t>&lt;</a:t>
            </a:r>
            <a:r>
              <a:rPr lang="tr-TR" sz="2400" dirty="0" err="1">
                <a:latin typeface="Courier"/>
              </a:rPr>
              <a:t>generator</a:t>
            </a:r>
            <a:r>
              <a:rPr lang="tr-TR" sz="2400" dirty="0">
                <a:latin typeface="Courier"/>
              </a:rPr>
              <a:t> </a:t>
            </a:r>
            <a:r>
              <a:rPr lang="tr-TR" sz="2400" dirty="0" err="1">
                <a:latin typeface="Courier"/>
              </a:rPr>
              <a:t>object</a:t>
            </a:r>
            <a:r>
              <a:rPr lang="tr-TR" sz="2400" dirty="0">
                <a:latin typeface="Courier"/>
              </a:rPr>
              <a:t> at 0x58490&gt;</a:t>
            </a:r>
          </a:p>
          <a:p>
            <a:pPr marL="628650" lvl="2" indent="0">
              <a:buNone/>
            </a:pPr>
            <a:r>
              <a:rPr lang="tr-TR" sz="2400" dirty="0">
                <a:latin typeface="Courier"/>
              </a:rPr>
              <a:t>&gt;&gt;&gt;</a:t>
            </a:r>
            <a:endParaRPr lang="tr-TR" sz="2400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5499463" y="4232366"/>
            <a:ext cx="2116183" cy="9535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Notice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no</a:t>
            </a:r>
            <a:endParaRPr lang="tr-TR" dirty="0">
              <a:solidFill>
                <a:schemeClr val="tx1"/>
              </a:solidFill>
            </a:endParaRPr>
          </a:p>
          <a:p>
            <a:pPr algn="ctr"/>
            <a:r>
              <a:rPr lang="tr-TR" dirty="0" err="1">
                <a:solidFill>
                  <a:schemeClr val="tx1"/>
                </a:solidFill>
              </a:rPr>
              <a:t>output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was</a:t>
            </a:r>
            <a:endParaRPr lang="tr-TR" dirty="0">
              <a:solidFill>
                <a:schemeClr val="tx1"/>
              </a:solidFill>
            </a:endParaRPr>
          </a:p>
          <a:p>
            <a:pPr algn="ctr"/>
            <a:r>
              <a:rPr lang="tr-TR" dirty="0" err="1">
                <a:solidFill>
                  <a:schemeClr val="tx1"/>
                </a:solidFill>
              </a:rPr>
              <a:t>produced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 flipH="1" flipV="1">
            <a:off x="4898571" y="3735977"/>
            <a:ext cx="612000" cy="496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>
            <a:off x="4898571" y="5185954"/>
            <a:ext cx="612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342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18401</TotalTime>
  <Words>1458</Words>
  <Application>Microsoft Office PowerPoint</Application>
  <PresentationFormat>Ekran Gösterisi (4:3)</PresentationFormat>
  <Paragraphs>404</Paragraphs>
  <Slides>35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2" baseType="lpstr">
      <vt:lpstr>Arial</vt:lpstr>
      <vt:lpstr>Calibri</vt:lpstr>
      <vt:lpstr>Courier</vt:lpstr>
      <vt:lpstr>Courier-Bold</vt:lpstr>
      <vt:lpstr>GillSans</vt:lpstr>
      <vt:lpstr>Wingdings</vt:lpstr>
      <vt:lpstr>Office Theme</vt:lpstr>
      <vt:lpstr>Section 7  Generators</vt:lpstr>
      <vt:lpstr>Iteration</vt:lpstr>
      <vt:lpstr>Iteration Everywhere</vt:lpstr>
      <vt:lpstr>Iteration: Protocol</vt:lpstr>
      <vt:lpstr>Iteration: Protocol</vt:lpstr>
      <vt:lpstr>Supporting Iteration</vt:lpstr>
      <vt:lpstr>Customizing Iteration</vt:lpstr>
      <vt:lpstr>Generators</vt:lpstr>
      <vt:lpstr>Generator Functions</vt:lpstr>
      <vt:lpstr>Generator Functions</vt:lpstr>
      <vt:lpstr>Generator Functions</vt:lpstr>
      <vt:lpstr>Producers &amp; Consumers</vt:lpstr>
      <vt:lpstr>Generator Pipelines</vt:lpstr>
      <vt:lpstr>Generator Pipelines</vt:lpstr>
      <vt:lpstr>Generator Pipelines</vt:lpstr>
      <vt:lpstr>Generator Pipelines</vt:lpstr>
      <vt:lpstr>Generator Pipelines</vt:lpstr>
      <vt:lpstr>Generator Expressions</vt:lpstr>
      <vt:lpstr>Generator Expressions</vt:lpstr>
      <vt:lpstr>Generator Expressions</vt:lpstr>
      <vt:lpstr>Why Use Generators?</vt:lpstr>
      <vt:lpstr>Why Use Generators?</vt:lpstr>
      <vt:lpstr>Section 8  Advanced Topics</vt:lpstr>
      <vt:lpstr>Overview</vt:lpstr>
      <vt:lpstr>Variable Arguments</vt:lpstr>
      <vt:lpstr>Variable Arguments</vt:lpstr>
      <vt:lpstr>Variable Arguments</vt:lpstr>
      <vt:lpstr>Passing Tuples and Dicts</vt:lpstr>
      <vt:lpstr>List Sorting Revisited</vt:lpstr>
      <vt:lpstr>List Sorting</vt:lpstr>
      <vt:lpstr>List Sorting</vt:lpstr>
      <vt:lpstr>Callback Functions</vt:lpstr>
      <vt:lpstr>Anonymous Functions</vt:lpstr>
      <vt:lpstr>Using lambda</vt:lpstr>
      <vt:lpstr>lambda and map()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</cp:lastModifiedBy>
  <cp:revision>852</cp:revision>
  <dcterms:created xsi:type="dcterms:W3CDTF">2012-05-26T14:08:44Z</dcterms:created>
  <dcterms:modified xsi:type="dcterms:W3CDTF">2023-12-18T21:27:42Z</dcterms:modified>
</cp:coreProperties>
</file>