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9"/>
  </p:notesMasterIdLst>
  <p:sldIdLst>
    <p:sldId id="256" r:id="rId2"/>
    <p:sldId id="463" r:id="rId3"/>
    <p:sldId id="464" r:id="rId4"/>
    <p:sldId id="465" r:id="rId5"/>
    <p:sldId id="466" r:id="rId6"/>
    <p:sldId id="467" r:id="rId7"/>
    <p:sldId id="468" r:id="rId8"/>
    <p:sldId id="469" r:id="rId9"/>
    <p:sldId id="470" r:id="rId10"/>
    <p:sldId id="471" r:id="rId11"/>
    <p:sldId id="473" r:id="rId12"/>
    <p:sldId id="472" r:id="rId13"/>
    <p:sldId id="474" r:id="rId14"/>
    <p:sldId id="476" r:id="rId15"/>
    <p:sldId id="477" r:id="rId16"/>
    <p:sldId id="479" r:id="rId17"/>
    <p:sldId id="478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rkann" initials="S" lastIdx="3" clrIdx="0">
    <p:extLst>
      <p:ext uri="{19B8F6BF-5375-455C-9EA6-DF929625EA0E}">
        <p15:presenceInfo xmlns:p15="http://schemas.microsoft.com/office/powerpoint/2012/main" userId="Serkan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49A0A"/>
    <a:srgbClr val="000000"/>
    <a:srgbClr val="996600"/>
    <a:srgbClr val="69699D"/>
    <a:srgbClr val="E6E6C3"/>
    <a:srgbClr val="333333"/>
    <a:srgbClr val="003366"/>
    <a:srgbClr val="666699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93" autoAdjust="0"/>
    <p:restoredTop sz="80275" autoAdjust="0"/>
  </p:normalViewPr>
  <p:slideViewPr>
    <p:cSldViewPr snapToGrid="0" snapToObjects="1">
      <p:cViewPr varScale="1">
        <p:scale>
          <a:sx n="70" d="100"/>
          <a:sy n="70" d="100"/>
        </p:scale>
        <p:origin x="1579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2C7BD5-06F0-9C4A-921A-01E890CD7FEA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39615-C8A6-3240-B0B3-1EA1529BD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12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39615-C8A6-3240-B0B3-1EA1529BD11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10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39615-C8A6-3240-B0B3-1EA1529BD11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026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36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77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717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80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38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8" name="Rectangle 1"/>
          <p:cNvSpPr txBox="1">
            <a:spLocks noChangeArrowheads="1"/>
          </p:cNvSpPr>
          <p:nvPr userDrawn="1"/>
        </p:nvSpPr>
        <p:spPr bwMode="auto">
          <a:xfrm>
            <a:off x="1" y="-2349"/>
            <a:ext cx="9144000" cy="2308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ct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828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69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77DDE-FE91-4F9E-B6CF-F2D56CBEB0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840219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dirty="0"/>
              <a:t>M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D1C00AD-44C4-432A-B4E8-9AEC87B2B823}"/>
              </a:ext>
            </a:extLst>
          </p:cNvPr>
          <p:cNvSpPr txBox="1">
            <a:spLocks/>
          </p:cNvSpPr>
          <p:nvPr userDrawn="1"/>
        </p:nvSpPr>
        <p:spPr>
          <a:xfrm>
            <a:off x="628650" y="3404702"/>
            <a:ext cx="7886700" cy="840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sz="3200" dirty="0"/>
              <a:t>m</a:t>
            </a:r>
            <a:endParaRPr lang="en-US" sz="3200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E858803-2374-4CC2-BBB0-1EDEB58B1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340363"/>
            <a:ext cx="7722523" cy="2088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8BE3917-57B4-4485-AD33-70795FEC6D2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8649" y="4330931"/>
            <a:ext cx="7800455" cy="2158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728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70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03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38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5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411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FE19F-5CD0-4505-AE91-72C42BF1EB2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1"/>
          <p:cNvSpPr txBox="1">
            <a:spLocks noChangeArrowheads="1"/>
          </p:cNvSpPr>
          <p:nvPr userDrawn="1"/>
        </p:nvSpPr>
        <p:spPr bwMode="auto">
          <a:xfrm>
            <a:off x="1" y="-2349"/>
            <a:ext cx="9144000" cy="2308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ct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87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85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685800" rtl="0" eaLnBrk="1" latinLnBrk="0" hangingPunct="1">
        <a:lnSpc>
          <a:spcPct val="90000"/>
        </a:lnSpc>
        <a:spcBef>
          <a:spcPts val="75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3144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6573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128" y="1307592"/>
            <a:ext cx="7739743" cy="2107340"/>
          </a:xfrm>
        </p:spPr>
        <p:txBody>
          <a:bodyPr/>
          <a:lstStyle/>
          <a:p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Section 6 </a:t>
            </a:r>
            <a:r>
              <a:rPr lang="en-US" sz="4400" b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44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4400" b="1" dirty="0">
                <a:solidFill>
                  <a:schemeClr val="accent5">
                    <a:lumMod val="75000"/>
                  </a:schemeClr>
                </a:solidFill>
              </a:rPr>
              <a:t>Inner Workings of Python </a:t>
            </a:r>
            <a:r>
              <a:rPr lang="en-US" sz="4400" b="1" smtClean="0">
                <a:solidFill>
                  <a:schemeClr val="accent5">
                    <a:lumMod val="75000"/>
                  </a:schemeClr>
                </a:solidFill>
              </a:rPr>
              <a:t>Objects – Part 2</a:t>
            </a:r>
            <a:endParaRPr lang="en-US" sz="4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846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FDC5A-1644-489D-BF86-8873BD04C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52B3D-4D15-4100-A6B2-4A0ABBE2F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03622"/>
            <a:ext cx="7886700" cy="503237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Normal attribute access now triggers the getter and setter methods under @property and @shares.setter.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class Stock:</a:t>
            </a:r>
          </a:p>
          <a:p>
            <a:pPr marL="285750" lvl="1" indent="0">
              <a:buNone/>
            </a:pPr>
            <a:r>
              <a:rPr lang="en-US" b="1" dirty="0"/>
              <a:t>    def __</a:t>
            </a:r>
            <a:r>
              <a:rPr lang="en-US" b="1" dirty="0" err="1"/>
              <a:t>init</a:t>
            </a:r>
            <a:r>
              <a:rPr lang="en-US" b="1" dirty="0"/>
              <a:t>__(self, name, shares, price):</a:t>
            </a:r>
          </a:p>
          <a:p>
            <a:pPr marL="285750" lvl="1" indent="0">
              <a:buNone/>
            </a:pPr>
            <a:r>
              <a:rPr lang="en-US" b="1" dirty="0"/>
              <a:t>        self.name = name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self.shares</a:t>
            </a:r>
            <a:r>
              <a:rPr lang="en-US" b="1" dirty="0"/>
              <a:t> = shares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self.price</a:t>
            </a:r>
            <a:r>
              <a:rPr lang="en-US" b="1" dirty="0"/>
              <a:t> = price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    @property</a:t>
            </a:r>
          </a:p>
          <a:p>
            <a:pPr marL="285750" lvl="1" indent="0">
              <a:buNone/>
            </a:pPr>
            <a:r>
              <a:rPr lang="en-US" b="1" dirty="0"/>
              <a:t>    def shares(self):</a:t>
            </a:r>
          </a:p>
          <a:p>
            <a:pPr marL="285750" lvl="1" indent="0">
              <a:buNone/>
            </a:pPr>
            <a:r>
              <a:rPr lang="en-US" b="1" dirty="0"/>
              <a:t>        return </a:t>
            </a:r>
            <a:r>
              <a:rPr lang="en-US" b="1" dirty="0" err="1"/>
              <a:t>self._shares</a:t>
            </a:r>
            <a:endParaRPr lang="en-US" b="1" dirty="0"/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    @shares.setter</a:t>
            </a:r>
          </a:p>
          <a:p>
            <a:pPr marL="285750" lvl="1" indent="0">
              <a:buNone/>
            </a:pPr>
            <a:r>
              <a:rPr lang="en-US" b="1" dirty="0"/>
              <a:t>    def shares(self, value):</a:t>
            </a:r>
          </a:p>
          <a:p>
            <a:pPr marL="285750" lvl="1" indent="0">
              <a:buNone/>
            </a:pPr>
            <a:r>
              <a:rPr lang="en-US" b="1" dirty="0"/>
              <a:t>        if not </a:t>
            </a:r>
            <a:r>
              <a:rPr lang="en-US" b="1" dirty="0" err="1"/>
              <a:t>isinstance</a:t>
            </a:r>
            <a:r>
              <a:rPr lang="en-US" b="1" dirty="0"/>
              <a:t>(value, int):</a:t>
            </a:r>
          </a:p>
          <a:p>
            <a:pPr marL="285750" lvl="1" indent="0">
              <a:buNone/>
            </a:pPr>
            <a:r>
              <a:rPr lang="en-US" b="1" dirty="0"/>
              <a:t>            raise </a:t>
            </a:r>
            <a:r>
              <a:rPr lang="en-US" b="1" dirty="0" err="1"/>
              <a:t>TypeError</a:t>
            </a:r>
            <a:r>
              <a:rPr lang="en-US" b="1" dirty="0"/>
              <a:t>('Expected int')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self._shares</a:t>
            </a:r>
            <a:r>
              <a:rPr lang="en-US" b="1" dirty="0"/>
              <a:t> = value</a:t>
            </a:r>
          </a:p>
          <a:p>
            <a:endParaRPr lang="en-US" dirty="0"/>
          </a:p>
          <a:p>
            <a:r>
              <a:rPr lang="en-US" u="sng" dirty="0"/>
              <a:t>No changes </a:t>
            </a:r>
            <a:r>
              <a:rPr lang="en-US" dirty="0"/>
              <a:t>needed to other source code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CAFD51-ACFF-4085-A52A-815CD7AEBAE2}"/>
              </a:ext>
            </a:extLst>
          </p:cNvPr>
          <p:cNvSpPr txBox="1"/>
          <p:nvPr/>
        </p:nvSpPr>
        <p:spPr>
          <a:xfrm>
            <a:off x="5696915" y="2982596"/>
            <a:ext cx="2818435" cy="147732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latin typeface="Courier"/>
              </a:rPr>
              <a:t>&gt;&gt;&gt; </a:t>
            </a:r>
            <a:r>
              <a:rPr lang="en-US" sz="1800" b="1" i="0" u="none" strike="noStrike" baseline="0" dirty="0">
                <a:latin typeface="Courier-Bold"/>
              </a:rPr>
              <a:t>s = Stock(...)</a:t>
            </a:r>
          </a:p>
          <a:p>
            <a:pPr algn="l"/>
            <a:r>
              <a:rPr lang="en-US" sz="1800" b="0" i="0" u="none" strike="noStrike" baseline="0" dirty="0">
                <a:latin typeface="Courier"/>
              </a:rPr>
              <a:t>&gt;&gt;&gt; </a:t>
            </a:r>
            <a:r>
              <a:rPr lang="en-US" sz="1800" b="1" i="0" u="none" strike="noStrike" baseline="0" dirty="0" err="1">
                <a:latin typeface="Courier-Bold"/>
              </a:rPr>
              <a:t>s.shares</a:t>
            </a:r>
            <a:endParaRPr lang="en-US" sz="1800" b="1" i="0" u="none" strike="noStrike" baseline="0" dirty="0">
              <a:latin typeface="Courier-Bold"/>
            </a:endParaRPr>
          </a:p>
          <a:p>
            <a:pPr algn="l"/>
            <a:r>
              <a:rPr lang="en-US" sz="1800" b="0" i="0" u="none" strike="noStrike" baseline="0" dirty="0">
                <a:latin typeface="Courier"/>
              </a:rPr>
              <a:t>100</a:t>
            </a:r>
          </a:p>
          <a:p>
            <a:pPr algn="l"/>
            <a:r>
              <a:rPr lang="en-US" sz="1800" b="0" i="0" u="none" strike="noStrike" baseline="0" dirty="0">
                <a:latin typeface="Courier"/>
              </a:rPr>
              <a:t>&gt;&gt;&gt; </a:t>
            </a:r>
            <a:r>
              <a:rPr lang="en-US" sz="1800" b="1" i="0" u="none" strike="noStrike" baseline="0" dirty="0" err="1">
                <a:latin typeface="Courier-Bold"/>
              </a:rPr>
              <a:t>s.shares</a:t>
            </a:r>
            <a:r>
              <a:rPr lang="en-US" sz="1800" b="1" i="0" u="none" strike="noStrike" baseline="0" dirty="0">
                <a:latin typeface="Courier-Bold"/>
              </a:rPr>
              <a:t> = 50</a:t>
            </a:r>
          </a:p>
          <a:p>
            <a:pPr algn="l"/>
            <a:r>
              <a:rPr lang="en-US" sz="1800" b="0" i="0" u="none" strike="noStrike" baseline="0" dirty="0">
                <a:latin typeface="Courier"/>
              </a:rPr>
              <a:t>&gt;&gt;&gt;</a:t>
            </a: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FC28176-7E28-45EF-87B7-19CAEB17F160}"/>
              </a:ext>
            </a:extLst>
          </p:cNvPr>
          <p:cNvCxnSpPr>
            <a:cxnSpLocks/>
          </p:cNvCxnSpPr>
          <p:nvPr/>
        </p:nvCxnSpPr>
        <p:spPr>
          <a:xfrm flipH="1">
            <a:off x="2511707" y="3429000"/>
            <a:ext cx="3185208" cy="471668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75219B2-6DC7-4752-82B3-F8352713B246}"/>
              </a:ext>
            </a:extLst>
          </p:cNvPr>
          <p:cNvCxnSpPr>
            <a:cxnSpLocks/>
          </p:cNvCxnSpPr>
          <p:nvPr/>
        </p:nvCxnSpPr>
        <p:spPr>
          <a:xfrm flipH="1">
            <a:off x="3238741" y="4066140"/>
            <a:ext cx="3659046" cy="79509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8C2A69E8-BDD8-4412-B1E9-5981A75CD6E1}"/>
              </a:ext>
            </a:extLst>
          </p:cNvPr>
          <p:cNvSpPr txBox="1"/>
          <p:nvPr/>
        </p:nvSpPr>
        <p:spPr>
          <a:xfrm>
            <a:off x="4437444" y="3167914"/>
            <a:ext cx="9527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0" u="none" strike="noStrike" baseline="0" dirty="0">
                <a:solidFill>
                  <a:srgbClr val="C00000"/>
                </a:solidFill>
                <a:latin typeface="GillSans"/>
              </a:rPr>
              <a:t>get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69BDDC6-9B1B-4C03-9E18-AEBBF9827E4E}"/>
              </a:ext>
            </a:extLst>
          </p:cNvPr>
          <p:cNvSpPr txBox="1"/>
          <p:nvPr/>
        </p:nvSpPr>
        <p:spPr>
          <a:xfrm>
            <a:off x="4744174" y="4082505"/>
            <a:ext cx="9527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0" u="none" strike="noStrike" baseline="0" dirty="0">
                <a:solidFill>
                  <a:srgbClr val="C00000"/>
                </a:solidFill>
                <a:latin typeface="GillSans"/>
              </a:rPr>
              <a:t>set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999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0CE92-4265-420E-8D1A-34C299172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34F38-C16C-42F0-88B5-4ACDF3E0A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69986"/>
            <a:ext cx="7886700" cy="5022888"/>
          </a:xfrm>
        </p:spPr>
        <p:txBody>
          <a:bodyPr>
            <a:normAutofit/>
          </a:bodyPr>
          <a:lstStyle/>
          <a:p>
            <a:r>
              <a:rPr lang="en-US" dirty="0"/>
              <a:t>You don't change existing attribute access</a:t>
            </a:r>
          </a:p>
          <a:p>
            <a:pPr marL="285750" lvl="1" indent="0">
              <a:buNone/>
            </a:pPr>
            <a:r>
              <a:rPr lang="en-US" b="1" dirty="0"/>
              <a:t>class Stock:</a:t>
            </a:r>
          </a:p>
          <a:p>
            <a:pPr marL="285750" lvl="1" indent="0">
              <a:buNone/>
            </a:pPr>
            <a:r>
              <a:rPr lang="en-US" b="1" dirty="0"/>
              <a:t>    def __</a:t>
            </a:r>
            <a:r>
              <a:rPr lang="en-US" b="1" dirty="0" err="1"/>
              <a:t>init</a:t>
            </a:r>
            <a:r>
              <a:rPr lang="en-US" b="1" dirty="0"/>
              <a:t>__(self, name, shares, price):</a:t>
            </a:r>
          </a:p>
          <a:p>
            <a:pPr marL="285750" lvl="1" indent="0">
              <a:buNone/>
            </a:pPr>
            <a:r>
              <a:rPr lang="en-US" b="1" dirty="0"/>
              <a:t>        ...</a:t>
            </a:r>
          </a:p>
          <a:p>
            <a:pPr marL="285750" lvl="1" indent="0">
              <a:buNone/>
            </a:pPr>
            <a:r>
              <a:rPr lang="en-US" b="1" dirty="0"/>
              <a:t>        # This assignment calls the setter below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self.shares</a:t>
            </a:r>
            <a:r>
              <a:rPr lang="en-US" b="1" dirty="0"/>
              <a:t> = shares</a:t>
            </a:r>
          </a:p>
          <a:p>
            <a:pPr marL="285750" lvl="1" indent="0">
              <a:buNone/>
            </a:pPr>
            <a:r>
              <a:rPr lang="en-US" b="1" dirty="0"/>
              <a:t>        ...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r>
              <a:rPr lang="en-US" b="1" dirty="0"/>
              <a:t>    @shares.setter</a:t>
            </a:r>
          </a:p>
          <a:p>
            <a:pPr marL="285750" lvl="1" indent="0">
              <a:buNone/>
            </a:pPr>
            <a:r>
              <a:rPr lang="en-US" b="1" dirty="0"/>
              <a:t>    def shares(self, value):</a:t>
            </a:r>
          </a:p>
          <a:p>
            <a:pPr marL="285750" lvl="1" indent="0">
              <a:buNone/>
            </a:pPr>
            <a:r>
              <a:rPr lang="en-US" b="1" dirty="0"/>
              <a:t>        if not </a:t>
            </a:r>
            <a:r>
              <a:rPr lang="en-US" b="1" dirty="0" err="1"/>
              <a:t>isinstance</a:t>
            </a:r>
            <a:r>
              <a:rPr lang="en-US" b="1" dirty="0"/>
              <a:t>(value, int):</a:t>
            </a:r>
          </a:p>
          <a:p>
            <a:pPr marL="285750" lvl="1" indent="0">
              <a:buNone/>
            </a:pPr>
            <a:r>
              <a:rPr lang="en-US" b="1" dirty="0"/>
              <a:t>            raise </a:t>
            </a:r>
            <a:r>
              <a:rPr lang="en-US" b="1" dirty="0" err="1"/>
              <a:t>TypeError</a:t>
            </a:r>
            <a:r>
              <a:rPr lang="en-US" b="1" dirty="0"/>
              <a:t>('Expected int')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self._shares</a:t>
            </a:r>
            <a:r>
              <a:rPr lang="en-US" b="1" dirty="0"/>
              <a:t> = value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b="0" i="0" u="none" strike="noStrike" baseline="0" dirty="0">
                <a:latin typeface="GillSans"/>
              </a:rPr>
              <a:t>Common confusion: property vs private name</a:t>
            </a:r>
            <a:endParaRPr lang="en-US" b="1" dirty="0"/>
          </a:p>
          <a:p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46487C9-495A-4519-AD32-A6057CB5D87B}"/>
              </a:ext>
            </a:extLst>
          </p:cNvPr>
          <p:cNvCxnSpPr/>
          <p:nvPr/>
        </p:nvCxnSpPr>
        <p:spPr>
          <a:xfrm>
            <a:off x="1551009" y="2642720"/>
            <a:ext cx="0" cy="197927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18E6771-EAD2-42F0-9CC3-369372E6201E}"/>
              </a:ext>
            </a:extLst>
          </p:cNvPr>
          <p:cNvSpPr txBox="1"/>
          <p:nvPr/>
        </p:nvSpPr>
        <p:spPr>
          <a:xfrm>
            <a:off x="0" y="3282094"/>
            <a:ext cx="150470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b="1" i="0" u="none" strike="noStrike" baseline="0" dirty="0">
                <a:solidFill>
                  <a:srgbClr val="C00000"/>
                </a:solidFill>
                <a:latin typeface="GillSans"/>
              </a:rPr>
              <a:t>assignment</a:t>
            </a:r>
          </a:p>
          <a:p>
            <a:pPr algn="l"/>
            <a:r>
              <a:rPr lang="en-US" sz="1600" b="1" i="0" u="none" strike="noStrike" baseline="0" dirty="0">
                <a:solidFill>
                  <a:srgbClr val="C00000"/>
                </a:solidFill>
                <a:latin typeface="GillSans"/>
              </a:rPr>
              <a:t>calls the setter</a:t>
            </a:r>
            <a:endParaRPr lang="en-US" sz="1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902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63DA1-117E-48B0-8642-CBE66EFF1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7D2E9-C4B7-49E1-BFC1-4FDA8C743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Properties are also useful if you are creating objects where you want to have a very consistent user interface</a:t>
            </a:r>
          </a:p>
          <a:p>
            <a:r>
              <a:rPr lang="en-US" dirty="0"/>
              <a:t>Example : Computed data attributes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class Circle(object):</a:t>
            </a:r>
          </a:p>
          <a:p>
            <a:pPr marL="628650" lvl="2" indent="0">
              <a:buNone/>
            </a:pPr>
            <a:r>
              <a:rPr lang="en-US" sz="1800" b="1" dirty="0"/>
              <a:t>def __</a:t>
            </a:r>
            <a:r>
              <a:rPr lang="en-US" sz="1800" b="1" dirty="0" err="1"/>
              <a:t>init</a:t>
            </a:r>
            <a:r>
              <a:rPr lang="en-US" sz="1800" b="1" dirty="0"/>
              <a:t>__(self, radius):</a:t>
            </a:r>
          </a:p>
          <a:p>
            <a:pPr marL="971550" lvl="3" indent="0">
              <a:buNone/>
            </a:pPr>
            <a:r>
              <a:rPr lang="en-US" sz="1800" b="1" dirty="0" err="1"/>
              <a:t>self.radius</a:t>
            </a:r>
            <a:r>
              <a:rPr lang="en-US" sz="1800" b="1" dirty="0"/>
              <a:t> = radius</a:t>
            </a:r>
          </a:p>
          <a:p>
            <a:pPr marL="628650" lvl="2" indent="0">
              <a:buNone/>
            </a:pPr>
            <a:r>
              <a:rPr lang="en-US" sz="1800" b="1" dirty="0"/>
              <a:t>@property</a:t>
            </a:r>
          </a:p>
          <a:p>
            <a:pPr marL="628650" lvl="2" indent="0">
              <a:buNone/>
            </a:pPr>
            <a:r>
              <a:rPr lang="en-US" sz="1800" b="1" dirty="0"/>
              <a:t>def area(self):</a:t>
            </a:r>
          </a:p>
          <a:p>
            <a:pPr marL="971550" lvl="3" indent="0">
              <a:buNone/>
            </a:pPr>
            <a:r>
              <a:rPr lang="en-US" sz="1800" b="1" dirty="0"/>
              <a:t>return </a:t>
            </a:r>
            <a:r>
              <a:rPr lang="en-US" sz="1800" b="1" dirty="0" err="1"/>
              <a:t>math.pi</a:t>
            </a:r>
            <a:r>
              <a:rPr lang="en-US" sz="1800" b="1" dirty="0"/>
              <a:t> * (</a:t>
            </a:r>
            <a:r>
              <a:rPr lang="en-US" sz="1800" b="1" dirty="0" err="1"/>
              <a:t>self.radius</a:t>
            </a:r>
            <a:r>
              <a:rPr lang="en-US" sz="1800" b="1" dirty="0"/>
              <a:t> ** 2)</a:t>
            </a:r>
          </a:p>
          <a:p>
            <a:pPr marL="628650" lvl="2" indent="0">
              <a:buNone/>
            </a:pPr>
            <a:r>
              <a:rPr lang="en-US" sz="1800" b="1" dirty="0"/>
              <a:t>@property</a:t>
            </a:r>
          </a:p>
          <a:p>
            <a:pPr marL="628650" lvl="2" indent="0">
              <a:buNone/>
            </a:pPr>
            <a:r>
              <a:rPr lang="en-US" sz="1800" b="1" dirty="0"/>
              <a:t>def perimeter(self):</a:t>
            </a:r>
          </a:p>
          <a:p>
            <a:pPr marL="971550" lvl="3" indent="0">
              <a:buNone/>
            </a:pPr>
            <a:r>
              <a:rPr lang="en-US" sz="1800" b="1" dirty="0"/>
              <a:t>return 2 * </a:t>
            </a:r>
            <a:r>
              <a:rPr lang="en-US" sz="1800" b="1" dirty="0" err="1"/>
              <a:t>math.pi</a:t>
            </a:r>
            <a:r>
              <a:rPr lang="en-US" sz="1800" b="1" dirty="0"/>
              <a:t> * </a:t>
            </a:r>
            <a:r>
              <a:rPr lang="en-US" sz="1800" b="1" dirty="0" err="1"/>
              <a:t>self.radius</a:t>
            </a:r>
            <a:endParaRPr lang="en-US" sz="18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017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EB9D8-72ED-448E-9E7C-28479CA39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934C5-BB3F-4ACA-9DE1-DD0EB4DC2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use:</a:t>
            </a:r>
          </a:p>
          <a:p>
            <a:pPr marL="285750" lvl="1" indent="0">
              <a:buNone/>
            </a:pPr>
            <a:r>
              <a:rPr lang="en-US" b="1" dirty="0"/>
              <a:t>&gt;&gt;&gt; c = Circle(4)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c.radius</a:t>
            </a: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4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c.area</a:t>
            </a: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50.26548245743669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c.perimeter</a:t>
            </a: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25.132741228718345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Commentary : Notice how there is no obvious difference between the attributes as seen by the user of the object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02B27B-542A-4CB3-89DF-BB0FABE41F0A}"/>
              </a:ext>
            </a:extLst>
          </p:cNvPr>
          <p:cNvSpPr txBox="1"/>
          <p:nvPr/>
        </p:nvSpPr>
        <p:spPr>
          <a:xfrm>
            <a:off x="4809282" y="2500661"/>
            <a:ext cx="2066080" cy="36933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1800" b="0" i="0" u="none" strike="noStrike" baseline="0" dirty="0">
                <a:latin typeface="GillSans"/>
              </a:rPr>
              <a:t>Instance Variable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A79C7D-41DC-4191-976B-C35169099AC8}"/>
              </a:ext>
            </a:extLst>
          </p:cNvPr>
          <p:cNvSpPr txBox="1"/>
          <p:nvPr/>
        </p:nvSpPr>
        <p:spPr>
          <a:xfrm>
            <a:off x="5389945" y="3369781"/>
            <a:ext cx="2376667" cy="36933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1800" b="0" i="0" u="none" strike="noStrike" baseline="0" dirty="0">
                <a:latin typeface="GillSans"/>
              </a:rPr>
              <a:t>Computed Properties</a:t>
            </a:r>
            <a:endParaRPr lang="en-US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44F4E4F-C6E9-4892-A7A4-5859E9212D69}"/>
              </a:ext>
            </a:extLst>
          </p:cNvPr>
          <p:cNvCxnSpPr/>
          <p:nvPr/>
        </p:nvCxnSpPr>
        <p:spPr>
          <a:xfrm flipH="1">
            <a:off x="2268638" y="2685327"/>
            <a:ext cx="2442258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DFD5E02-579E-46FD-95E4-5D9ACDA395D2}"/>
              </a:ext>
            </a:extLst>
          </p:cNvPr>
          <p:cNvCxnSpPr>
            <a:cxnSpLocks/>
          </p:cNvCxnSpPr>
          <p:nvPr/>
        </p:nvCxnSpPr>
        <p:spPr>
          <a:xfrm flipH="1" flipV="1">
            <a:off x="2095018" y="3240911"/>
            <a:ext cx="3294927" cy="315466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32FF903-359E-46C9-9CC3-810B7D2D8385}"/>
              </a:ext>
            </a:extLst>
          </p:cNvPr>
          <p:cNvCxnSpPr>
            <a:cxnSpLocks/>
          </p:cNvCxnSpPr>
          <p:nvPr/>
        </p:nvCxnSpPr>
        <p:spPr>
          <a:xfrm flipH="1">
            <a:off x="2558005" y="3604605"/>
            <a:ext cx="2831940" cy="249765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279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3D021-0125-4C0B-B784-F05735140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Uniform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1087D-2810-4E8B-A5D6-8E7AF8372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last example shows how to put a more uniform interface on an object. If you don't do this, an object might be confusing to use: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&gt;&gt;&gt; c = Circle(4.0)</a:t>
            </a:r>
          </a:p>
          <a:p>
            <a:pPr marL="285750" lvl="1" indent="0">
              <a:buNone/>
            </a:pPr>
            <a:r>
              <a:rPr lang="en-US" b="1" dirty="0"/>
              <a:t>&gt;&gt;&gt; a = </a:t>
            </a:r>
            <a:r>
              <a:rPr lang="en-US" b="1" dirty="0" err="1"/>
              <a:t>c.area</a:t>
            </a:r>
            <a:r>
              <a:rPr lang="en-US" b="1" dirty="0"/>
              <a:t>() # Method</a:t>
            </a:r>
          </a:p>
          <a:p>
            <a:pPr marL="285750" lvl="1" indent="0">
              <a:buNone/>
            </a:pPr>
            <a:r>
              <a:rPr lang="en-US" b="1" dirty="0"/>
              <a:t>&gt;&gt;&gt; r = </a:t>
            </a:r>
            <a:r>
              <a:rPr lang="en-US" b="1" dirty="0" err="1"/>
              <a:t>c.radius</a:t>
            </a:r>
            <a:r>
              <a:rPr lang="en-US" b="1" dirty="0"/>
              <a:t> # Data attribute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Why is the () required for the cost, but not for the shares? A property can fix this.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193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EF2B5-4CBC-4F03-8E98-B9940FD60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__slots__ Attribute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003BB-86DD-4544-8158-30A5F8CA8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52789"/>
            <a:ext cx="7886700" cy="466724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You can restrict the set of attributes names.</a:t>
            </a:r>
          </a:p>
          <a:p>
            <a:pPr marL="285750" lvl="1" indent="0">
              <a:buNone/>
            </a:pPr>
            <a:r>
              <a:rPr lang="en-US" b="1" dirty="0"/>
              <a:t>class Stock:</a:t>
            </a:r>
          </a:p>
          <a:p>
            <a:pPr marL="285750" lvl="1" indent="0">
              <a:buNone/>
            </a:pPr>
            <a:r>
              <a:rPr lang="en-US" b="1" dirty="0"/>
              <a:t>    __slots__ = ('</a:t>
            </a:r>
            <a:r>
              <a:rPr lang="en-US" b="1" dirty="0" err="1"/>
              <a:t>name','_shares','price</a:t>
            </a:r>
            <a:r>
              <a:rPr lang="en-US" b="1" dirty="0"/>
              <a:t>')</a:t>
            </a:r>
          </a:p>
          <a:p>
            <a:pPr marL="285750" lvl="1" indent="0">
              <a:buNone/>
            </a:pPr>
            <a:r>
              <a:rPr lang="en-US" b="1" dirty="0"/>
              <a:t>    def __</a:t>
            </a:r>
            <a:r>
              <a:rPr lang="en-US" b="1" dirty="0" err="1"/>
              <a:t>init</a:t>
            </a:r>
            <a:r>
              <a:rPr lang="en-US" b="1" dirty="0"/>
              <a:t>__(self, name, shares, price):</a:t>
            </a:r>
          </a:p>
          <a:p>
            <a:pPr marL="285750" lvl="1" indent="0">
              <a:buNone/>
            </a:pPr>
            <a:r>
              <a:rPr lang="en-US" b="1" dirty="0"/>
              <a:t>        self.name = name</a:t>
            </a:r>
          </a:p>
          <a:p>
            <a:pPr marL="285750" lvl="1" indent="0">
              <a:buNone/>
            </a:pPr>
            <a:r>
              <a:rPr lang="en-US" b="1" dirty="0"/>
              <a:t>        ...</a:t>
            </a:r>
          </a:p>
          <a:p>
            <a:r>
              <a:rPr lang="en-US" dirty="0"/>
              <a:t>It will raise an error for other attributes.</a:t>
            </a:r>
          </a:p>
          <a:p>
            <a:pPr marL="285750" lvl="1" indent="0">
              <a:buNone/>
            </a:pPr>
            <a:r>
              <a:rPr lang="en-US" b="1" dirty="0"/>
              <a:t>&gt;&gt;&gt; s = Stock('GOOG', 100, 490.1)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s.price</a:t>
            </a:r>
            <a:r>
              <a:rPr lang="en-US" b="1" dirty="0"/>
              <a:t> = 385.15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s.prices</a:t>
            </a:r>
            <a:r>
              <a:rPr lang="en-US" b="1" dirty="0"/>
              <a:t> = 410.2</a:t>
            </a:r>
          </a:p>
          <a:p>
            <a:pPr marL="285750" lvl="1" indent="0">
              <a:buNone/>
            </a:pPr>
            <a:r>
              <a:rPr lang="en-US" b="1" dirty="0"/>
              <a:t>Traceback (most recent call last):</a:t>
            </a:r>
          </a:p>
          <a:p>
            <a:pPr marL="285750" lvl="1" indent="0">
              <a:buNone/>
            </a:pPr>
            <a:r>
              <a:rPr lang="en-US" b="1" dirty="0"/>
              <a:t>File "&lt;stdin&gt;", line 1, in ?</a:t>
            </a:r>
          </a:p>
          <a:p>
            <a:pPr marL="285750" lvl="1" indent="0">
              <a:buNone/>
            </a:pPr>
            <a:r>
              <a:rPr lang="en-US" b="1" dirty="0" err="1"/>
              <a:t>AttributeError</a:t>
            </a:r>
            <a:r>
              <a:rPr lang="en-US" b="1" dirty="0"/>
              <a:t>: 'Stock' object has no attribute 'prices'</a:t>
            </a:r>
          </a:p>
          <a:p>
            <a:r>
              <a:rPr lang="en-US" dirty="0"/>
              <a:t>Although this prevents errors and restricts usage of objects, it's actually used for performance and makes Python use memory more efficiently.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1893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24578"/>
          </a:xfrm>
        </p:spPr>
        <p:txBody>
          <a:bodyPr/>
          <a:lstStyle/>
          <a:p>
            <a:r>
              <a:rPr lang="en-US" dirty="0"/>
              <a:t>Let's code</a:t>
            </a:r>
            <a:r>
              <a:rPr lang="en-US" dirty="0" smtClean="0"/>
              <a:t>: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989705"/>
                <a:ext cx="7886700" cy="5602531"/>
              </a:xfrm>
            </p:spPr>
            <p:txBody>
              <a:bodyPr>
                <a:noAutofit/>
              </a:bodyPr>
              <a:lstStyle/>
              <a:p>
                <a:r>
                  <a:rPr lang="en-US" sz="1400" dirty="0" smtClean="0"/>
                  <a:t>Define </a:t>
                </a:r>
                <a:r>
                  <a:rPr lang="en-US" sz="1400" dirty="0"/>
                  <a:t>a base class called Shape.</a:t>
                </a:r>
              </a:p>
              <a:p>
                <a:endParaRPr lang="en-US" sz="1400" dirty="0"/>
              </a:p>
              <a:p>
                <a:r>
                  <a:rPr lang="en-US" sz="1400" dirty="0"/>
                  <a:t>The Shape class has variables 'a' and 'b'.</a:t>
                </a:r>
              </a:p>
              <a:p>
                <a:r>
                  <a:rPr lang="en-US" sz="1400" dirty="0"/>
                  <a:t>The Shape class has an initialization function that initializes 'a' and 'b</a:t>
                </a:r>
                <a:r>
                  <a:rPr lang="en-US" sz="1400" dirty="0" smtClean="0"/>
                  <a:t>'.</a:t>
                </a:r>
              </a:p>
              <a:p>
                <a:r>
                  <a:rPr lang="en-US" sz="1400" dirty="0" smtClean="0"/>
                  <a:t>The </a:t>
                </a:r>
                <a:r>
                  <a:rPr lang="en-US" sz="1400" dirty="0"/>
                  <a:t>parameter 'b' should be an optional parameter with a default value of -1.</a:t>
                </a:r>
              </a:p>
              <a:p>
                <a:endParaRPr lang="en-US" sz="1400" dirty="0"/>
              </a:p>
              <a:p>
                <a:r>
                  <a:rPr lang="en-US" sz="1400" dirty="0"/>
                  <a:t>The Shape class has a function named 'area' that returns 'a * b'.</a:t>
                </a:r>
              </a:p>
              <a:p>
                <a:r>
                  <a:rPr lang="en-US" sz="1400" dirty="0"/>
                  <a:t>The Shape class has a property named 'perimeter' that returns 'a + b</a:t>
                </a:r>
                <a:r>
                  <a:rPr lang="en-US" sz="1400" dirty="0" smtClean="0"/>
                  <a:t>'.</a:t>
                </a:r>
              </a:p>
              <a:p>
                <a:r>
                  <a:rPr lang="en-US" sz="1400" dirty="0" smtClean="0"/>
                  <a:t> The </a:t>
                </a:r>
                <a:r>
                  <a:rPr lang="en-US" sz="1400" dirty="0"/>
                  <a:t>user should not be able to define new variables except ["a", "b", "r", "name"].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*Create an instance of Shape class and Test</a:t>
                </a:r>
              </a:p>
              <a:p>
                <a:pPr marL="0" indent="0">
                  <a:buNone/>
                </a:pPr>
                <a:endParaRPr lang="en-US" sz="1400" dirty="0"/>
              </a:p>
              <a:p>
                <a:r>
                  <a:rPr lang="en-US" sz="1400" dirty="0"/>
                  <a:t>Define the Circle and Square classes, both of which extend from Shape</a:t>
                </a:r>
                <a:r>
                  <a:rPr lang="en-US" sz="1400" dirty="0" smtClean="0"/>
                  <a:t>.</a:t>
                </a:r>
              </a:p>
              <a:p>
                <a:r>
                  <a:rPr lang="en-US" sz="1400" dirty="0" smtClean="0"/>
                  <a:t>Circle class takes </a:t>
                </a:r>
                <a:r>
                  <a:rPr lang="en-US" sz="1400" dirty="0"/>
                  <a:t>only one parameter 'r' at initialization.</a:t>
                </a:r>
              </a:p>
              <a:p>
                <a:r>
                  <a:rPr lang="en-US" sz="1400" dirty="0" smtClean="0"/>
                  <a:t>The Circle class will override the area (</a:t>
                </a:r>
                <a:r>
                  <a:rPr lang="el-GR" sz="1400" dirty="0" smtClean="0"/>
                  <a:t>π</a:t>
                </a:r>
                <a:r>
                  <a:rPr lang="en-US" sz="1400" dirty="0" smtClean="0"/>
                  <a:t>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400" dirty="0" smtClean="0"/>
                  <a:t>) and perimeter (2*</a:t>
                </a:r>
                <a:r>
                  <a:rPr lang="el-GR" sz="1400" dirty="0"/>
                  <a:t> </a:t>
                </a:r>
                <a:r>
                  <a:rPr lang="el-GR" sz="1400" dirty="0" smtClean="0"/>
                  <a:t>π</a:t>
                </a:r>
                <a:r>
                  <a:rPr lang="en-US" sz="1400" dirty="0" smtClean="0"/>
                  <a:t>*r) functions.</a:t>
                </a:r>
              </a:p>
              <a:p>
                <a:r>
                  <a:rPr lang="en-US" sz="1400" dirty="0" smtClean="0"/>
                  <a:t>The </a:t>
                </a:r>
                <a:r>
                  <a:rPr lang="en-US" sz="1400" dirty="0"/>
                  <a:t>Square class will not add any extra functionality.</a:t>
                </a:r>
              </a:p>
              <a:p>
                <a:r>
                  <a:rPr lang="en-US" sz="1400" dirty="0" smtClean="0"/>
                  <a:t>Test </a:t>
                </a:r>
                <a:r>
                  <a:rPr lang="en-US" sz="1400" dirty="0"/>
                  <a:t>these three classes with random values</a:t>
                </a:r>
                <a:r>
                  <a:rPr lang="en-US" sz="1400" dirty="0" smtClean="0"/>
                  <a:t>.</a:t>
                </a:r>
                <a:endParaRPr lang="en-US" sz="1400" dirty="0"/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*Create </a:t>
                </a:r>
                <a:r>
                  <a:rPr lang="en-US" sz="1400" b="1" dirty="0" smtClean="0">
                    <a:solidFill>
                      <a:srgbClr val="FF0000"/>
                    </a:solidFill>
                  </a:rPr>
                  <a:t>instances 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of </a:t>
                </a:r>
                <a:r>
                  <a:rPr lang="en-US" sz="1400" b="1" dirty="0" smtClean="0">
                    <a:solidFill>
                      <a:srgbClr val="FF0000"/>
                    </a:solidFill>
                  </a:rPr>
                  <a:t>Square and Circle classes 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and t</a:t>
                </a:r>
                <a:r>
                  <a:rPr lang="en-US" sz="1400" b="1" dirty="0" smtClean="0">
                    <a:solidFill>
                      <a:srgbClr val="FF0000"/>
                    </a:solidFill>
                  </a:rPr>
                  <a:t>est them</a:t>
                </a:r>
                <a:endParaRPr lang="en-US" sz="1400" dirty="0"/>
              </a:p>
              <a:p>
                <a:r>
                  <a:rPr lang="en-US" sz="1400" dirty="0"/>
                  <a:t>Write a setter and getter for the first argument "a", and if it is not a numeric value, raise an error "please use an integer value".</a:t>
                </a:r>
              </a:p>
              <a:p>
                <a:pPr marL="0" indent="0">
                  <a:buNone/>
                </a:pPr>
                <a:r>
                  <a:rPr lang="en-US" sz="1400" b="1" dirty="0" smtClean="0">
                    <a:solidFill>
                      <a:srgbClr val="FF0000"/>
                    </a:solidFill>
                  </a:rPr>
                  <a:t>*Test</a:t>
                </a:r>
                <a:endParaRPr lang="tr-TR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989705"/>
                <a:ext cx="7886700" cy="5602531"/>
              </a:xfrm>
              <a:blipFill>
                <a:blip r:embed="rId3"/>
                <a:stretch>
                  <a:fillRect l="-232" t="-435" b="-402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0953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90AF9-8ACC-4DA8-BD2E-5A1EC4DA7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Comments on Encapsulation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24955-04D2-499C-8684-B15BDA9E4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Don't go overboard with private attributes, properties, slots, etc.</a:t>
            </a:r>
          </a:p>
          <a:p>
            <a:endParaRPr lang="en-US" sz="2400" dirty="0"/>
          </a:p>
          <a:p>
            <a:r>
              <a:rPr lang="en-US" sz="2400" dirty="0"/>
              <a:t>They serve a specific purpose and you may see them when reading other Python code. </a:t>
            </a:r>
          </a:p>
          <a:p>
            <a:endParaRPr lang="en-US" sz="2400" dirty="0"/>
          </a:p>
          <a:p>
            <a:r>
              <a:rPr lang="en-US" sz="2400" dirty="0"/>
              <a:t>However, they are not necessary for most day-to-day coding.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985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609FD-740F-4C63-86C1-7C24D9401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Classes and Encapsulation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3C4DA-C297-4B02-BE5A-9DBEAF9F5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One of the primary roles of a class is to encapsulate data and internal implementation details of an object. </a:t>
            </a:r>
          </a:p>
          <a:p>
            <a:endParaRPr lang="en-US" sz="2400" dirty="0"/>
          </a:p>
          <a:p>
            <a:r>
              <a:rPr lang="en-US" sz="2400" dirty="0"/>
              <a:t>However, a class also defines a public interface that the outside world is supposed to use to manipulate the object. </a:t>
            </a:r>
          </a:p>
          <a:p>
            <a:endParaRPr lang="en-US" sz="2400" dirty="0"/>
          </a:p>
          <a:p>
            <a:r>
              <a:rPr lang="en-US" sz="2400" dirty="0"/>
              <a:t>This distinction between implementation details and the public interface is important.</a:t>
            </a:r>
          </a:p>
        </p:txBody>
      </p:sp>
    </p:spTree>
    <p:extLst>
      <p:ext uri="{BB962C8B-B14F-4D97-AF65-F5344CB8AC3E}">
        <p14:creationId xmlns:p14="http://schemas.microsoft.com/office/powerpoint/2010/main" val="2664206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D3D7F-3CDA-4DFC-B2DA-68FD9F6E3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DC348-3082-47D3-9BC3-0FE8459E9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7387"/>
            <a:ext cx="7886700" cy="504682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In Python, almost everything about classes and objects is open.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You can easily inspect object internals.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You can change things at will.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There is no strong notion of access-control (i.e., private class members)</a:t>
            </a:r>
          </a:p>
          <a:p>
            <a:pPr>
              <a:lnSpc>
                <a:spcPct val="100000"/>
              </a:lnSpc>
            </a:pPr>
            <a:r>
              <a:rPr lang="en-US" dirty="0"/>
              <a:t>That is an issue when you are trying to isolate details of the internal implementation.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sz="2400" b="1" i="0" u="none" strike="noStrike" baseline="0" dirty="0">
                <a:solidFill>
                  <a:srgbClr val="FF0000"/>
                </a:solidFill>
                <a:latin typeface="GillSans"/>
              </a:rPr>
              <a:t>Python Encapsulation</a:t>
            </a:r>
            <a:endParaRPr lang="en-US" sz="28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Python relies on programming conventions to indicate the intended use of something.</a:t>
            </a:r>
          </a:p>
          <a:p>
            <a:pPr>
              <a:lnSpc>
                <a:spcPct val="100000"/>
              </a:lnSpc>
            </a:pPr>
            <a:r>
              <a:rPr lang="en-US" dirty="0"/>
              <a:t>These conventions are based on naming. </a:t>
            </a:r>
          </a:p>
          <a:p>
            <a:pPr>
              <a:lnSpc>
                <a:spcPct val="100000"/>
              </a:lnSpc>
            </a:pPr>
            <a:r>
              <a:rPr lang="en-US" dirty="0"/>
              <a:t>There is a general attitude that it is up to the programmer to observe the rules as opposed to having the language enforce them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077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AF917-A198-43DD-AD6E-D14E61AB9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Private</a:t>
            </a:r>
            <a:r>
              <a:rPr lang="en-US"/>
              <a:t>/Protected </a:t>
            </a:r>
            <a:r>
              <a:rPr lang="en-US" dirty="0"/>
              <a:t>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99579-78A7-4D1A-9973-CD3B8999A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Any attribute name with leading “_” is considered to be private.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class Person(object):</a:t>
            </a:r>
          </a:p>
          <a:p>
            <a:pPr marL="285750" lvl="1" indent="0">
              <a:buNone/>
            </a:pPr>
            <a:r>
              <a:rPr lang="en-US" b="1" dirty="0"/>
              <a:t>    def __</a:t>
            </a:r>
            <a:r>
              <a:rPr lang="en-US" b="1" dirty="0" err="1"/>
              <a:t>init</a:t>
            </a:r>
            <a:r>
              <a:rPr lang="en-US" b="1" dirty="0"/>
              <a:t>__(self, name):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self._name</a:t>
            </a:r>
            <a:r>
              <a:rPr lang="en-US" b="1" dirty="0"/>
              <a:t> = 0</a:t>
            </a:r>
          </a:p>
          <a:p>
            <a:r>
              <a:rPr lang="en-US" dirty="0"/>
              <a:t>However, this is only a programming style. </a:t>
            </a:r>
          </a:p>
          <a:p>
            <a:r>
              <a:rPr lang="en-US" dirty="0"/>
              <a:t>You can still access and change it.</a:t>
            </a:r>
          </a:p>
          <a:p>
            <a:pPr marL="285750" lvl="1" indent="0">
              <a:buNone/>
            </a:pPr>
            <a:r>
              <a:rPr lang="en-US" b="1" dirty="0"/>
              <a:t>&gt;&gt;&gt; p = Person('Guido')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p._name</a:t>
            </a: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'Guido'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p._name</a:t>
            </a:r>
            <a:r>
              <a:rPr lang="en-US" b="1" dirty="0"/>
              <a:t> = 'Dave'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524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E096C-8128-4181-AB75-C26447F8D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Private 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CFFB9-C01D-447A-BE7A-96E1AB0EE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Variant : Attribute names with two leading _</a:t>
            </a:r>
          </a:p>
          <a:p>
            <a:pPr marL="285750" lvl="1" indent="0">
              <a:buNone/>
            </a:pPr>
            <a:r>
              <a:rPr lang="en-US" sz="1900" b="1" dirty="0"/>
              <a:t>class Person(object):</a:t>
            </a:r>
          </a:p>
          <a:p>
            <a:pPr marL="685800" lvl="2" indent="0">
              <a:buNone/>
            </a:pPr>
            <a:r>
              <a:rPr lang="en-US" sz="1900" b="1" dirty="0"/>
              <a:t>def __</a:t>
            </a:r>
            <a:r>
              <a:rPr lang="en-US" sz="1900" b="1" dirty="0" err="1"/>
              <a:t>init</a:t>
            </a:r>
            <a:r>
              <a:rPr lang="en-US" sz="1900" b="1" dirty="0"/>
              <a:t>__(self, name):</a:t>
            </a:r>
          </a:p>
          <a:p>
            <a:pPr marL="1028700" lvl="3" indent="0">
              <a:buNone/>
            </a:pPr>
            <a:r>
              <a:rPr lang="en-US" sz="2200" b="1" dirty="0" err="1"/>
              <a:t>self.__name</a:t>
            </a:r>
            <a:r>
              <a:rPr lang="en-US" sz="2200" b="1" dirty="0"/>
              <a:t> = name</a:t>
            </a:r>
          </a:p>
          <a:p>
            <a:endParaRPr lang="en-US" dirty="0"/>
          </a:p>
          <a:p>
            <a:r>
              <a:rPr lang="en-US" dirty="0"/>
              <a:t>This kind of attribute is "more private"</a:t>
            </a:r>
          </a:p>
          <a:p>
            <a:pPr marL="285750" lvl="1" indent="0">
              <a:buNone/>
            </a:pPr>
            <a:r>
              <a:rPr lang="en-US" b="1" dirty="0"/>
              <a:t>&gt;&gt;&gt; p = Person('Guido')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p.__name</a:t>
            </a:r>
            <a:endParaRPr lang="en-US" b="1" dirty="0"/>
          </a:p>
          <a:p>
            <a:pPr marL="285750" lvl="1" indent="0">
              <a:buNone/>
            </a:pPr>
            <a:r>
              <a:rPr lang="en-US" b="1" dirty="0" err="1"/>
              <a:t>AttributeError</a:t>
            </a:r>
            <a:r>
              <a:rPr lang="en-US" b="1" dirty="0"/>
              <a:t>: 'Person' object has no attribute '__name'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</a:p>
          <a:p>
            <a:r>
              <a:rPr lang="en-US" dirty="0"/>
              <a:t>This is actually just a name mangling trick</a:t>
            </a:r>
          </a:p>
          <a:p>
            <a:pPr marL="285750" lvl="1" indent="0">
              <a:buNone/>
            </a:pPr>
            <a:r>
              <a:rPr lang="en-US" b="1" dirty="0"/>
              <a:t>&gt;&gt;&gt; p = Person('Guido')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p._Person__name</a:t>
            </a: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'Guido'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543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357CB-8FB4-4165-90FD-A948B781F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Private 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E7D28-95D0-48C5-89CB-02C2D737A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Discussion: What style to use?</a:t>
            </a:r>
          </a:p>
          <a:p>
            <a:endParaRPr lang="en-US" sz="2400" dirty="0"/>
          </a:p>
          <a:p>
            <a:r>
              <a:rPr lang="en-US" sz="2400" dirty="0"/>
              <a:t>Most experienced Python programmers seem to use a single underscore</a:t>
            </a:r>
          </a:p>
          <a:p>
            <a:endParaRPr lang="en-US" sz="2400" dirty="0"/>
          </a:p>
          <a:p>
            <a:r>
              <a:rPr lang="en-US" sz="2400" dirty="0"/>
              <a:t>Many consider the use of double underscores to cause more problems than they solve</a:t>
            </a:r>
          </a:p>
          <a:p>
            <a:endParaRPr lang="en-US" sz="2400" dirty="0"/>
          </a:p>
          <a:p>
            <a:r>
              <a:rPr lang="en-US" sz="2400" dirty="0"/>
              <a:t>Example: </a:t>
            </a:r>
            <a:r>
              <a:rPr lang="en-US" sz="2400" dirty="0" err="1"/>
              <a:t>getattr</a:t>
            </a:r>
            <a:r>
              <a:rPr lang="en-US" sz="2400" dirty="0"/>
              <a:t>(), </a:t>
            </a:r>
            <a:r>
              <a:rPr lang="en-US" sz="2400" dirty="0" err="1"/>
              <a:t>setattr</a:t>
            </a:r>
            <a:r>
              <a:rPr lang="en-US" sz="2400" dirty="0"/>
              <a:t>() don't work right</a:t>
            </a:r>
          </a:p>
          <a:p>
            <a:endParaRPr lang="en-US" sz="2400" dirty="0"/>
          </a:p>
          <a:p>
            <a:r>
              <a:rPr lang="en-US" sz="2400" dirty="0"/>
              <a:t>You mileage might vary...</a:t>
            </a:r>
          </a:p>
        </p:txBody>
      </p:sp>
    </p:spTree>
    <p:extLst>
      <p:ext uri="{BB962C8B-B14F-4D97-AF65-F5344CB8AC3E}">
        <p14:creationId xmlns:p14="http://schemas.microsoft.com/office/powerpoint/2010/main" val="4039893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5D489-B024-4304-A42D-723EF10FC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Problem: Simple 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F4D3A-958C-484B-9064-E526B000C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58410"/>
            <a:ext cx="7886700" cy="5185457"/>
          </a:xfrm>
        </p:spPr>
        <p:txBody>
          <a:bodyPr/>
          <a:lstStyle/>
          <a:p>
            <a:r>
              <a:rPr lang="en-US" sz="2000" dirty="0"/>
              <a:t>Consider the following class</a:t>
            </a:r>
          </a:p>
          <a:p>
            <a:pPr marL="285750" lvl="1" indent="0">
              <a:buNone/>
            </a:pPr>
            <a:r>
              <a:rPr lang="en-US" b="1" dirty="0"/>
              <a:t>class Stock:</a:t>
            </a:r>
          </a:p>
          <a:p>
            <a:pPr marL="285750" lvl="1" indent="0">
              <a:buNone/>
            </a:pPr>
            <a:r>
              <a:rPr lang="en-US" b="1" dirty="0"/>
              <a:t>    def __</a:t>
            </a:r>
            <a:r>
              <a:rPr lang="en-US" b="1" dirty="0" err="1"/>
              <a:t>init</a:t>
            </a:r>
            <a:r>
              <a:rPr lang="en-US" b="1" dirty="0"/>
              <a:t>__(self, name, shares, price):</a:t>
            </a:r>
          </a:p>
          <a:p>
            <a:pPr marL="285750" lvl="1" indent="0">
              <a:buNone/>
            </a:pPr>
            <a:r>
              <a:rPr lang="en-US" b="1" dirty="0"/>
              <a:t>        self.name = name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self.shares</a:t>
            </a:r>
            <a:r>
              <a:rPr lang="en-US" b="1" dirty="0"/>
              <a:t> = shares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self.price</a:t>
            </a:r>
            <a:r>
              <a:rPr lang="en-US" b="1" dirty="0"/>
              <a:t> = price</a:t>
            </a:r>
          </a:p>
          <a:p>
            <a:r>
              <a:rPr lang="en-US" sz="2000" dirty="0"/>
              <a:t>A surprising feature is that you can set the attributes to any value at all:</a:t>
            </a:r>
          </a:p>
          <a:p>
            <a:pPr marL="285750" lvl="1" indent="0">
              <a:buNone/>
            </a:pPr>
            <a:r>
              <a:rPr lang="en-US" b="1" dirty="0"/>
              <a:t>&gt;&gt;&gt; s = Stock('IBM', 50, 91.1)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s.shares</a:t>
            </a:r>
            <a:r>
              <a:rPr lang="en-US" b="1" dirty="0"/>
              <a:t> = 100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s.shares</a:t>
            </a:r>
            <a:r>
              <a:rPr lang="en-US" b="1" dirty="0"/>
              <a:t> = "hundred"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s.shares</a:t>
            </a:r>
            <a:r>
              <a:rPr lang="en-US" b="1" dirty="0"/>
              <a:t> = [1, 0, 0]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</a:p>
          <a:p>
            <a:r>
              <a:rPr lang="en-US" dirty="0"/>
              <a:t>Suppose you later wanted to add validation</a:t>
            </a:r>
          </a:p>
          <a:p>
            <a:pPr marL="285750" lvl="1" indent="0">
              <a:buNone/>
            </a:pPr>
            <a:r>
              <a:rPr lang="en-US" b="1" dirty="0" err="1"/>
              <a:t>s.shares</a:t>
            </a:r>
            <a:r>
              <a:rPr lang="en-US" b="1" dirty="0"/>
              <a:t> = '50'     # Raise a </a:t>
            </a:r>
            <a:r>
              <a:rPr lang="en-US" b="1" dirty="0" err="1"/>
              <a:t>TypeError</a:t>
            </a:r>
            <a:r>
              <a:rPr lang="en-US" b="1" dirty="0"/>
              <a:t>, this is a string</a:t>
            </a:r>
          </a:p>
          <a:p>
            <a:r>
              <a:rPr lang="en-US" dirty="0"/>
              <a:t>How would you do it?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248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113B1-2E78-42C7-97B0-7D715B87A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Managed 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D839A-CF6A-4D4D-B001-D59A303FE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9433"/>
            <a:ext cx="7886700" cy="463753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One approach: introduce accessor methods.</a:t>
            </a:r>
          </a:p>
          <a:p>
            <a:pPr marL="285750" lvl="1" indent="0">
              <a:buNone/>
            </a:pPr>
            <a:r>
              <a:rPr lang="en-US" b="1" dirty="0"/>
              <a:t>class Stock:</a:t>
            </a:r>
          </a:p>
          <a:p>
            <a:pPr marL="285750" lvl="1" indent="0">
              <a:buNone/>
            </a:pPr>
            <a:r>
              <a:rPr lang="en-US" b="1" dirty="0"/>
              <a:t>    def __</a:t>
            </a:r>
            <a:r>
              <a:rPr lang="en-US" b="1" dirty="0" err="1"/>
              <a:t>init</a:t>
            </a:r>
            <a:r>
              <a:rPr lang="en-US" b="1" dirty="0"/>
              <a:t>__(self, name, shares, price):</a:t>
            </a:r>
          </a:p>
          <a:p>
            <a:pPr marL="285750" lvl="1" indent="0">
              <a:buNone/>
            </a:pPr>
            <a:r>
              <a:rPr lang="en-US" b="1" dirty="0"/>
              <a:t>        self.name = name</a:t>
            </a:r>
          </a:p>
          <a:p>
            <a:pPr marL="285750" lvl="1" indent="0">
              <a:buNone/>
            </a:pPr>
            <a:r>
              <a:rPr lang="en-US" b="1" dirty="0"/>
              <a:t>	    </a:t>
            </a:r>
            <a:r>
              <a:rPr lang="en-US" b="1" dirty="0" err="1"/>
              <a:t>self.set_shares</a:t>
            </a:r>
            <a:r>
              <a:rPr lang="en-US" b="1" dirty="0"/>
              <a:t>(shares)</a:t>
            </a:r>
          </a:p>
          <a:p>
            <a:pPr marL="285750" lvl="1" indent="0">
              <a:buNone/>
            </a:pPr>
            <a:r>
              <a:rPr lang="en-US" b="1" dirty="0"/>
              <a:t>	    </a:t>
            </a:r>
            <a:r>
              <a:rPr lang="en-US" b="1" dirty="0" err="1"/>
              <a:t>self.price</a:t>
            </a:r>
            <a:r>
              <a:rPr lang="en-US" b="1" dirty="0"/>
              <a:t> = price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    </a:t>
            </a:r>
            <a:r>
              <a:rPr lang="en-US" b="1" dirty="0">
                <a:solidFill>
                  <a:srgbClr val="C00000"/>
                </a:solidFill>
              </a:rPr>
              <a:t># Function that layers the "get" operation</a:t>
            </a:r>
          </a:p>
          <a:p>
            <a:pPr marL="285750" lvl="1" indent="0">
              <a:buNone/>
            </a:pPr>
            <a:r>
              <a:rPr lang="en-US" b="1" dirty="0"/>
              <a:t>    def </a:t>
            </a:r>
            <a:r>
              <a:rPr lang="en-US" b="1" dirty="0" err="1"/>
              <a:t>get_shares</a:t>
            </a:r>
            <a:r>
              <a:rPr lang="en-US" b="1" dirty="0"/>
              <a:t>(self):</a:t>
            </a:r>
          </a:p>
          <a:p>
            <a:pPr marL="285750" lvl="1" indent="0">
              <a:buNone/>
            </a:pPr>
            <a:r>
              <a:rPr lang="en-US" b="1" dirty="0"/>
              <a:t>        return </a:t>
            </a:r>
            <a:r>
              <a:rPr lang="en-US" b="1" dirty="0" err="1"/>
              <a:t>self._shares</a:t>
            </a:r>
            <a:endParaRPr lang="en-US" b="1" dirty="0"/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    </a:t>
            </a:r>
            <a:r>
              <a:rPr lang="en-US" b="1" dirty="0">
                <a:solidFill>
                  <a:srgbClr val="C00000"/>
                </a:solidFill>
              </a:rPr>
              <a:t># Function that layers the "set" operation</a:t>
            </a:r>
          </a:p>
          <a:p>
            <a:pPr marL="285750" lvl="1" indent="0">
              <a:buNone/>
            </a:pPr>
            <a:r>
              <a:rPr lang="en-US" b="1" dirty="0"/>
              <a:t>    def </a:t>
            </a:r>
            <a:r>
              <a:rPr lang="en-US" b="1" dirty="0" err="1"/>
              <a:t>set_shares</a:t>
            </a:r>
            <a:r>
              <a:rPr lang="en-US" b="1" dirty="0"/>
              <a:t>(self, value):</a:t>
            </a:r>
          </a:p>
          <a:p>
            <a:pPr marL="285750" lvl="1" indent="0">
              <a:buNone/>
            </a:pPr>
            <a:r>
              <a:rPr lang="en-US" b="1" dirty="0"/>
              <a:t>        if not </a:t>
            </a:r>
            <a:r>
              <a:rPr lang="en-US" b="1" dirty="0" err="1"/>
              <a:t>isinstance</a:t>
            </a:r>
            <a:r>
              <a:rPr lang="en-US" b="1" dirty="0"/>
              <a:t>(value, int):</a:t>
            </a:r>
          </a:p>
          <a:p>
            <a:pPr marL="285750" lvl="1" indent="0">
              <a:buNone/>
            </a:pPr>
            <a:r>
              <a:rPr lang="en-US" b="1" dirty="0"/>
              <a:t>            raise </a:t>
            </a:r>
            <a:r>
              <a:rPr lang="en-US" b="1" dirty="0" err="1"/>
              <a:t>TypeError</a:t>
            </a:r>
            <a:r>
              <a:rPr lang="en-US" b="1" dirty="0"/>
              <a:t>('Expected an int')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self._shares</a:t>
            </a:r>
            <a:r>
              <a:rPr lang="en-US" b="1" dirty="0"/>
              <a:t> = value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Too bad that this breaks all of our existing code. </a:t>
            </a:r>
          </a:p>
          <a:p>
            <a:pPr marL="285750" lvl="1" indent="0">
              <a:buNone/>
            </a:pPr>
            <a:r>
              <a:rPr lang="en-US" b="1" dirty="0" err="1" smtClean="0"/>
              <a:t>s.shares</a:t>
            </a:r>
            <a:r>
              <a:rPr lang="en-US" b="1" dirty="0" smtClean="0"/>
              <a:t> </a:t>
            </a:r>
            <a:r>
              <a:rPr lang="en-US" b="1" dirty="0"/>
              <a:t>= 50                                        </a:t>
            </a:r>
            <a:r>
              <a:rPr lang="en-US" b="1" dirty="0" err="1"/>
              <a:t>s.set_shares</a:t>
            </a:r>
            <a:r>
              <a:rPr lang="en-US" b="1" dirty="0"/>
              <a:t>(50)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503D20C-EABE-4C06-B780-9A54DDBF94BB}"/>
              </a:ext>
            </a:extLst>
          </p:cNvPr>
          <p:cNvCxnSpPr/>
          <p:nvPr/>
        </p:nvCxnSpPr>
        <p:spPr>
          <a:xfrm>
            <a:off x="2280213" y="5926239"/>
            <a:ext cx="1713053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2915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C22C2-E917-4A09-8C4B-9A23160CF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DEAE8-2636-4941-8321-507A4854C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There is an alternative approach to the previous pattern.</a:t>
            </a:r>
          </a:p>
          <a:p>
            <a:pPr marL="285750" lvl="1" indent="0">
              <a:buNone/>
            </a:pPr>
            <a:r>
              <a:rPr lang="en-US" b="1" dirty="0"/>
              <a:t>class Stock:</a:t>
            </a:r>
          </a:p>
          <a:p>
            <a:pPr marL="285750" lvl="1" indent="0">
              <a:buNone/>
            </a:pPr>
            <a:r>
              <a:rPr lang="en-US" b="1" dirty="0"/>
              <a:t>    def __</a:t>
            </a:r>
            <a:r>
              <a:rPr lang="en-US" b="1" dirty="0" err="1"/>
              <a:t>init</a:t>
            </a:r>
            <a:r>
              <a:rPr lang="en-US" b="1" dirty="0"/>
              <a:t>__(self, name, shares, price):</a:t>
            </a:r>
          </a:p>
          <a:p>
            <a:pPr marL="285750" lvl="1" indent="0">
              <a:buNone/>
            </a:pPr>
            <a:r>
              <a:rPr lang="en-US" b="1" dirty="0"/>
              <a:t>        self.name = name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self.shares</a:t>
            </a:r>
            <a:r>
              <a:rPr lang="en-US" b="1" dirty="0"/>
              <a:t> = shares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self.price</a:t>
            </a:r>
            <a:r>
              <a:rPr lang="en-US" b="1" dirty="0"/>
              <a:t> = price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    @property</a:t>
            </a:r>
          </a:p>
          <a:p>
            <a:pPr marL="285750" lvl="1" indent="0">
              <a:buNone/>
            </a:pPr>
            <a:r>
              <a:rPr lang="en-US" b="1" dirty="0"/>
              <a:t>    def shares(self):</a:t>
            </a:r>
          </a:p>
          <a:p>
            <a:pPr marL="285750" lvl="1" indent="0">
              <a:buNone/>
            </a:pPr>
            <a:r>
              <a:rPr lang="en-US" b="1" dirty="0"/>
              <a:t>        return </a:t>
            </a:r>
            <a:r>
              <a:rPr lang="en-US" b="1" dirty="0" err="1"/>
              <a:t>self._shares</a:t>
            </a:r>
            <a:endParaRPr lang="en-US" b="1" dirty="0"/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    @shares.setter</a:t>
            </a:r>
          </a:p>
          <a:p>
            <a:pPr marL="285750" lvl="1" indent="0">
              <a:buNone/>
            </a:pPr>
            <a:r>
              <a:rPr lang="en-US" b="1" dirty="0"/>
              <a:t>    def shares(self, value):</a:t>
            </a:r>
          </a:p>
          <a:p>
            <a:pPr marL="285750" lvl="1" indent="0">
              <a:buNone/>
            </a:pPr>
            <a:r>
              <a:rPr lang="en-US" b="1" dirty="0"/>
              <a:t>        if not </a:t>
            </a:r>
            <a:r>
              <a:rPr lang="en-US" b="1" dirty="0" err="1"/>
              <a:t>isinstance</a:t>
            </a:r>
            <a:r>
              <a:rPr lang="en-US" b="1" dirty="0"/>
              <a:t>(value, int):</a:t>
            </a:r>
          </a:p>
          <a:p>
            <a:pPr marL="285750" lvl="1" indent="0">
              <a:buNone/>
            </a:pPr>
            <a:r>
              <a:rPr lang="en-US" b="1" dirty="0"/>
              <a:t>            raise </a:t>
            </a:r>
            <a:r>
              <a:rPr lang="en-US" b="1" dirty="0" err="1"/>
              <a:t>TypeError</a:t>
            </a:r>
            <a:r>
              <a:rPr lang="en-US" b="1" dirty="0"/>
              <a:t>('Expected int')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self._shares</a:t>
            </a:r>
            <a:r>
              <a:rPr lang="en-US" b="1" dirty="0"/>
              <a:t> = value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b="0" i="0" u="none" strike="noStrike" baseline="0" dirty="0">
                <a:latin typeface="GillSans"/>
              </a:rPr>
              <a:t>The syntax is a little jarring at first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4500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18137</TotalTime>
  <Words>1277</Words>
  <Application>Microsoft Office PowerPoint</Application>
  <PresentationFormat>Ekran Gösterisi (4:3)</PresentationFormat>
  <Paragraphs>243</Paragraphs>
  <Slides>17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6" baseType="lpstr">
      <vt:lpstr>-apple-system</vt:lpstr>
      <vt:lpstr>Arial</vt:lpstr>
      <vt:lpstr>Calibri</vt:lpstr>
      <vt:lpstr>Cambria Math</vt:lpstr>
      <vt:lpstr>Courier</vt:lpstr>
      <vt:lpstr>Courier-Bold</vt:lpstr>
      <vt:lpstr>GillSans</vt:lpstr>
      <vt:lpstr>Wingdings</vt:lpstr>
      <vt:lpstr>Office Theme</vt:lpstr>
      <vt:lpstr>Section 6  Inner Workings of Python Objects – Part 2</vt:lpstr>
      <vt:lpstr>Classes and Encapsulation</vt:lpstr>
      <vt:lpstr>A Problem</vt:lpstr>
      <vt:lpstr>Private/Protected Attributes</vt:lpstr>
      <vt:lpstr>Private Attributes</vt:lpstr>
      <vt:lpstr>Private Attributes</vt:lpstr>
      <vt:lpstr>Problem: Simple Attributes</vt:lpstr>
      <vt:lpstr>Managed Attributes</vt:lpstr>
      <vt:lpstr>Properties</vt:lpstr>
      <vt:lpstr>Properties</vt:lpstr>
      <vt:lpstr>Properties</vt:lpstr>
      <vt:lpstr>Properties</vt:lpstr>
      <vt:lpstr>Properties</vt:lpstr>
      <vt:lpstr>Uniform Access</vt:lpstr>
      <vt:lpstr>__slots__ Attribute</vt:lpstr>
      <vt:lpstr>Let's code:</vt:lpstr>
      <vt:lpstr>Final Comments on Encapsulation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Hybrid Support Vector Machine Approach for Multiclass Problems</dc:title>
  <dc:creator>Melis Özyıldırım</dc:creator>
  <cp:lastModifiedBy>serkan</cp:lastModifiedBy>
  <cp:revision>832</cp:revision>
  <dcterms:created xsi:type="dcterms:W3CDTF">2012-05-26T14:08:44Z</dcterms:created>
  <dcterms:modified xsi:type="dcterms:W3CDTF">2023-12-15T08:27:03Z</dcterms:modified>
</cp:coreProperties>
</file>