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8"/>
  </p:notesMasterIdLst>
  <p:sldIdLst>
    <p:sldId id="256" r:id="rId2"/>
    <p:sldId id="408" r:id="rId3"/>
    <p:sldId id="440" r:id="rId4"/>
    <p:sldId id="441" r:id="rId5"/>
    <p:sldId id="442" r:id="rId6"/>
    <p:sldId id="438" r:id="rId7"/>
    <p:sldId id="443" r:id="rId8"/>
    <p:sldId id="444" r:id="rId9"/>
    <p:sldId id="445" r:id="rId10"/>
    <p:sldId id="446" r:id="rId11"/>
    <p:sldId id="448" r:id="rId12"/>
    <p:sldId id="447" r:id="rId13"/>
    <p:sldId id="449" r:id="rId14"/>
    <p:sldId id="450" r:id="rId15"/>
    <p:sldId id="451" r:id="rId16"/>
    <p:sldId id="452" r:id="rId17"/>
    <p:sldId id="454" r:id="rId18"/>
    <p:sldId id="453" r:id="rId19"/>
    <p:sldId id="456" r:id="rId20"/>
    <p:sldId id="455" r:id="rId21"/>
    <p:sldId id="457" r:id="rId22"/>
    <p:sldId id="458" r:id="rId23"/>
    <p:sldId id="460" r:id="rId24"/>
    <p:sldId id="459" r:id="rId25"/>
    <p:sldId id="461" r:id="rId26"/>
    <p:sldId id="46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3" autoAdjust="0"/>
    <p:restoredTop sz="80275" autoAdjust="0"/>
  </p:normalViewPr>
  <p:slideViewPr>
    <p:cSldViewPr snapToGrid="0" snapToObjects="1">
      <p:cViewPr varScale="1">
        <p:scale>
          <a:sx n="92" d="100"/>
          <a:sy n="92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07-Dec-23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Section 6 </a:t>
            </a:r>
            <a:b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Inner Workings of Python Objects</a:t>
            </a: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A4401-4C16-4F2A-ACB2-83D3DB1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Instances and Classes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D57BAC-8902-45BE-9869-5AFB3D2E4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124852"/>
            <a:ext cx="7886700" cy="3752884"/>
          </a:xfrm>
        </p:spPr>
      </p:pic>
    </p:spTree>
    <p:extLst>
      <p:ext uri="{BB962C8B-B14F-4D97-AF65-F5344CB8AC3E}">
        <p14:creationId xmlns:p14="http://schemas.microsoft.com/office/powerpoint/2010/main" val="3648702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44F24-3987-4C73-B78E-CC95D8E2F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Attribute Access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C150A-0687-4690-83FA-6D640CC76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work with objects, you access data and methods using the </a:t>
            </a:r>
            <a:r>
              <a:rPr lang="tr-TR" dirty="0"/>
              <a:t>(</a:t>
            </a:r>
            <a:r>
              <a:rPr lang="en-US" dirty="0"/>
              <a:t>.</a:t>
            </a:r>
            <a:r>
              <a:rPr lang="tr-TR" dirty="0"/>
              <a:t>)</a:t>
            </a:r>
            <a:r>
              <a:rPr lang="en-US" dirty="0"/>
              <a:t> operator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x = obj.name          </a:t>
            </a:r>
            <a:r>
              <a:rPr lang="tr-TR" b="1" dirty="0"/>
              <a:t>   </a:t>
            </a:r>
            <a:r>
              <a:rPr lang="en-US" b="1" dirty="0"/>
              <a:t># Getting</a:t>
            </a:r>
          </a:p>
          <a:p>
            <a:pPr marL="285750" lvl="1" indent="0">
              <a:buNone/>
            </a:pPr>
            <a:r>
              <a:rPr lang="en-US" b="1" dirty="0"/>
              <a:t>obj.name = value      # Setting</a:t>
            </a:r>
          </a:p>
          <a:p>
            <a:pPr marL="285750" lvl="1" indent="0">
              <a:buNone/>
            </a:pPr>
            <a:r>
              <a:rPr lang="en-US" b="1" dirty="0"/>
              <a:t>del obj.name          </a:t>
            </a:r>
            <a:r>
              <a:rPr lang="tr-TR" b="1" dirty="0"/>
              <a:t>   </a:t>
            </a:r>
            <a:r>
              <a:rPr lang="en-US" b="1" dirty="0"/>
              <a:t># Deleting</a:t>
            </a:r>
            <a:endParaRPr lang="tr-TR" b="1" dirty="0"/>
          </a:p>
          <a:p>
            <a:endParaRPr lang="en-US" dirty="0"/>
          </a:p>
          <a:p>
            <a:r>
              <a:rPr lang="en-US" dirty="0"/>
              <a:t>These operations are directly tied to the dictionaries sitting underneath the covers.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93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5D71D-8322-4DCF-AB73-50C3FD975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Modifying Instances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8416-6805-4619-855E-3E2828665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Operations that modify an object update the underlying dictionary.</a:t>
            </a:r>
          </a:p>
          <a:p>
            <a:pPr marL="285750" lvl="1" indent="0">
              <a:buNone/>
            </a:pPr>
            <a:r>
              <a:rPr lang="en-US" b="1" dirty="0"/>
              <a:t>&gt;&gt;&gt; s = Stock('GOOG', 100, 490.1)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 '</a:t>
            </a:r>
            <a:r>
              <a:rPr lang="en-US" b="1" dirty="0" err="1"/>
              <a:t>name':'GOOG</a:t>
            </a:r>
            <a:r>
              <a:rPr lang="en-US" b="1" dirty="0"/>
              <a:t>', 'shares': 100, 'price': 490.1 }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s.shares</a:t>
            </a:r>
            <a:r>
              <a:rPr lang="en-US" b="1" dirty="0"/>
              <a:t> = 50      </a:t>
            </a:r>
            <a:r>
              <a:rPr lang="tr-TR" b="1" dirty="0"/>
              <a:t>	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# Setting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s.date</a:t>
            </a:r>
            <a:r>
              <a:rPr lang="en-US" b="1" dirty="0"/>
              <a:t> = '6/7/2007’ </a:t>
            </a:r>
            <a:r>
              <a:rPr lang="tr-TR" b="1" dirty="0"/>
              <a:t>	 </a:t>
            </a:r>
            <a:r>
              <a:rPr lang="en-US" b="1" dirty="0">
                <a:solidFill>
                  <a:srgbClr val="FF0000"/>
                </a:solidFill>
              </a:rPr>
              <a:t># Setting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 'name': 'GOOG', 'shares': 50, 'price': 490.1, 'date': '6/7/2007’ }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&gt;&gt;&gt; del </a:t>
            </a:r>
            <a:r>
              <a:rPr lang="en-US" b="1" dirty="0" err="1"/>
              <a:t>s.shares</a:t>
            </a:r>
            <a:r>
              <a:rPr lang="en-US" b="1" dirty="0"/>
              <a:t>       </a:t>
            </a:r>
            <a:r>
              <a:rPr lang="tr-TR" b="1" dirty="0"/>
              <a:t>	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# Deleting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 'name': 'GOOG', 'price': 490.1, 'date': '6/7/2007' }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56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5D7B-AAC4-4EF4-BE07-CF3BD515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24129-6EF8-4D4A-981D-10B8C5872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may be surprising that instances can be</a:t>
            </a:r>
            <a:r>
              <a:rPr lang="tr-TR" dirty="0"/>
              <a:t> </a:t>
            </a:r>
            <a:r>
              <a:rPr lang="en-US" dirty="0"/>
              <a:t>extended after creation</a:t>
            </a:r>
            <a:endParaRPr lang="tr-TR" dirty="0"/>
          </a:p>
          <a:p>
            <a:r>
              <a:rPr lang="en-US" dirty="0"/>
              <a:t>You can freely change attributes at any time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Stock('GOOG',100,490.10)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s.blah</a:t>
            </a:r>
            <a:r>
              <a:rPr lang="en-US" b="1" dirty="0"/>
              <a:t> = "some new attribute"</a:t>
            </a:r>
          </a:p>
          <a:p>
            <a:pPr marL="285750" lvl="1" indent="0">
              <a:buNone/>
            </a:pPr>
            <a:r>
              <a:rPr lang="en-US" b="1" dirty="0"/>
              <a:t>&gt;&gt;&gt; del s.name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endParaRPr lang="tr-TR" dirty="0"/>
          </a:p>
          <a:p>
            <a:r>
              <a:rPr lang="en-US" dirty="0"/>
              <a:t>Again, you're just manipulating a dictionary</a:t>
            </a:r>
          </a:p>
          <a:p>
            <a:r>
              <a:rPr lang="en-US" dirty="0"/>
              <a:t>Very different from C++/Java where the</a:t>
            </a:r>
            <a:r>
              <a:rPr lang="tr-TR" dirty="0"/>
              <a:t> </a:t>
            </a:r>
            <a:r>
              <a:rPr lang="en-US" dirty="0"/>
              <a:t>structure of an object is rigidly fixed</a:t>
            </a:r>
          </a:p>
        </p:txBody>
      </p:sp>
    </p:spTree>
    <p:extLst>
      <p:ext uri="{BB962C8B-B14F-4D97-AF65-F5344CB8AC3E}">
        <p14:creationId xmlns:p14="http://schemas.microsoft.com/office/powerpoint/2010/main" val="118599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0EFAB-BAFF-44EC-9A2E-33EAE5F6C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F4538-7059-43A3-9464-DE9F6115C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Suppose you read an attribute on an instance.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x = obj.name</a:t>
            </a:r>
            <a:endParaRPr lang="tr-TR" sz="2000" b="1" dirty="0"/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/>
              <a:t>The attribute may exist in two places:</a:t>
            </a:r>
          </a:p>
          <a:p>
            <a:pPr lvl="1"/>
            <a:r>
              <a:rPr lang="en-US" sz="2000" dirty="0"/>
              <a:t>Local instance dictionary.</a:t>
            </a:r>
          </a:p>
          <a:p>
            <a:pPr lvl="1"/>
            <a:r>
              <a:rPr lang="en-US" sz="2000" dirty="0"/>
              <a:t>Class dictionary.</a:t>
            </a:r>
            <a:endParaRPr lang="tr-TR" sz="2000" dirty="0"/>
          </a:p>
          <a:p>
            <a:endParaRPr lang="tr-TR" sz="2400" dirty="0"/>
          </a:p>
          <a:p>
            <a:r>
              <a:rPr lang="tr-TR" sz="2400" dirty="0" err="1"/>
              <a:t>So</a:t>
            </a:r>
            <a:r>
              <a:rPr lang="tr-TR" sz="2400" dirty="0"/>
              <a:t>, b</a:t>
            </a:r>
            <a:r>
              <a:rPr lang="en-US" sz="2400" dirty="0" err="1"/>
              <a:t>oth</a:t>
            </a:r>
            <a:r>
              <a:rPr lang="en-US" sz="2400" dirty="0"/>
              <a:t> dictionaries must be checked. </a:t>
            </a:r>
            <a:endParaRPr lang="tr-T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50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B275-E7A0-4D8D-9BEC-D1AF70D3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F213-5B87-4491-814B-2FBB26394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check in local __</a:t>
            </a:r>
            <a:r>
              <a:rPr lang="en-US" dirty="0" err="1"/>
              <a:t>dict</a:t>
            </a:r>
            <a:r>
              <a:rPr lang="en-US" dirty="0"/>
              <a:t>__. </a:t>
            </a:r>
            <a:endParaRPr lang="tr-TR" dirty="0"/>
          </a:p>
          <a:p>
            <a:r>
              <a:rPr lang="en-US" dirty="0"/>
              <a:t>If not found, look in __</a:t>
            </a:r>
            <a:r>
              <a:rPr lang="en-US" dirty="0" err="1"/>
              <a:t>dict</a:t>
            </a:r>
            <a:r>
              <a:rPr lang="en-US" dirty="0"/>
              <a:t>__ of class through __class__.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Stock(...)</a:t>
            </a:r>
          </a:p>
          <a:p>
            <a:pPr marL="285750" lvl="1" indent="0">
              <a:buNone/>
            </a:pPr>
            <a:r>
              <a:rPr lang="en-US" b="1" dirty="0"/>
              <a:t>&gt;&gt;&gt; s.name</a:t>
            </a:r>
          </a:p>
          <a:p>
            <a:pPr marL="285750" lvl="1" indent="0">
              <a:buNone/>
            </a:pPr>
            <a:r>
              <a:rPr lang="en-US" b="1" dirty="0"/>
              <a:t>'GOOG'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s.cost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49010.0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This lookup scheme is how the members of a class get shared by all instances.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010597-6F9A-4848-B45F-D552704E781C}"/>
              </a:ext>
            </a:extLst>
          </p:cNvPr>
          <p:cNvSpPr txBox="1"/>
          <p:nvPr/>
        </p:nvSpPr>
        <p:spPr>
          <a:xfrm>
            <a:off x="3923818" y="3004555"/>
            <a:ext cx="1637818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.__class__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667636-E1F5-46C4-AEED-67CD9C70CB29}"/>
              </a:ext>
            </a:extLst>
          </p:cNvPr>
          <p:cNvSpPr txBox="1"/>
          <p:nvPr/>
        </p:nvSpPr>
        <p:spPr>
          <a:xfrm>
            <a:off x="3923818" y="4168977"/>
            <a:ext cx="1637818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D0B36B-1799-45FE-BF27-8691D095B5B9}"/>
              </a:ext>
            </a:extLst>
          </p:cNvPr>
          <p:cNvSpPr txBox="1"/>
          <p:nvPr/>
        </p:nvSpPr>
        <p:spPr>
          <a:xfrm>
            <a:off x="6715246" y="3004555"/>
            <a:ext cx="2141558" cy="5847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ourier"/>
              </a:rPr>
              <a:t>{'name': 'GOOG',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'shares': 100 }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068D4-36FA-425E-ACE1-CDB2461F7DFD}"/>
              </a:ext>
            </a:extLst>
          </p:cNvPr>
          <p:cNvSpPr txBox="1"/>
          <p:nvPr/>
        </p:nvSpPr>
        <p:spPr>
          <a:xfrm>
            <a:off x="6715246" y="4183485"/>
            <a:ext cx="2141558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ourier"/>
              </a:rPr>
              <a:t>{'cost': &lt;</a:t>
            </a:r>
            <a:r>
              <a:rPr lang="en-US" sz="1600" b="0" i="0" u="none" strike="noStrike" baseline="0" dirty="0" err="1">
                <a:latin typeface="Courier"/>
              </a:rPr>
              <a:t>func</a:t>
            </a:r>
            <a:r>
              <a:rPr lang="en-US" sz="1600" b="0" i="0" u="none" strike="noStrike" baseline="0" dirty="0">
                <a:latin typeface="Courier"/>
              </a:rPr>
              <a:t>&gt;,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'sell':&lt;</a:t>
            </a:r>
            <a:r>
              <a:rPr lang="en-US" sz="1600" b="0" i="0" u="none" strike="noStrike" baseline="0" dirty="0" err="1">
                <a:latin typeface="Courier"/>
              </a:rPr>
              <a:t>func</a:t>
            </a:r>
            <a:r>
              <a:rPr lang="en-US" sz="1600" b="0" i="0" u="none" strike="noStrike" baseline="0" dirty="0">
                <a:latin typeface="Courier"/>
              </a:rPr>
              <a:t>&gt;,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'__</a:t>
            </a:r>
            <a:r>
              <a:rPr lang="en-US" sz="1600" b="0" i="0" u="none" strike="noStrike" baseline="0" dirty="0" err="1">
                <a:latin typeface="Courier"/>
              </a:rPr>
              <a:t>init</a:t>
            </a:r>
            <a:r>
              <a:rPr lang="en-US" sz="1600" b="0" i="0" u="none" strike="noStrike" baseline="0" dirty="0">
                <a:latin typeface="Courier"/>
              </a:rPr>
              <a:t>__':..}</a:t>
            </a:r>
            <a:endParaRPr lang="en-US" sz="16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2A0A48-4916-4B2F-9D7B-E13FFC43818F}"/>
              </a:ext>
            </a:extLst>
          </p:cNvPr>
          <p:cNvCxnSpPr>
            <a:cxnSpLocks/>
          </p:cNvCxnSpPr>
          <p:nvPr/>
        </p:nvCxnSpPr>
        <p:spPr>
          <a:xfrm>
            <a:off x="5648446" y="3298785"/>
            <a:ext cx="97227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CB1496-FEB1-4882-9F8C-A9FD80877D53}"/>
              </a:ext>
            </a:extLst>
          </p:cNvPr>
          <p:cNvCxnSpPr>
            <a:cxnSpLocks/>
          </p:cNvCxnSpPr>
          <p:nvPr/>
        </p:nvCxnSpPr>
        <p:spPr>
          <a:xfrm>
            <a:off x="5648446" y="4388734"/>
            <a:ext cx="97227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405AF4-D1A6-43B7-BA1D-23852E27BB72}"/>
              </a:ext>
            </a:extLst>
          </p:cNvPr>
          <p:cNvCxnSpPr>
            <a:cxnSpLocks/>
          </p:cNvCxnSpPr>
          <p:nvPr/>
        </p:nvCxnSpPr>
        <p:spPr>
          <a:xfrm>
            <a:off x="4676173" y="3650886"/>
            <a:ext cx="0" cy="4234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577DF90-36FE-4243-B9BF-FE1DA4B95432}"/>
              </a:ext>
            </a:extLst>
          </p:cNvPr>
          <p:cNvSpPr txBox="1"/>
          <p:nvPr/>
        </p:nvSpPr>
        <p:spPr>
          <a:xfrm>
            <a:off x="3214025" y="3823568"/>
            <a:ext cx="92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Courier"/>
              </a:rPr>
              <a:t>Stock</a:t>
            </a:r>
            <a:endParaRPr 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5318BB-D5C9-4007-90EF-250568F78052}"/>
              </a:ext>
            </a:extLst>
          </p:cNvPr>
          <p:cNvSpPr txBox="1"/>
          <p:nvPr/>
        </p:nvSpPr>
        <p:spPr>
          <a:xfrm>
            <a:off x="3582364" y="2772545"/>
            <a:ext cx="92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800" b="1" i="0" u="none" strike="noStrike" baseline="0" dirty="0">
                <a:latin typeface="Courier"/>
              </a:rPr>
              <a:t>s</a:t>
            </a:r>
            <a:endParaRPr lang="en-US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D68F8BA-152E-48F0-94A9-22A2335C1027}"/>
              </a:ext>
            </a:extLst>
          </p:cNvPr>
          <p:cNvSpPr/>
          <p:nvPr/>
        </p:nvSpPr>
        <p:spPr>
          <a:xfrm>
            <a:off x="5935885" y="3317140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FEE2385-4B67-401F-8AD3-A1282E6740A5}"/>
              </a:ext>
            </a:extLst>
          </p:cNvPr>
          <p:cNvSpPr/>
          <p:nvPr/>
        </p:nvSpPr>
        <p:spPr>
          <a:xfrm>
            <a:off x="5935885" y="4401487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01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17CEE-70D9-48FF-9594-861042FFC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inheritance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BC085-E893-4660-8D5A-C0BAE520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Classes may inherit from other classes.</a:t>
            </a:r>
          </a:p>
          <a:p>
            <a:pPr marL="285750" lvl="1" indent="0">
              <a:buNone/>
            </a:pPr>
            <a:r>
              <a:rPr lang="en-US" b="1" dirty="0"/>
              <a:t>class A(B, C):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r>
              <a:rPr lang="en-US" dirty="0"/>
              <a:t>The base classes are stored in a tuple in each class.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A.__bases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(&lt;class '__</a:t>
            </a:r>
            <a:r>
              <a:rPr lang="en-US" b="1" dirty="0" err="1"/>
              <a:t>main__.B</a:t>
            </a:r>
            <a:r>
              <a:rPr lang="en-US" b="1" dirty="0"/>
              <a:t>'&gt;, &lt;class '__</a:t>
            </a:r>
            <a:r>
              <a:rPr lang="en-US" b="1" dirty="0" err="1"/>
              <a:t>main__.C</a:t>
            </a:r>
            <a:r>
              <a:rPr lang="en-US" b="1" dirty="0"/>
              <a:t>'&gt;)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tr-TR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This provides a link to parent classes.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This link simply extends the search process</a:t>
            </a:r>
            <a:r>
              <a:rPr lang="tr-TR" b="0" i="0" dirty="0">
                <a:solidFill>
                  <a:srgbClr val="24292F"/>
                </a:solidFill>
                <a:effectLst/>
                <a:latin typeface="-apple-system"/>
              </a:rPr>
              <a:t> 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used to find attributes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B275-E7A0-4D8D-9BEC-D1AF70D3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F213-5B87-4491-814B-2FBB26394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5068926"/>
          </a:xfrm>
        </p:spPr>
        <p:txBody>
          <a:bodyPr/>
          <a:lstStyle/>
          <a:p>
            <a:r>
              <a:rPr lang="en-US" dirty="0"/>
              <a:t>First, check in local __</a:t>
            </a:r>
            <a:r>
              <a:rPr lang="en-US" dirty="0" err="1"/>
              <a:t>dict</a:t>
            </a:r>
            <a:r>
              <a:rPr lang="en-US" dirty="0"/>
              <a:t>__. </a:t>
            </a:r>
            <a:endParaRPr lang="tr-TR" dirty="0"/>
          </a:p>
          <a:p>
            <a:r>
              <a:rPr lang="en-US" dirty="0"/>
              <a:t>If not found, look in __</a:t>
            </a:r>
            <a:r>
              <a:rPr lang="en-US" dirty="0" err="1"/>
              <a:t>dict</a:t>
            </a:r>
            <a:r>
              <a:rPr lang="en-US" dirty="0"/>
              <a:t>__ of class through __class__.</a:t>
            </a:r>
            <a:endParaRPr lang="tr-TR" dirty="0"/>
          </a:p>
          <a:p>
            <a:r>
              <a:rPr lang="en-US" dirty="0"/>
              <a:t>If not found in class, look in base classes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Stock(...)</a:t>
            </a:r>
          </a:p>
          <a:p>
            <a:pPr marL="285750" lvl="1" indent="0">
              <a:buNone/>
            </a:pPr>
            <a:r>
              <a:rPr lang="en-US" b="1" dirty="0"/>
              <a:t>&gt;&gt;&gt; s.name</a:t>
            </a:r>
          </a:p>
          <a:p>
            <a:pPr marL="285750" lvl="1" indent="0">
              <a:buNone/>
            </a:pPr>
            <a:r>
              <a:rPr lang="en-US" b="1" dirty="0"/>
              <a:t>'GOOG'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s.cost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49010.0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This lookup scheme is how the members of a class get shared by all instances.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010597-6F9A-4848-B45F-D552704E781C}"/>
              </a:ext>
            </a:extLst>
          </p:cNvPr>
          <p:cNvSpPr txBox="1"/>
          <p:nvPr/>
        </p:nvSpPr>
        <p:spPr>
          <a:xfrm>
            <a:off x="3923818" y="3004555"/>
            <a:ext cx="1637818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</a:p>
          <a:p>
            <a:pPr algn="l"/>
            <a:r>
              <a:rPr lang="en-US" sz="1800" b="0" i="0" u="none" strike="noStrike" baseline="0" dirty="0">
                <a:latin typeface="Courier"/>
              </a:rPr>
              <a:t>.__class__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667636-E1F5-46C4-AEED-67CD9C70CB29}"/>
              </a:ext>
            </a:extLst>
          </p:cNvPr>
          <p:cNvSpPr txBox="1"/>
          <p:nvPr/>
        </p:nvSpPr>
        <p:spPr>
          <a:xfrm>
            <a:off x="3923818" y="4168977"/>
            <a:ext cx="1637818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Courier"/>
              </a:rPr>
              <a:t>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D0B36B-1799-45FE-BF27-8691D095B5B9}"/>
              </a:ext>
            </a:extLst>
          </p:cNvPr>
          <p:cNvSpPr txBox="1"/>
          <p:nvPr/>
        </p:nvSpPr>
        <p:spPr>
          <a:xfrm>
            <a:off x="6715246" y="3004555"/>
            <a:ext cx="2141558" cy="5847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ourier"/>
              </a:rPr>
              <a:t>{'name': 'GOOG',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'shares': 100 }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068D4-36FA-425E-ACE1-CDB2461F7DFD}"/>
              </a:ext>
            </a:extLst>
          </p:cNvPr>
          <p:cNvSpPr txBox="1"/>
          <p:nvPr/>
        </p:nvSpPr>
        <p:spPr>
          <a:xfrm>
            <a:off x="6715246" y="4183485"/>
            <a:ext cx="2141558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ourier"/>
              </a:rPr>
              <a:t>{'cost': &lt;</a:t>
            </a:r>
            <a:r>
              <a:rPr lang="en-US" sz="1600" b="0" i="0" u="none" strike="noStrike" baseline="0" dirty="0" err="1">
                <a:latin typeface="Courier"/>
              </a:rPr>
              <a:t>func</a:t>
            </a:r>
            <a:r>
              <a:rPr lang="en-US" sz="1600" b="0" i="0" u="none" strike="noStrike" baseline="0" dirty="0">
                <a:latin typeface="Courier"/>
              </a:rPr>
              <a:t>&gt;,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'sell':&lt;</a:t>
            </a:r>
            <a:r>
              <a:rPr lang="en-US" sz="1600" b="0" i="0" u="none" strike="noStrike" baseline="0" dirty="0" err="1">
                <a:latin typeface="Courier"/>
              </a:rPr>
              <a:t>func</a:t>
            </a:r>
            <a:r>
              <a:rPr lang="en-US" sz="1600" b="0" i="0" u="none" strike="noStrike" baseline="0" dirty="0">
                <a:latin typeface="Courier"/>
              </a:rPr>
              <a:t>&gt;,</a:t>
            </a:r>
          </a:p>
          <a:p>
            <a:pPr algn="l"/>
            <a:r>
              <a:rPr lang="en-US" sz="1600" b="0" i="0" u="none" strike="noStrike" baseline="0" dirty="0">
                <a:latin typeface="Courier"/>
              </a:rPr>
              <a:t>'__</a:t>
            </a:r>
            <a:r>
              <a:rPr lang="en-US" sz="1600" b="0" i="0" u="none" strike="noStrike" baseline="0" dirty="0" err="1">
                <a:latin typeface="Courier"/>
              </a:rPr>
              <a:t>init</a:t>
            </a:r>
            <a:r>
              <a:rPr lang="en-US" sz="1600" b="0" i="0" u="none" strike="noStrike" baseline="0" dirty="0">
                <a:latin typeface="Courier"/>
              </a:rPr>
              <a:t>__':..}</a:t>
            </a:r>
            <a:endParaRPr lang="en-US" sz="16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2A0A48-4916-4B2F-9D7B-E13FFC43818F}"/>
              </a:ext>
            </a:extLst>
          </p:cNvPr>
          <p:cNvCxnSpPr>
            <a:cxnSpLocks/>
          </p:cNvCxnSpPr>
          <p:nvPr/>
        </p:nvCxnSpPr>
        <p:spPr>
          <a:xfrm>
            <a:off x="5648446" y="3298785"/>
            <a:ext cx="97227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CB1496-FEB1-4882-9F8C-A9FD80877D53}"/>
              </a:ext>
            </a:extLst>
          </p:cNvPr>
          <p:cNvCxnSpPr>
            <a:cxnSpLocks/>
          </p:cNvCxnSpPr>
          <p:nvPr/>
        </p:nvCxnSpPr>
        <p:spPr>
          <a:xfrm>
            <a:off x="5648446" y="4388734"/>
            <a:ext cx="97227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405AF4-D1A6-43B7-BA1D-23852E27BB72}"/>
              </a:ext>
            </a:extLst>
          </p:cNvPr>
          <p:cNvCxnSpPr>
            <a:cxnSpLocks/>
          </p:cNvCxnSpPr>
          <p:nvPr/>
        </p:nvCxnSpPr>
        <p:spPr>
          <a:xfrm>
            <a:off x="4676173" y="3650886"/>
            <a:ext cx="0" cy="4234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577DF90-36FE-4243-B9BF-FE1DA4B95432}"/>
              </a:ext>
            </a:extLst>
          </p:cNvPr>
          <p:cNvSpPr txBox="1"/>
          <p:nvPr/>
        </p:nvSpPr>
        <p:spPr>
          <a:xfrm>
            <a:off x="3214025" y="3823568"/>
            <a:ext cx="92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Courier"/>
              </a:rPr>
              <a:t>Stock</a:t>
            </a:r>
            <a:endParaRPr 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5318BB-D5C9-4007-90EF-250568F78052}"/>
              </a:ext>
            </a:extLst>
          </p:cNvPr>
          <p:cNvSpPr txBox="1"/>
          <p:nvPr/>
        </p:nvSpPr>
        <p:spPr>
          <a:xfrm>
            <a:off x="3582364" y="2772545"/>
            <a:ext cx="92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800" b="1" i="0" u="none" strike="noStrike" baseline="0" dirty="0">
                <a:latin typeface="Courier"/>
              </a:rPr>
              <a:t>s</a:t>
            </a:r>
            <a:endParaRPr lang="en-US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023789C-29A7-4B06-ABF2-6B68AF589594}"/>
              </a:ext>
            </a:extLst>
          </p:cNvPr>
          <p:cNvCxnSpPr>
            <a:cxnSpLocks/>
          </p:cNvCxnSpPr>
          <p:nvPr/>
        </p:nvCxnSpPr>
        <p:spPr>
          <a:xfrm>
            <a:off x="4678103" y="4682961"/>
            <a:ext cx="0" cy="4234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E086FC-C1AB-4A6F-B7DE-B43A4C1F248D}"/>
              </a:ext>
            </a:extLst>
          </p:cNvPr>
          <p:cNvSpPr txBox="1"/>
          <p:nvPr/>
        </p:nvSpPr>
        <p:spPr>
          <a:xfrm>
            <a:off x="3923818" y="5066350"/>
            <a:ext cx="2118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look in __bases__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D4A974-5981-4A70-ACC0-5FDD73D6494B}"/>
              </a:ext>
            </a:extLst>
          </p:cNvPr>
          <p:cNvSpPr/>
          <p:nvPr/>
        </p:nvSpPr>
        <p:spPr>
          <a:xfrm>
            <a:off x="5935885" y="3317140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0CA0FA8-A49E-40CA-9BEC-3B33E82A4C8E}"/>
              </a:ext>
            </a:extLst>
          </p:cNvPr>
          <p:cNvSpPr/>
          <p:nvPr/>
        </p:nvSpPr>
        <p:spPr>
          <a:xfrm>
            <a:off x="5935885" y="4401487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A1AAA74-10AD-465A-8076-345E28CD64FA}"/>
              </a:ext>
            </a:extLst>
          </p:cNvPr>
          <p:cNvSpPr/>
          <p:nvPr/>
        </p:nvSpPr>
        <p:spPr>
          <a:xfrm>
            <a:off x="4780345" y="4650077"/>
            <a:ext cx="405112" cy="4233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48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C7BB-CAF4-4D0E-AB37-7890C610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6DFE2-74A5-4072-B062-A753D8865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en-US" dirty="0"/>
              <a:t>In inheritance hierarchies, attributes are</a:t>
            </a:r>
            <a:r>
              <a:rPr lang="tr-TR" dirty="0"/>
              <a:t> </a:t>
            </a:r>
            <a:r>
              <a:rPr lang="en-US" dirty="0"/>
              <a:t>found by walking up the inheritance tree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class A: pass</a:t>
            </a:r>
          </a:p>
          <a:p>
            <a:pPr marL="285750" lvl="1" indent="0">
              <a:buNone/>
            </a:pPr>
            <a:r>
              <a:rPr lang="en-US" b="1" dirty="0"/>
              <a:t>class B(A): pass</a:t>
            </a:r>
          </a:p>
          <a:p>
            <a:pPr marL="285750" lvl="1" indent="0">
              <a:buNone/>
            </a:pPr>
            <a:r>
              <a:rPr lang="en-US" b="1" dirty="0"/>
              <a:t>class C(A): pass</a:t>
            </a:r>
          </a:p>
          <a:p>
            <a:pPr marL="285750" lvl="1" indent="0">
              <a:buNone/>
            </a:pPr>
            <a:r>
              <a:rPr lang="en-US" b="1" dirty="0"/>
              <a:t>class D(B): pass</a:t>
            </a:r>
          </a:p>
          <a:p>
            <a:pPr marL="285750" lvl="1" indent="0">
              <a:buNone/>
            </a:pPr>
            <a:r>
              <a:rPr lang="en-US" b="1" dirty="0"/>
              <a:t>class E(D): pass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With single inheritance, there is single path to the top.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You stop with the first match.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A226CE-7CC8-427C-B25D-EA6B576DA7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443" b="42986"/>
          <a:stretch/>
        </p:blipFill>
        <p:spPr>
          <a:xfrm>
            <a:off x="4572000" y="2554451"/>
            <a:ext cx="3496176" cy="312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1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A5EC-7E5E-45AD-B536-2E834F5A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Resolution Order or MRO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3D420-914B-4522-9EB0-69A65528B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precomputes an inheritance chain and stores it in the MRO attribute on the class. You can view it.</a:t>
            </a:r>
            <a:endParaRPr lang="tr-TR" dirty="0"/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E.__</a:t>
            </a:r>
            <a:r>
              <a:rPr lang="en-US" b="1" dirty="0" err="1"/>
              <a:t>mro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(&lt;class '__</a:t>
            </a:r>
            <a:r>
              <a:rPr lang="en-US" b="1" dirty="0" err="1"/>
              <a:t>main__.E</a:t>
            </a:r>
            <a:r>
              <a:rPr lang="en-US" b="1" dirty="0"/>
              <a:t>'&gt;, &lt;class '__</a:t>
            </a:r>
            <a:r>
              <a:rPr lang="en-US" b="1" dirty="0" err="1"/>
              <a:t>main__.D</a:t>
            </a:r>
            <a:r>
              <a:rPr lang="en-US" b="1" dirty="0"/>
              <a:t>'&gt;,</a:t>
            </a:r>
          </a:p>
          <a:p>
            <a:pPr marL="285750" lvl="1" indent="0">
              <a:buNone/>
            </a:pPr>
            <a:r>
              <a:rPr lang="en-US" b="1" dirty="0"/>
              <a:t> &lt;class '__</a:t>
            </a:r>
            <a:r>
              <a:rPr lang="en-US" b="1" dirty="0" err="1"/>
              <a:t>main__.B</a:t>
            </a:r>
            <a:r>
              <a:rPr lang="en-US" b="1" dirty="0"/>
              <a:t>'&gt;, &lt;class '__</a:t>
            </a:r>
            <a:r>
              <a:rPr lang="en-US" b="1" dirty="0" err="1"/>
              <a:t>main__.A</a:t>
            </a:r>
            <a:r>
              <a:rPr lang="en-US" b="1" dirty="0"/>
              <a:t>'&gt;,</a:t>
            </a:r>
          </a:p>
          <a:p>
            <a:pPr marL="285750" lvl="1" indent="0">
              <a:buNone/>
            </a:pPr>
            <a:r>
              <a:rPr lang="en-US" b="1" dirty="0"/>
              <a:t> &lt;type 'object'&gt;)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This chain is called the 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Method Resolution Order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. 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To find an attribute, Python walks the MRO in order. 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The first match wins.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0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2E8C-0DCD-4917-8B9E-A4EA1978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7AE6C-CF45-46A2-B062-2E2A1DE39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200000"/>
              </a:lnSpc>
            </a:pPr>
            <a:r>
              <a:rPr lang="en-US" sz="2800" b="0" i="0" u="none" strike="noStrike" baseline="0" dirty="0">
                <a:latin typeface="GillSans"/>
              </a:rPr>
              <a:t>A few more details about how objects work</a:t>
            </a:r>
          </a:p>
          <a:p>
            <a:pPr algn="l">
              <a:lnSpc>
                <a:spcPct val="200000"/>
              </a:lnSpc>
            </a:pPr>
            <a:r>
              <a:rPr lang="en-US" sz="2800" b="0" i="0" u="none" strike="noStrike" baseline="0" dirty="0">
                <a:latin typeface="GillSans"/>
              </a:rPr>
              <a:t>How objects are represented</a:t>
            </a:r>
          </a:p>
          <a:p>
            <a:pPr algn="l">
              <a:lnSpc>
                <a:spcPct val="200000"/>
              </a:lnSpc>
            </a:pPr>
            <a:r>
              <a:rPr lang="en-US" sz="2800" b="0" i="0" u="none" strike="noStrike" baseline="0" dirty="0">
                <a:latin typeface="GillSans"/>
              </a:rPr>
              <a:t>Details of attribute access</a:t>
            </a:r>
          </a:p>
          <a:p>
            <a:pPr algn="l">
              <a:lnSpc>
                <a:spcPct val="200000"/>
              </a:lnSpc>
            </a:pPr>
            <a:r>
              <a:rPr lang="en-US" sz="2800" b="0" i="0" u="none" strike="noStrike" baseline="0" dirty="0">
                <a:latin typeface="GillSans"/>
              </a:rPr>
              <a:t>Data encapsulation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1292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E522F-F934-45C7-97E9-5E8342096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MRO in Multiple Inheritance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C24FE-713D-443C-ABA0-0FD41E399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With multiple inheritance, there is no single path to the top. Let's take a look at an example.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class A: pass</a:t>
            </a:r>
          </a:p>
          <a:p>
            <a:pPr marL="285750" lvl="1" indent="0">
              <a:buNone/>
            </a:pPr>
            <a:r>
              <a:rPr lang="en-US" b="1" dirty="0"/>
              <a:t>class B: pass</a:t>
            </a:r>
          </a:p>
          <a:p>
            <a:pPr marL="285750" lvl="1" indent="0">
              <a:buNone/>
            </a:pPr>
            <a:r>
              <a:rPr lang="en-US" b="1" dirty="0"/>
              <a:t>class C(A, B): pass</a:t>
            </a:r>
          </a:p>
          <a:p>
            <a:pPr marL="285750" lvl="1" indent="0">
              <a:buNone/>
            </a:pPr>
            <a:r>
              <a:rPr lang="en-US" b="1" dirty="0"/>
              <a:t>class D(B): pass</a:t>
            </a:r>
          </a:p>
          <a:p>
            <a:pPr marL="285750" lvl="1" indent="0">
              <a:buNone/>
            </a:pPr>
            <a:r>
              <a:rPr lang="en-US" b="1" dirty="0"/>
              <a:t>class E(C, D): pass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What happens when you access an attribute?</a:t>
            </a:r>
            <a:endParaRPr lang="tr-TR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r>
              <a:rPr lang="en-US" b="1" dirty="0"/>
              <a:t>e = E()</a:t>
            </a:r>
          </a:p>
          <a:p>
            <a:pPr marL="285750" lvl="1" indent="0">
              <a:buNone/>
            </a:pPr>
            <a:r>
              <a:rPr lang="en-US" b="1" dirty="0" err="1"/>
              <a:t>e.attr</a:t>
            </a:r>
            <a:endParaRPr lang="en-US" b="1" dirty="0"/>
          </a:p>
          <a:p>
            <a:endParaRPr lang="en-US" b="1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An attribute search process is carried out, but what is the order? That's a problem.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56A4B8-6573-445D-BFD7-05B98C0F62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823" b="63594"/>
          <a:stretch/>
        </p:blipFill>
        <p:spPr>
          <a:xfrm>
            <a:off x="4791919" y="2526167"/>
            <a:ext cx="3125165" cy="180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39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AFC4-6B71-4EC8-8255-FED38BA6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72DD5-E180-4D4D-A579-8BB063487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Python uses </a:t>
            </a:r>
            <a:r>
              <a:rPr lang="en-US" sz="2400" b="0" i="1" dirty="0">
                <a:solidFill>
                  <a:srgbClr val="24292F"/>
                </a:solidFill>
                <a:effectLst/>
                <a:latin typeface="-apple-system"/>
              </a:rPr>
              <a:t>cooperative multiple inheritance</a:t>
            </a:r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 which obeys some rules about class ordering.</a:t>
            </a:r>
            <a:endParaRPr lang="tr-TR" sz="2400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sz="2400" dirty="0">
                <a:solidFill>
                  <a:srgbClr val="24292F"/>
                </a:solidFill>
                <a:latin typeface="-apple-system"/>
              </a:rPr>
              <a:t>Big picture: Child classes can arrange their</a:t>
            </a:r>
            <a:r>
              <a:rPr lang="tr-TR" sz="2400" dirty="0">
                <a:solidFill>
                  <a:srgbClr val="24292F"/>
                </a:solidFill>
                <a:latin typeface="-apple-system"/>
              </a:rPr>
              <a:t> </a:t>
            </a:r>
            <a:r>
              <a:rPr lang="en-US" sz="2400" dirty="0">
                <a:solidFill>
                  <a:srgbClr val="24292F"/>
                </a:solidFill>
                <a:latin typeface="-apple-system"/>
              </a:rPr>
              <a:t>parents to cooperate with each other</a:t>
            </a:r>
          </a:p>
          <a:p>
            <a:r>
              <a:rPr lang="en-US" sz="2400" dirty="0">
                <a:solidFill>
                  <a:srgbClr val="24292F"/>
                </a:solidFill>
                <a:latin typeface="-apple-system"/>
              </a:rPr>
              <a:t>But there are some rules...</a:t>
            </a:r>
            <a:endParaRPr lang="tr-TR" sz="2400" dirty="0">
              <a:solidFill>
                <a:srgbClr val="24292F"/>
              </a:solidFill>
              <a:latin typeface="-apple-system"/>
            </a:endParaRPr>
          </a:p>
          <a:p>
            <a:endParaRPr lang="tr-TR" dirty="0">
              <a:solidFill>
                <a:srgbClr val="24292F"/>
              </a:solidFill>
              <a:latin typeface="-apple-system"/>
            </a:endParaRPr>
          </a:p>
          <a:p>
            <a:endParaRPr lang="tr-TR" dirty="0">
              <a:solidFill>
                <a:srgbClr val="24292F"/>
              </a:solidFill>
              <a:latin typeface="-apple-system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73F171-1F96-443A-935B-044AA47133F6}"/>
              </a:ext>
            </a:extLst>
          </p:cNvPr>
          <p:cNvSpPr txBox="1"/>
          <p:nvPr/>
        </p:nvSpPr>
        <p:spPr>
          <a:xfrm>
            <a:off x="2286000" y="4001294"/>
            <a:ext cx="4126375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GillSans"/>
              </a:rPr>
              <a:t>Rule 1: Children before parents</a:t>
            </a:r>
          </a:p>
          <a:p>
            <a:pPr algn="l"/>
            <a:r>
              <a:rPr lang="en-US" sz="2400" b="0" i="0" u="none" strike="noStrike" baseline="0" dirty="0">
                <a:latin typeface="GillSans"/>
              </a:rPr>
              <a:t>Rule 2: Parents go in order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9827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5AE8-21E0-4EA0-8D78-F6B9C46B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BA1E4-56C4-4B17-AD0E-A129A1974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Courier"/>
              </a:rPr>
              <a:t>class C(A, B):</a:t>
            </a:r>
          </a:p>
          <a:p>
            <a:pPr marL="34290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...</a:t>
            </a:r>
            <a:endParaRPr lang="tr-TR" sz="1500" b="1" i="0" u="none" strike="noStrike" baseline="0" dirty="0">
              <a:latin typeface="Courier"/>
            </a:endParaRPr>
          </a:p>
          <a:p>
            <a:pPr marL="342900" lvl="1" indent="0">
              <a:buNone/>
            </a:pPr>
            <a:endParaRPr lang="tr-TR" sz="1500" b="1" dirty="0">
              <a:latin typeface="Courier"/>
            </a:endParaRPr>
          </a:p>
          <a:p>
            <a:pPr marL="342900" lvl="1" indent="0">
              <a:buNone/>
            </a:pPr>
            <a:endParaRPr lang="tr-TR" sz="1500" b="1" dirty="0">
              <a:latin typeface="Courier"/>
            </a:endParaRPr>
          </a:p>
          <a:p>
            <a:pPr marL="400050"/>
            <a:r>
              <a:rPr lang="en-US" dirty="0"/>
              <a:t>Head explosion: Python might check other</a:t>
            </a:r>
            <a:r>
              <a:rPr lang="tr-TR" dirty="0"/>
              <a:t> </a:t>
            </a:r>
            <a:r>
              <a:rPr lang="en-US" dirty="0"/>
              <a:t>classes in-between. This is allowed by the rules.</a:t>
            </a:r>
            <a:endParaRPr lang="tr-T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BC94CB-2E79-4CFE-B31D-0A4C6C5506E6}"/>
              </a:ext>
            </a:extLst>
          </p:cNvPr>
          <p:cNvSpPr txBox="1"/>
          <p:nvPr/>
        </p:nvSpPr>
        <p:spPr>
          <a:xfrm>
            <a:off x="2508812" y="1964150"/>
            <a:ext cx="4126375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GillSans"/>
              </a:rPr>
              <a:t>Rule 1: Children before parents</a:t>
            </a:r>
          </a:p>
          <a:p>
            <a:pPr algn="l"/>
            <a:r>
              <a:rPr lang="en-US" sz="2400" b="0" i="0" u="none" strike="noStrike" baseline="0" dirty="0">
                <a:latin typeface="GillSans"/>
              </a:rPr>
              <a:t>Rule 2: Parents go in order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528492-D5C9-4C9D-8976-B97E85EEA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665" y="3184726"/>
            <a:ext cx="3360308" cy="7159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06AE85-8C2B-4A39-9DC4-1BA3C1D8A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491" y="5428778"/>
            <a:ext cx="3952875" cy="6286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3B8299B-FED2-4FBE-82E4-F3CAEDC458FF}"/>
              </a:ext>
            </a:extLst>
          </p:cNvPr>
          <p:cNvSpPr txBox="1"/>
          <p:nvPr/>
        </p:nvSpPr>
        <p:spPr>
          <a:xfrm>
            <a:off x="3572961" y="5937333"/>
            <a:ext cx="26918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latin typeface="GillSans"/>
              </a:rPr>
              <a:t>some other class</a:t>
            </a:r>
          </a:p>
          <a:p>
            <a:pPr algn="ctr"/>
            <a:r>
              <a:rPr lang="en-US" sz="1800" b="0" i="0" u="none" strike="noStrike" baseline="0" dirty="0">
                <a:latin typeface="GillSans"/>
              </a:rPr>
              <a:t>(injected into the chain)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26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7EC9C76-1636-47D7-8BC6-C63DB32DE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615" y="1322389"/>
            <a:ext cx="6111770" cy="49381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A91FB-0BC5-47C3-A5D5-E3E7E9933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6D73D-63B6-4B91-851D-F65310D79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3270250" cy="48291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b="1" i="0" u="none" strike="noStrike" baseline="0" dirty="0">
                <a:latin typeface="Courier"/>
              </a:rPr>
              <a:t>class A(object):</a:t>
            </a:r>
          </a:p>
          <a:p>
            <a:pPr marL="34290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def yow(self):</a:t>
            </a:r>
          </a:p>
          <a:p>
            <a:pPr marL="685800" lvl="2" indent="0">
              <a:buNone/>
            </a:pPr>
            <a:r>
              <a:rPr lang="en-US" sz="1600" b="1" i="0" u="none" strike="noStrike" baseline="0" dirty="0">
                <a:latin typeface="Courier"/>
              </a:rPr>
              <a:t>print 'Yow!'</a:t>
            </a:r>
          </a:p>
          <a:p>
            <a:pPr marL="0" indent="0" algn="l">
              <a:buNone/>
            </a:pPr>
            <a:r>
              <a:rPr lang="en-US" sz="1600" b="1" i="0" u="none" strike="noStrike" baseline="0" dirty="0">
                <a:latin typeface="Courier"/>
              </a:rPr>
              <a:t>class B(A):</a:t>
            </a:r>
          </a:p>
          <a:p>
            <a:pPr marL="34290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def spam(self):</a:t>
            </a:r>
          </a:p>
          <a:p>
            <a:pPr marL="685800" lvl="2" indent="0">
              <a:buNone/>
            </a:pPr>
            <a:r>
              <a:rPr lang="en-US" sz="1600" b="1" i="0" u="none" strike="noStrike" baseline="0" dirty="0" err="1">
                <a:latin typeface="Courier"/>
              </a:rPr>
              <a:t>self.yow</a:t>
            </a:r>
            <a:r>
              <a:rPr lang="en-US" sz="1600" b="1" i="0" u="none" strike="noStrike" baseline="0" dirty="0">
                <a:latin typeface="Courier"/>
              </a:rPr>
              <a:t>()</a:t>
            </a:r>
            <a:endParaRPr lang="tr-TR" sz="1600" b="1" i="0" u="none" strike="noStrike" baseline="0" dirty="0">
              <a:latin typeface="Courier"/>
            </a:endParaRPr>
          </a:p>
          <a:p>
            <a:pPr lvl="2"/>
            <a:endParaRPr lang="tr-TR" sz="1200" dirty="0">
              <a:latin typeface="Courier"/>
            </a:endParaRPr>
          </a:p>
          <a:p>
            <a:pPr lvl="2"/>
            <a:endParaRPr lang="tr-TR" sz="1200" dirty="0">
              <a:latin typeface="Courier"/>
            </a:endParaRPr>
          </a:p>
          <a:p>
            <a:r>
              <a:rPr lang="tr-TR" sz="2000" dirty="0"/>
              <a:t>No</a:t>
            </a:r>
            <a:r>
              <a:rPr lang="en-US" sz="2000" b="0" i="0" u="none" strike="noStrike" baseline="0" dirty="0"/>
              <a:t>w consider</a:t>
            </a:r>
            <a:endParaRPr lang="tr-TR" sz="2000" b="0" i="0" u="none" strike="noStrike" baseline="0" dirty="0"/>
          </a:p>
          <a:p>
            <a:pPr marL="0" indent="0" algn="l">
              <a:buNone/>
            </a:pPr>
            <a:r>
              <a:rPr lang="en-US" sz="1600" b="1" i="0" u="none" strike="noStrike" baseline="0" dirty="0">
                <a:latin typeface="Courier"/>
              </a:rPr>
              <a:t>class C(A):</a:t>
            </a:r>
          </a:p>
          <a:p>
            <a:pPr marL="34290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def yow(self):</a:t>
            </a:r>
          </a:p>
          <a:p>
            <a:pPr marL="685800" lvl="2" indent="0">
              <a:buNone/>
            </a:pPr>
            <a:r>
              <a:rPr lang="en-US" sz="1600" b="1" i="0" u="none" strike="noStrike" baseline="0" dirty="0">
                <a:latin typeface="Courier"/>
              </a:rPr>
              <a:t>print '</a:t>
            </a:r>
            <a:r>
              <a:rPr lang="en-US" sz="1600" b="1" i="0" u="none" strike="noStrike" baseline="0" dirty="0" err="1">
                <a:latin typeface="Courier"/>
              </a:rPr>
              <a:t>Yowzer</a:t>
            </a:r>
            <a:r>
              <a:rPr lang="en-US" sz="1600" b="1" i="0" u="none" strike="noStrike" baseline="0" dirty="0">
                <a:latin typeface="Courier"/>
              </a:rPr>
              <a:t>!!'</a:t>
            </a:r>
          </a:p>
          <a:p>
            <a:pPr marL="0" indent="0" algn="l">
              <a:buNone/>
            </a:pPr>
            <a:r>
              <a:rPr lang="en-US" sz="1600" b="1" i="0" u="none" strike="noStrike" baseline="0" dirty="0">
                <a:latin typeface="Courier"/>
              </a:rPr>
              <a:t>class D(B,C):</a:t>
            </a:r>
          </a:p>
          <a:p>
            <a:pPr marL="34290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Pass</a:t>
            </a:r>
            <a:endParaRPr lang="tr-TR" sz="1600" b="1" i="0" u="none" strike="noStrike" baseline="0" dirty="0">
              <a:latin typeface="Courier"/>
            </a:endParaRPr>
          </a:p>
          <a:p>
            <a:pPr lvl="1"/>
            <a:endParaRPr lang="tr-TR" sz="1500" dirty="0">
              <a:latin typeface="+mj-lt"/>
            </a:endParaRPr>
          </a:p>
          <a:p>
            <a:r>
              <a:rPr lang="en-US" sz="2000" b="0" i="0" u="none" strike="noStrike" baseline="0" dirty="0"/>
              <a:t>Why? The rules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7117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704B9-09F1-4FD7-9010-EB783566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59CD7-835A-4327-B450-08C08B5DB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flattens the inheritance hierarchy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&gt;&gt;&gt; </a:t>
            </a:r>
            <a:r>
              <a:rPr lang="en-US" sz="1500" b="1" i="0" u="none" strike="noStrike" baseline="0" dirty="0">
                <a:latin typeface="Courier-Bold"/>
              </a:rPr>
              <a:t>D.__</a:t>
            </a:r>
            <a:r>
              <a:rPr lang="en-US" sz="1500" b="1" i="0" u="none" strike="noStrike" baseline="0" dirty="0" err="1">
                <a:latin typeface="Courier-Bold"/>
              </a:rPr>
              <a:t>mro</a:t>
            </a:r>
            <a:r>
              <a:rPr lang="en-US" sz="1500" b="1" i="0" u="none" strike="noStrike" baseline="0" dirty="0">
                <a:latin typeface="Courier-Bold"/>
              </a:rPr>
              <a:t>__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(&lt;class '__</a:t>
            </a:r>
            <a:r>
              <a:rPr lang="en-US" sz="1500" b="1" i="0" u="none" strike="noStrike" baseline="0" dirty="0" err="1">
                <a:latin typeface="Courier"/>
              </a:rPr>
              <a:t>main__.D</a:t>
            </a:r>
            <a:r>
              <a:rPr lang="en-US" sz="1500" b="1" i="0" u="none" strike="noStrike" baseline="0" dirty="0">
                <a:latin typeface="Courier"/>
              </a:rPr>
              <a:t>'&gt;, &lt;class '__</a:t>
            </a:r>
            <a:r>
              <a:rPr lang="en-US" sz="1500" b="1" i="0" u="none" strike="noStrike" baseline="0" dirty="0" err="1">
                <a:latin typeface="Courier"/>
              </a:rPr>
              <a:t>main__.B</a:t>
            </a:r>
            <a:r>
              <a:rPr lang="en-US" sz="1500" b="1" i="0" u="none" strike="noStrike" baseline="0" dirty="0">
                <a:latin typeface="Courier"/>
              </a:rPr>
              <a:t>'&gt;,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&lt;class '__</a:t>
            </a:r>
            <a:r>
              <a:rPr lang="en-US" sz="1500" b="1" i="0" u="none" strike="noStrike" baseline="0" dirty="0" err="1">
                <a:latin typeface="Courier"/>
              </a:rPr>
              <a:t>main__.C</a:t>
            </a:r>
            <a:r>
              <a:rPr lang="en-US" sz="1500" b="1" i="0" u="none" strike="noStrike" baseline="0" dirty="0">
                <a:latin typeface="Courier"/>
              </a:rPr>
              <a:t>'&gt;, &lt;class '__</a:t>
            </a:r>
            <a:r>
              <a:rPr lang="en-US" sz="1500" b="1" i="0" u="none" strike="noStrike" baseline="0" dirty="0" err="1">
                <a:latin typeface="Courier"/>
              </a:rPr>
              <a:t>main__.A</a:t>
            </a:r>
            <a:r>
              <a:rPr lang="en-US" sz="1500" b="1" i="0" u="none" strike="noStrike" baseline="0" dirty="0">
                <a:latin typeface="Courier"/>
              </a:rPr>
              <a:t>'&gt;,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&lt;type 'object'&gt;)</a:t>
            </a:r>
          </a:p>
          <a:p>
            <a:pPr marL="285750" lvl="1" indent="0">
              <a:buNone/>
            </a:pPr>
            <a:r>
              <a:rPr lang="en-US" sz="1500" b="1" i="0" u="none" strike="noStrike" baseline="0" dirty="0">
                <a:latin typeface="Courier"/>
              </a:rPr>
              <a:t>&gt;&gt;&gt;</a:t>
            </a:r>
            <a:endParaRPr lang="tr-TR" sz="1500" b="1" i="0" u="none" strike="noStrike" baseline="0" dirty="0">
              <a:latin typeface="Courier"/>
            </a:endParaRPr>
          </a:p>
          <a:p>
            <a:pPr marL="285750" lvl="1" indent="0">
              <a:buNone/>
            </a:pPr>
            <a:endParaRPr lang="tr-TR" sz="1500" b="1" dirty="0">
              <a:latin typeface="Courier"/>
            </a:endParaRPr>
          </a:p>
          <a:p>
            <a:r>
              <a:rPr lang="en-US" dirty="0"/>
              <a:t>Calculated using the C3 Linearization algorithm</a:t>
            </a:r>
          </a:p>
          <a:p>
            <a:r>
              <a:rPr lang="en-US" dirty="0"/>
              <a:t>Merge of parent MROs according to the "rules"</a:t>
            </a:r>
          </a:p>
          <a:p>
            <a:r>
              <a:rPr lang="en-US" dirty="0"/>
              <a:t>Attributes found by walking the MRO as before</a:t>
            </a:r>
          </a:p>
        </p:txBody>
      </p:sp>
    </p:spTree>
    <p:extLst>
      <p:ext uri="{BB962C8B-B14F-4D97-AF65-F5344CB8AC3E}">
        <p14:creationId xmlns:p14="http://schemas.microsoft.com/office/powerpoint/2010/main" val="210480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BD59-3BEA-4B0E-9107-CAC996D3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super()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46E6A-6F39-45BD-8E78-4569B9597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6700"/>
            <a:ext cx="7886700" cy="5092700"/>
          </a:xfrm>
        </p:spPr>
        <p:txBody>
          <a:bodyPr>
            <a:normAutofit/>
          </a:bodyPr>
          <a:lstStyle/>
          <a:p>
            <a:r>
              <a:rPr lang="en-US" dirty="0"/>
              <a:t>Always use super() when overriding methods.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1700" b="1" dirty="0"/>
              <a:t>class B(A):</a:t>
            </a:r>
          </a:p>
          <a:p>
            <a:pPr marL="685800" lvl="2" indent="0">
              <a:buNone/>
            </a:pPr>
            <a:r>
              <a:rPr lang="en-US" sz="1700" b="1" dirty="0"/>
              <a:t>def foo(self):</a:t>
            </a:r>
          </a:p>
          <a:p>
            <a:pPr marL="1028700" lvl="3" indent="0">
              <a:buNone/>
            </a:pPr>
            <a:r>
              <a:rPr lang="en-US" sz="1850" b="1" dirty="0"/>
              <a:t>...</a:t>
            </a:r>
          </a:p>
          <a:p>
            <a:pPr marL="1028700" lvl="3" indent="0">
              <a:buNone/>
            </a:pPr>
            <a:r>
              <a:rPr lang="en-US" sz="1850" b="1" dirty="0"/>
              <a:t>return super(</a:t>
            </a:r>
            <a:r>
              <a:rPr lang="en-US" sz="1850" b="1" dirty="0" err="1"/>
              <a:t>B,self</a:t>
            </a:r>
            <a:r>
              <a:rPr lang="en-US" sz="1850" b="1" dirty="0"/>
              <a:t>).foo()</a:t>
            </a:r>
            <a:endParaRPr lang="tr-TR" dirty="0"/>
          </a:p>
          <a:p>
            <a:r>
              <a:rPr lang="en-US" dirty="0"/>
              <a:t>super() delegates to the next class on the MRO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Tricky bit: You don't know what it 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5A2BED-C98E-4B49-B8D6-125205610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12" y="4191794"/>
            <a:ext cx="57435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43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F4412-61E3-460A-8D9F-A87BA85C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D0776-F4FA-4286-99FD-AAB35DF3C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0" i="0" u="none" strike="noStrike" baseline="0" dirty="0">
                <a:latin typeface="GillSans"/>
              </a:rPr>
              <a:t>Multiple inheritance is a powerful tool</a:t>
            </a:r>
            <a:endParaRPr lang="tr-TR" sz="2800" b="0" i="0" u="none" strike="noStrike" baseline="0" dirty="0">
              <a:latin typeface="GillSans"/>
            </a:endParaRPr>
          </a:p>
          <a:p>
            <a:pPr algn="l"/>
            <a:endParaRPr lang="en-US" sz="2800" b="0" i="0" u="none" strike="noStrike" baseline="0" dirty="0">
              <a:latin typeface="GillSans"/>
            </a:endParaRPr>
          </a:p>
          <a:p>
            <a:pPr algn="l"/>
            <a:r>
              <a:rPr lang="en-US" sz="2800" b="0" i="0" u="none" strike="noStrike" baseline="0" dirty="0">
                <a:latin typeface="GillSans"/>
              </a:rPr>
              <a:t>With power comes responsibility</a:t>
            </a:r>
            <a:endParaRPr lang="tr-TR" sz="2800" b="0" i="0" u="none" strike="noStrike" baseline="0" dirty="0">
              <a:latin typeface="GillSans"/>
            </a:endParaRPr>
          </a:p>
          <a:p>
            <a:pPr algn="l"/>
            <a:endParaRPr lang="en-US" sz="2800" b="0" i="0" u="none" strike="noStrike" baseline="0" dirty="0">
              <a:latin typeface="GillSans"/>
            </a:endParaRPr>
          </a:p>
          <a:p>
            <a:pPr algn="l"/>
            <a:r>
              <a:rPr lang="en-US" sz="2800" b="0" i="0" u="none" strike="noStrike" baseline="0" dirty="0">
                <a:latin typeface="GillSans"/>
              </a:rPr>
              <a:t>Frameworks/libraries sometimes use it for</a:t>
            </a:r>
            <a:r>
              <a:rPr lang="tr-TR" sz="2800" b="0" i="0" u="none" strike="noStrike" baseline="0" dirty="0">
                <a:latin typeface="GillSans"/>
              </a:rPr>
              <a:t> </a:t>
            </a:r>
            <a:r>
              <a:rPr lang="en-US" sz="2800" b="0" i="0" u="none" strike="noStrike" baseline="0" dirty="0">
                <a:latin typeface="GillSans"/>
              </a:rPr>
              <a:t>advanced features involving composition of</a:t>
            </a:r>
            <a:r>
              <a:rPr lang="tr-TR" sz="2800" b="0" i="0" u="none" strike="noStrike" baseline="0" dirty="0">
                <a:latin typeface="GillSans"/>
              </a:rPr>
              <a:t> </a:t>
            </a:r>
            <a:r>
              <a:rPr lang="en-US" sz="2800" b="0" i="0" u="none" strike="noStrike" baseline="0" dirty="0">
                <a:latin typeface="GillSans"/>
              </a:rPr>
              <a:t>components</a:t>
            </a:r>
            <a:endParaRPr lang="tr-TR" sz="2800" b="0" i="0" u="none" strike="noStrike" baseline="0" dirty="0">
              <a:latin typeface="GillSans"/>
            </a:endParaRPr>
          </a:p>
          <a:p>
            <a:pPr algn="l"/>
            <a:endParaRPr lang="en-US" sz="2800" b="0" i="0" u="none" strike="noStrike" baseline="0" dirty="0">
              <a:latin typeface="GillSans"/>
            </a:endParaRPr>
          </a:p>
          <a:p>
            <a:pPr algn="l"/>
            <a:r>
              <a:rPr lang="en-US" sz="2800" b="0" i="0" u="none" strike="noStrike" baseline="0" dirty="0">
                <a:latin typeface="GillSans"/>
              </a:rPr>
              <a:t>More details in an advanced course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504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5564C-3262-436E-8E4A-14E3A0963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2657-D8F2-4ED4-82BC-43CCC2111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D</a:t>
            </a:r>
            <a:r>
              <a:rPr lang="en-US" sz="2400" dirty="0" err="1"/>
              <a:t>ictionary</a:t>
            </a:r>
            <a:r>
              <a:rPr lang="en-US" sz="2400" dirty="0"/>
              <a:t> is a collection of named values.</a:t>
            </a:r>
            <a:endParaRPr lang="tr-TR" sz="2400" dirty="0"/>
          </a:p>
          <a:p>
            <a:pPr marL="342900" lvl="1" indent="0">
              <a:buNone/>
            </a:pPr>
            <a:r>
              <a:rPr lang="en-US" sz="2000" b="1" dirty="0"/>
              <a:t>stock = {</a:t>
            </a:r>
          </a:p>
          <a:p>
            <a:pPr marL="342900" lvl="1" indent="0">
              <a:buNone/>
            </a:pPr>
            <a:r>
              <a:rPr lang="en-US" sz="2000" b="1" dirty="0"/>
              <a:t>    'name' : 'GOOG',</a:t>
            </a:r>
          </a:p>
          <a:p>
            <a:pPr marL="342900" lvl="1" indent="0">
              <a:buNone/>
            </a:pPr>
            <a:r>
              <a:rPr lang="en-US" sz="2000" b="1" dirty="0"/>
              <a:t>    'shares' : 100,</a:t>
            </a:r>
          </a:p>
          <a:p>
            <a:pPr marL="342900" lvl="1" indent="0">
              <a:buNone/>
            </a:pPr>
            <a:r>
              <a:rPr lang="en-US" sz="2000" b="1" dirty="0"/>
              <a:t>    'price' : 490.1</a:t>
            </a:r>
          </a:p>
          <a:p>
            <a:pPr marL="342900" lvl="1" indent="0">
              <a:buNone/>
            </a:pPr>
            <a:r>
              <a:rPr lang="en-US" sz="2000" b="1" dirty="0"/>
              <a:t>}</a:t>
            </a:r>
            <a:endParaRPr lang="tr-TR" sz="2000" b="1" dirty="0"/>
          </a:p>
          <a:p>
            <a:pPr marL="342900" lvl="1" indent="0">
              <a:buNone/>
            </a:pPr>
            <a:endParaRPr lang="en-US" sz="2000" b="1" dirty="0"/>
          </a:p>
          <a:p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Dictionaries are commonly used for simple data structures.</a:t>
            </a:r>
            <a:endParaRPr lang="tr-TR" sz="2400" b="0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However, they are used for critical parts of the interpreter and may be the </a:t>
            </a:r>
            <a:r>
              <a:rPr lang="en-US" sz="2400" b="0" i="1" dirty="0">
                <a:solidFill>
                  <a:srgbClr val="24292F"/>
                </a:solidFill>
                <a:effectLst/>
                <a:latin typeface="-apple-system"/>
              </a:rPr>
              <a:t>most important type of data in Python</a:t>
            </a:r>
            <a:r>
              <a:rPr lang="en-US" sz="2400" b="0" i="0" dirty="0">
                <a:solidFill>
                  <a:srgbClr val="24292F"/>
                </a:solidFill>
                <a:effectLst/>
                <a:latin typeface="-apple-system"/>
              </a:rPr>
              <a:t>.</a:t>
            </a:r>
            <a:endParaRPr lang="tr-TR" sz="2400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8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9E29-EC57-4616-988D-FA10585B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Dicts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and Modules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189307D-B4BF-4A70-801E-254E96647DD5}"/>
              </a:ext>
            </a:extLst>
          </p:cNvPr>
          <p:cNvSpPr/>
          <p:nvPr/>
        </p:nvSpPr>
        <p:spPr>
          <a:xfrm>
            <a:off x="863600" y="4743450"/>
            <a:ext cx="5588000" cy="15684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0FC2F-4621-45DC-AD68-A89B49569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Within a module, a dictionary holds all of the global variables and functions.</a:t>
            </a:r>
            <a:endParaRPr lang="tr-TR" b="0" i="0" dirty="0">
              <a:solidFill>
                <a:srgbClr val="24292F"/>
              </a:solidFill>
              <a:effectLst/>
              <a:latin typeface="-apple-system"/>
            </a:endParaRPr>
          </a:p>
          <a:p>
            <a:pPr marL="285750" lvl="1" indent="0">
              <a:buNone/>
            </a:pPr>
            <a:r>
              <a:rPr lang="en-US" b="1" dirty="0"/>
              <a:t># foo.py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x = 42</a:t>
            </a:r>
          </a:p>
          <a:p>
            <a:pPr marL="285750" lvl="1" indent="0">
              <a:buNone/>
            </a:pPr>
            <a:r>
              <a:rPr lang="en-US" b="1" dirty="0"/>
              <a:t>def bar():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spam():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>
                <a:solidFill>
                  <a:srgbClr val="24292F"/>
                </a:solidFill>
                <a:latin typeface="-apple-system"/>
              </a:rPr>
              <a:t>If you inspect foo.__</a:t>
            </a:r>
            <a:r>
              <a:rPr lang="en-US" dirty="0" err="1">
                <a:solidFill>
                  <a:srgbClr val="24292F"/>
                </a:solidFill>
                <a:latin typeface="-apple-system"/>
              </a:rPr>
              <a:t>dict</a:t>
            </a:r>
            <a:r>
              <a:rPr lang="en-US" dirty="0">
                <a:solidFill>
                  <a:srgbClr val="24292F"/>
                </a:solidFill>
                <a:latin typeface="-apple-system"/>
              </a:rPr>
              <a:t>__ or </a:t>
            </a:r>
            <a:r>
              <a:rPr lang="en-US" dirty="0" err="1">
                <a:solidFill>
                  <a:srgbClr val="24292F"/>
                </a:solidFill>
                <a:latin typeface="-apple-system"/>
              </a:rPr>
              <a:t>globals</a:t>
            </a:r>
            <a:r>
              <a:rPr lang="en-US" dirty="0">
                <a:solidFill>
                  <a:srgbClr val="24292F"/>
                </a:solidFill>
                <a:latin typeface="-apple-system"/>
              </a:rPr>
              <a:t>(), you'll see the dictionary.</a:t>
            </a:r>
            <a:endParaRPr lang="tr-TR" dirty="0">
              <a:solidFill>
                <a:srgbClr val="24292F"/>
              </a:solidFill>
              <a:latin typeface="-apple-system"/>
            </a:endParaRPr>
          </a:p>
          <a:p>
            <a:pPr marL="285750" lvl="1" indent="0">
              <a:buNone/>
            </a:pPr>
            <a:endParaRPr lang="tr-TR" b="1" dirty="0">
              <a:solidFill>
                <a:srgbClr val="24292F"/>
              </a:solidFill>
              <a:latin typeface="-apple-system"/>
            </a:endParaRP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{</a:t>
            </a: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    'x' : 42,</a:t>
            </a: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    'bar' : &lt;function bar&gt;,</a:t>
            </a: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    'spam' : &lt;function spam&gt;</a:t>
            </a:r>
          </a:p>
          <a:p>
            <a:pPr marL="628650" lvl="2" indent="0">
              <a:buNone/>
            </a:pPr>
            <a:r>
              <a:rPr lang="en-US" sz="1900" b="1" dirty="0">
                <a:solidFill>
                  <a:srgbClr val="24292F"/>
                </a:solidFill>
                <a:latin typeface="-apple-system"/>
              </a:rPr>
              <a:t>}</a:t>
            </a:r>
          </a:p>
          <a:p>
            <a:pPr marL="0" indent="0">
              <a:buNone/>
            </a:pPr>
            <a:endParaRPr lang="tr-TR" dirty="0">
              <a:solidFill>
                <a:srgbClr val="24292F"/>
              </a:solidFill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78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A29F3-79C4-4E41-9FD5-741BF3915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and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03792-4A82-4314-883F-E98658B1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User defined objects also use dictionaries for both</a:t>
            </a:r>
            <a:r>
              <a:rPr lang="tr-TR" sz="2400" dirty="0"/>
              <a:t>;</a:t>
            </a:r>
          </a:p>
          <a:p>
            <a:pPr lvl="1">
              <a:lnSpc>
                <a:spcPct val="150000"/>
              </a:lnSpc>
            </a:pPr>
            <a:r>
              <a:rPr lang="tr-TR" sz="2400" b="1" dirty="0"/>
              <a:t>I</a:t>
            </a:r>
            <a:r>
              <a:rPr lang="en-US" sz="2400" b="1" dirty="0" err="1"/>
              <a:t>nstance</a:t>
            </a:r>
            <a:r>
              <a:rPr lang="en-US" sz="2400" b="1" dirty="0"/>
              <a:t> data </a:t>
            </a:r>
            <a:endParaRPr lang="tr-TR" sz="2400" b="1" dirty="0"/>
          </a:p>
          <a:p>
            <a:pPr lvl="1">
              <a:lnSpc>
                <a:spcPct val="150000"/>
              </a:lnSpc>
            </a:pPr>
            <a:r>
              <a:rPr lang="en-US" sz="2400" b="1" dirty="0"/>
              <a:t>Classes</a:t>
            </a:r>
            <a:endParaRPr lang="tr-TR" sz="2400" b="1" dirty="0"/>
          </a:p>
          <a:p>
            <a:pPr>
              <a:lnSpc>
                <a:spcPct val="150000"/>
              </a:lnSpc>
            </a:pPr>
            <a:r>
              <a:rPr lang="en-US" sz="2400" dirty="0"/>
              <a:t>In fact, the entire object system is mostly an extra layer that's put on top of dictionaries.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Let's take a look...</a:t>
            </a:r>
          </a:p>
        </p:txBody>
      </p:sp>
    </p:spTree>
    <p:extLst>
      <p:ext uri="{BB962C8B-B14F-4D97-AF65-F5344CB8AC3E}">
        <p14:creationId xmlns:p14="http://schemas.microsoft.com/office/powerpoint/2010/main" val="15412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E1FFF-8C33-4302-A43C-39DA0B3B3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and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7E65-59BE-4E55-A0A0-F1BFAA7D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dictionary holds the instance data</a:t>
            </a:r>
            <a:r>
              <a:rPr lang="tr-TR" dirty="0"/>
              <a:t> (</a:t>
            </a:r>
            <a:r>
              <a:rPr lang="en-US" dirty="0"/>
              <a:t>__</a:t>
            </a:r>
            <a:r>
              <a:rPr lang="en-US" dirty="0" err="1"/>
              <a:t>dict</a:t>
            </a:r>
            <a:r>
              <a:rPr lang="en-US" dirty="0"/>
              <a:t>__</a:t>
            </a:r>
            <a:r>
              <a:rPr lang="tr-TR" dirty="0"/>
              <a:t>)</a:t>
            </a:r>
          </a:p>
          <a:p>
            <a:pPr marL="285750" lvl="1" indent="0">
              <a:buNone/>
            </a:pPr>
            <a:r>
              <a:rPr lang="en-US" b="1" dirty="0"/>
              <a:t>&gt;&gt;&gt; s = Stock('GOOG', 100, 490.1)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{'name' : 'GOOG', 'shares' : 100, 'price': 490.1 }</a:t>
            </a:r>
          </a:p>
          <a:p>
            <a:endParaRPr lang="tr-TR" dirty="0"/>
          </a:p>
          <a:p>
            <a:r>
              <a:rPr lang="en-US" dirty="0"/>
              <a:t>You populate this </a:t>
            </a:r>
            <a:r>
              <a:rPr lang="en-US" dirty="0" err="1"/>
              <a:t>dict</a:t>
            </a:r>
            <a:r>
              <a:rPr lang="en-US" dirty="0"/>
              <a:t> (and instance) when assigning to self.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en-US" sz="1800" b="0" i="0" u="none" strike="noStrike" baseline="0" dirty="0">
                <a:latin typeface="Courier"/>
              </a:rPr>
              <a:t>self.__</a:t>
            </a:r>
            <a:r>
              <a:rPr lang="en-US" sz="1800" b="0" i="0" u="none" strike="noStrike" baseline="0" dirty="0" err="1">
                <a:latin typeface="Courier"/>
              </a:rPr>
              <a:t>dict</a:t>
            </a:r>
            <a:r>
              <a:rPr lang="en-US" sz="1800" b="0" i="0" u="none" strike="noStrike" baseline="0" dirty="0">
                <a:latin typeface="Courier"/>
              </a:rPr>
              <a:t>__</a:t>
            </a:r>
            <a:endParaRPr lang="en-US" b="1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5077D-E3A6-4367-95A3-C29BDB46CBAE}"/>
              </a:ext>
            </a:extLst>
          </p:cNvPr>
          <p:cNvSpPr txBox="1"/>
          <p:nvPr/>
        </p:nvSpPr>
        <p:spPr>
          <a:xfrm>
            <a:off x="4572000" y="5128736"/>
            <a:ext cx="3009900" cy="14773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{</a:t>
            </a:r>
          </a:p>
          <a:p>
            <a:r>
              <a:rPr lang="en-US" dirty="0"/>
              <a:t>    'name': 'GOOG',</a:t>
            </a:r>
          </a:p>
          <a:p>
            <a:r>
              <a:rPr lang="en-US" dirty="0"/>
              <a:t>    'shares': 100,</a:t>
            </a:r>
          </a:p>
          <a:p>
            <a:r>
              <a:rPr lang="en-US" dirty="0"/>
              <a:t>    'price': 490.1</a:t>
            </a:r>
          </a:p>
          <a:p>
            <a:r>
              <a:rPr lang="en-US" dirty="0"/>
              <a:t>}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E9B0BE1-CD5C-4459-AABA-7DE0E9530B74}"/>
              </a:ext>
            </a:extLst>
          </p:cNvPr>
          <p:cNvCxnSpPr/>
          <p:nvPr/>
        </p:nvCxnSpPr>
        <p:spPr>
          <a:xfrm>
            <a:off x="2812647" y="5764192"/>
            <a:ext cx="172462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025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3CB2E-15EF-4DF5-9C61-D56BDD56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and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0BB35-A34A-4434-9D90-C140363E0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Critical point : Each instance gets its own</a:t>
            </a:r>
            <a:r>
              <a:rPr lang="tr-TR" dirty="0"/>
              <a:t> </a:t>
            </a:r>
            <a:r>
              <a:rPr lang="en-US" dirty="0"/>
              <a:t>private dictionary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1600" b="1" dirty="0"/>
              <a:t>s = </a:t>
            </a:r>
            <a:r>
              <a:rPr lang="tr-TR" sz="1600" b="1" dirty="0" err="1"/>
              <a:t>Stock</a:t>
            </a:r>
            <a:r>
              <a:rPr lang="tr-TR" sz="1600" b="1" dirty="0"/>
              <a:t>('GOOG', 100, 490.1) </a:t>
            </a:r>
          </a:p>
          <a:p>
            <a:pPr marL="0" indent="0">
              <a:buNone/>
            </a:pPr>
            <a:r>
              <a:rPr lang="tr-TR" sz="1600" b="1" dirty="0"/>
              <a:t>t = </a:t>
            </a:r>
            <a:r>
              <a:rPr lang="tr-TR" sz="1600" b="1" dirty="0" err="1"/>
              <a:t>Stock</a:t>
            </a:r>
            <a:r>
              <a:rPr lang="tr-TR" sz="1600" b="1" dirty="0"/>
              <a:t>('AAPL', 50, 123.45)    </a:t>
            </a:r>
            <a:endParaRPr lang="tr-TR" sz="16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FD1A50-4ECA-4AF9-BECE-36FE7D706620}"/>
              </a:ext>
            </a:extLst>
          </p:cNvPr>
          <p:cNvSpPr txBox="1"/>
          <p:nvPr/>
        </p:nvSpPr>
        <p:spPr>
          <a:xfrm>
            <a:off x="4809284" y="2392287"/>
            <a:ext cx="2691114" cy="116955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400" b="1" i="0" u="none" strike="noStrike" baseline="0" dirty="0">
                <a:latin typeface="Courier"/>
              </a:rPr>
              <a:t>{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'name' : 'GOOG',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'shares' : 100,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'price' : 490.10</a:t>
            </a:r>
          </a:p>
          <a:p>
            <a:pPr algn="l"/>
            <a:r>
              <a:rPr lang="en-US" sz="1400" b="1" i="0" u="none" strike="noStrike" baseline="0" dirty="0">
                <a:latin typeface="Courier"/>
              </a:rPr>
              <a:t>}</a:t>
            </a:r>
            <a:endParaRPr lang="en-US" sz="1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A1C469-FE21-47BF-A47B-F09F29288270}"/>
              </a:ext>
            </a:extLst>
          </p:cNvPr>
          <p:cNvSpPr txBox="1"/>
          <p:nvPr/>
        </p:nvSpPr>
        <p:spPr>
          <a:xfrm>
            <a:off x="4809284" y="3817902"/>
            <a:ext cx="2691114" cy="116955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400" b="1" i="0" u="none" strike="noStrike" baseline="0" dirty="0">
                <a:latin typeface="Courier"/>
              </a:rPr>
              <a:t>{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'name’ : </a:t>
            </a:r>
            <a:r>
              <a:rPr lang="tr-TR" sz="1400" b="1" i="0" u="none" strike="noStrike" baseline="0" dirty="0">
                <a:latin typeface="Courier"/>
              </a:rPr>
              <a:t>AAPL</a:t>
            </a:r>
            <a:r>
              <a:rPr lang="en-US" sz="1400" b="1" i="0" u="none" strike="noStrike" baseline="0" dirty="0">
                <a:latin typeface="Courier"/>
              </a:rPr>
              <a:t>',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'shares’ : </a:t>
            </a:r>
            <a:r>
              <a:rPr lang="tr-TR" sz="1400" b="1" i="0" u="none" strike="noStrike" baseline="0" dirty="0">
                <a:latin typeface="Courier"/>
              </a:rPr>
              <a:t>5</a:t>
            </a:r>
            <a:r>
              <a:rPr lang="en-US" sz="1400" b="1" i="0" u="none" strike="noStrike" baseline="0" dirty="0">
                <a:latin typeface="Courier"/>
              </a:rPr>
              <a:t>0,</a:t>
            </a:r>
          </a:p>
          <a:p>
            <a:pPr lvl="1"/>
            <a:r>
              <a:rPr lang="en-US" sz="1400" b="1" i="0" u="none" strike="noStrike" baseline="0" dirty="0">
                <a:latin typeface="Courier"/>
              </a:rPr>
              <a:t>'price’ : </a:t>
            </a:r>
            <a:r>
              <a:rPr lang="tr-TR" sz="1400" b="1" i="0" u="none" strike="noStrike" baseline="0" dirty="0">
                <a:latin typeface="Courier"/>
              </a:rPr>
              <a:t>123.45</a:t>
            </a:r>
            <a:endParaRPr lang="en-US" sz="1400" b="1" i="0" u="none" strike="noStrike" baseline="0" dirty="0">
              <a:latin typeface="Courier"/>
            </a:endParaRPr>
          </a:p>
          <a:p>
            <a:pPr algn="l"/>
            <a:r>
              <a:rPr lang="en-US" sz="1400" b="1" i="0" u="none" strike="noStrike" baseline="0" dirty="0">
                <a:latin typeface="Courier"/>
              </a:rPr>
              <a:t>}</a:t>
            </a:r>
            <a:endParaRPr lang="en-US" sz="1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ED28EE-8EB6-4240-BB12-F3DD43C39396}"/>
              </a:ext>
            </a:extLst>
          </p:cNvPr>
          <p:cNvSpPr txBox="1"/>
          <p:nvPr/>
        </p:nvSpPr>
        <p:spPr>
          <a:xfrm>
            <a:off x="628650" y="4405045"/>
            <a:ext cx="4093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 err="1">
                <a:solidFill>
                  <a:srgbClr val="24292F"/>
                </a:solidFill>
                <a:effectLst/>
                <a:latin typeface="-apple-system"/>
              </a:rPr>
              <a:t>So</a:t>
            </a:r>
            <a:r>
              <a:rPr lang="tr-TR" b="0" i="0" dirty="0">
                <a:solidFill>
                  <a:srgbClr val="24292F"/>
                </a:solidFill>
                <a:effectLst/>
                <a:latin typeface="-apple-system"/>
              </a:rPr>
              <a:t>, 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If you created 100 instances of some class, there are 100 dictionaries sitting around holding data.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DFF085-758D-49DC-9330-368ECA26F491}"/>
              </a:ext>
            </a:extLst>
          </p:cNvPr>
          <p:cNvCxnSpPr>
            <a:endCxn id="5" idx="1"/>
          </p:cNvCxnSpPr>
          <p:nvPr/>
        </p:nvCxnSpPr>
        <p:spPr>
          <a:xfrm flipV="1">
            <a:off x="3321934" y="2963119"/>
            <a:ext cx="1487350" cy="33566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D419481-EC37-428E-801C-8F8765048DF5}"/>
              </a:ext>
            </a:extLst>
          </p:cNvPr>
          <p:cNvCxnSpPr>
            <a:cxnSpLocks/>
          </p:cNvCxnSpPr>
          <p:nvPr/>
        </p:nvCxnSpPr>
        <p:spPr>
          <a:xfrm>
            <a:off x="3321934" y="3556457"/>
            <a:ext cx="1400537" cy="84622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61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C72D-35B9-4B5F-90E8-F492152E2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and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1BF22-D0D2-4124-B6FB-990F0EE49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separate dictionary also holds the methods.</a:t>
            </a:r>
          </a:p>
          <a:p>
            <a:pPr marL="285750" lvl="1" indent="0">
              <a:buNone/>
            </a:pPr>
            <a:r>
              <a:rPr lang="en-US" sz="1600" b="1" dirty="0"/>
              <a:t>class Stock:</a:t>
            </a:r>
          </a:p>
          <a:p>
            <a:pPr marL="285750" lvl="1" indent="0">
              <a:buNone/>
            </a:pPr>
            <a:r>
              <a:rPr lang="en-US" sz="1600" b="1" dirty="0"/>
              <a:t>    def __</a:t>
            </a:r>
            <a:r>
              <a:rPr lang="en-US" sz="1600" b="1" dirty="0" err="1"/>
              <a:t>init</a:t>
            </a:r>
            <a:r>
              <a:rPr lang="en-US" sz="1600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sz="1600" b="1" dirty="0"/>
              <a:t>        self.name = name</a:t>
            </a:r>
          </a:p>
          <a:p>
            <a:pPr marL="285750" lvl="1" indent="0">
              <a:buNone/>
            </a:pPr>
            <a:r>
              <a:rPr lang="en-US" sz="1600" b="1" dirty="0"/>
              <a:t>        </a:t>
            </a:r>
            <a:r>
              <a:rPr lang="en-US" sz="1600" b="1" dirty="0" err="1"/>
              <a:t>self.shares</a:t>
            </a:r>
            <a:r>
              <a:rPr lang="en-US" sz="1600" b="1" dirty="0"/>
              <a:t> = shares</a:t>
            </a:r>
          </a:p>
          <a:p>
            <a:pPr marL="285750" lvl="1" indent="0">
              <a:buNone/>
            </a:pPr>
            <a:r>
              <a:rPr lang="en-US" sz="1600" b="1" dirty="0"/>
              <a:t>        </a:t>
            </a:r>
            <a:r>
              <a:rPr lang="en-US" sz="1600" b="1" dirty="0" err="1"/>
              <a:t>self.price</a:t>
            </a:r>
            <a:r>
              <a:rPr lang="en-US" sz="1600" b="1" dirty="0"/>
              <a:t> = price</a:t>
            </a:r>
          </a:p>
          <a:p>
            <a:pPr marL="285750" lvl="1" indent="0">
              <a:buNone/>
            </a:pP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    def cost(self):</a:t>
            </a:r>
          </a:p>
          <a:p>
            <a:pPr marL="285750" lvl="1" indent="0">
              <a:buNone/>
            </a:pPr>
            <a:r>
              <a:rPr lang="en-US" sz="1600" b="1" dirty="0"/>
              <a:t>        return </a:t>
            </a:r>
            <a:r>
              <a:rPr lang="en-US" sz="1600" b="1" dirty="0" err="1"/>
              <a:t>self.shares</a:t>
            </a:r>
            <a:r>
              <a:rPr lang="en-US" sz="1600" b="1" dirty="0"/>
              <a:t> * </a:t>
            </a:r>
            <a:r>
              <a:rPr lang="en-US" sz="1600" b="1" dirty="0" err="1"/>
              <a:t>self.price</a:t>
            </a:r>
            <a:endParaRPr lang="en-US" sz="1600" b="1" dirty="0"/>
          </a:p>
          <a:p>
            <a:pPr marL="285750" lvl="1" indent="0">
              <a:buNone/>
            </a:pP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    def sell(self, </a:t>
            </a:r>
            <a:r>
              <a:rPr lang="en-US" sz="1600" b="1" dirty="0" err="1"/>
              <a:t>nshares</a:t>
            </a:r>
            <a:r>
              <a:rPr lang="en-US" sz="1600" b="1" dirty="0"/>
              <a:t>):</a:t>
            </a:r>
          </a:p>
          <a:p>
            <a:pPr marL="285750" lvl="1" indent="0">
              <a:buNone/>
            </a:pPr>
            <a:r>
              <a:rPr lang="en-US" sz="1600" b="1" dirty="0"/>
              <a:t>        </a:t>
            </a:r>
            <a:r>
              <a:rPr lang="en-US" sz="1600" b="1" dirty="0" err="1"/>
              <a:t>self.shares</a:t>
            </a:r>
            <a:r>
              <a:rPr lang="en-US" sz="1600" b="1" dirty="0"/>
              <a:t> -= </a:t>
            </a:r>
            <a:r>
              <a:rPr lang="en-US" sz="1600" b="1" dirty="0" err="1"/>
              <a:t>nshares</a:t>
            </a:r>
            <a:endParaRPr lang="tr-TR" sz="1600" b="1" dirty="0"/>
          </a:p>
          <a:p>
            <a:pPr marL="285750" lvl="1" indent="0">
              <a:buNone/>
            </a:pPr>
            <a:endParaRPr lang="en-US" sz="1600" b="1" dirty="0"/>
          </a:p>
          <a:p>
            <a:r>
              <a:rPr lang="en-US" b="0" i="0" dirty="0">
                <a:solidFill>
                  <a:srgbClr val="24292F"/>
                </a:solidFill>
                <a:effectLst/>
                <a:latin typeface="ui-monospace"/>
              </a:rPr>
              <a:t>Stock.__</a:t>
            </a:r>
            <a:r>
              <a:rPr lang="en-US" b="0" i="0" dirty="0" err="1">
                <a:solidFill>
                  <a:srgbClr val="24292F"/>
                </a:solidFill>
                <a:effectLst/>
                <a:latin typeface="ui-monospace"/>
              </a:rPr>
              <a:t>dict</a:t>
            </a:r>
            <a:r>
              <a:rPr lang="en-US" b="0" i="0" dirty="0">
                <a:solidFill>
                  <a:srgbClr val="24292F"/>
                </a:solidFill>
                <a:effectLst/>
                <a:latin typeface="ui-monospace"/>
              </a:rPr>
              <a:t>__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EE8FC7-0DBC-4CE3-B905-1E9A9629E357}"/>
              </a:ext>
            </a:extLst>
          </p:cNvPr>
          <p:cNvSpPr txBox="1"/>
          <p:nvPr/>
        </p:nvSpPr>
        <p:spPr>
          <a:xfrm>
            <a:off x="5081285" y="4858303"/>
            <a:ext cx="3107803" cy="14773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{</a:t>
            </a:r>
          </a:p>
          <a:p>
            <a:r>
              <a:rPr lang="en-US" dirty="0"/>
              <a:t>    'cost': &lt;function&gt;,</a:t>
            </a:r>
          </a:p>
          <a:p>
            <a:r>
              <a:rPr lang="en-US" dirty="0"/>
              <a:t>    'sell': &lt;function&gt;,</a:t>
            </a:r>
          </a:p>
          <a:p>
            <a:r>
              <a:rPr lang="en-US" dirty="0"/>
              <a:t>    '__</a:t>
            </a:r>
            <a:r>
              <a:rPr lang="en-US" dirty="0" err="1"/>
              <a:t>init</a:t>
            </a:r>
            <a:r>
              <a:rPr lang="en-US" dirty="0"/>
              <a:t>__': &lt;function&gt;</a:t>
            </a:r>
          </a:p>
          <a:p>
            <a:r>
              <a:rPr lang="en-US" dirty="0"/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7F5D515-686A-475E-A24C-58C70FCB8AA3}"/>
              </a:ext>
            </a:extLst>
          </p:cNvPr>
          <p:cNvCxnSpPr/>
          <p:nvPr/>
        </p:nvCxnSpPr>
        <p:spPr>
          <a:xfrm>
            <a:off x="2858947" y="5596967"/>
            <a:ext cx="209501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97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0D41-D0B4-4489-A376-A5E70A19B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Instances and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09ED4-3208-4408-BA4D-42F88C47F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Instances and classes are linked together. </a:t>
            </a:r>
            <a:endParaRPr lang="tr-TR" dirty="0"/>
          </a:p>
          <a:p>
            <a:r>
              <a:rPr lang="en-US" dirty="0"/>
              <a:t>__class__ attribute refers back to the class.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Stock('GOOG', 100, 490.1)</a:t>
            </a:r>
          </a:p>
          <a:p>
            <a:pPr marL="285750" lvl="1" indent="0">
              <a:buNone/>
            </a:pPr>
            <a:r>
              <a:rPr lang="en-US" b="1" dirty="0"/>
              <a:t>&gt;&gt;&gt; s.__</a:t>
            </a:r>
            <a:r>
              <a:rPr lang="en-US" b="1" dirty="0" err="1"/>
              <a:t>dict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{ 'name': 'GOOG', 'shares': 100, 'price': 490.1 }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s.__class</a:t>
            </a:r>
            <a:r>
              <a:rPr lang="en-US" b="1" dirty="0"/>
              <a:t>__</a:t>
            </a:r>
          </a:p>
          <a:p>
            <a:pPr marL="285750" lvl="1" indent="0">
              <a:buNone/>
            </a:pPr>
            <a:r>
              <a:rPr lang="en-US" b="1" dirty="0"/>
              <a:t>&lt;class '__</a:t>
            </a:r>
            <a:r>
              <a:rPr lang="en-US" b="1" dirty="0" err="1"/>
              <a:t>main__.Stock</a:t>
            </a:r>
            <a:r>
              <a:rPr lang="en-US" b="1" dirty="0"/>
              <a:t>'&gt;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The instance dictionary holds data unique to each instance, whereas the class dictionary holds data collectively shared by </a:t>
            </a:r>
            <a:r>
              <a:rPr lang="en-US" b="0" i="1" dirty="0">
                <a:solidFill>
                  <a:srgbClr val="24292F"/>
                </a:solidFill>
                <a:effectLst/>
                <a:latin typeface="-apple-system"/>
              </a:rPr>
              <a:t>all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 instances.</a:t>
            </a:r>
            <a:br>
              <a:rPr lang="en-US" dirty="0"/>
            </a:br>
            <a:endParaRPr lang="tr-TR" dirty="0"/>
          </a:p>
          <a:p>
            <a:endParaRPr lang="tr-T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894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17136</TotalTime>
  <Words>1685</Words>
  <Application>Microsoft Office PowerPoint</Application>
  <PresentationFormat>On-screen Show (4:3)</PresentationFormat>
  <Paragraphs>339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-apple-system</vt:lpstr>
      <vt:lpstr>Arial</vt:lpstr>
      <vt:lpstr>Calibri</vt:lpstr>
      <vt:lpstr>Calibri Light</vt:lpstr>
      <vt:lpstr>Courier</vt:lpstr>
      <vt:lpstr>Courier-Bold</vt:lpstr>
      <vt:lpstr>GillSans</vt:lpstr>
      <vt:lpstr>ui-monospace</vt:lpstr>
      <vt:lpstr>Wingdings</vt:lpstr>
      <vt:lpstr>Office Theme</vt:lpstr>
      <vt:lpstr>Section 6  Inner Workings of Python Objects</vt:lpstr>
      <vt:lpstr>Overview</vt:lpstr>
      <vt:lpstr>Dictionaries Revisited</vt:lpstr>
      <vt:lpstr>Dicts and Modules</vt:lpstr>
      <vt:lpstr>Dicts and Objects</vt:lpstr>
      <vt:lpstr>Dicts and Instances</vt:lpstr>
      <vt:lpstr>Dicts and Instances</vt:lpstr>
      <vt:lpstr>Dicts and Classes</vt:lpstr>
      <vt:lpstr>Instances and Classes</vt:lpstr>
      <vt:lpstr>Instances and Classes</vt:lpstr>
      <vt:lpstr>Attribute Access</vt:lpstr>
      <vt:lpstr>Modifying Instances</vt:lpstr>
      <vt:lpstr>Modifying Instances</vt:lpstr>
      <vt:lpstr>Reading Attributes</vt:lpstr>
      <vt:lpstr>Reading Attributes</vt:lpstr>
      <vt:lpstr>How inheritance works</vt:lpstr>
      <vt:lpstr>Reading Attributes</vt:lpstr>
      <vt:lpstr>Single Inheritance</vt:lpstr>
      <vt:lpstr>Method Resolution Order or MRO</vt:lpstr>
      <vt:lpstr>MRO in Multiple Inheritance</vt:lpstr>
      <vt:lpstr>Multiple Inheritance</vt:lpstr>
      <vt:lpstr>Multiple Inheritance</vt:lpstr>
      <vt:lpstr>Multiple Inheritance</vt:lpstr>
      <vt:lpstr>Multiple Inheritance</vt:lpstr>
      <vt:lpstr>Why super()</vt:lpstr>
      <vt:lpstr>Some Cautions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 kartal</cp:lastModifiedBy>
  <cp:revision>825</cp:revision>
  <dcterms:created xsi:type="dcterms:W3CDTF">2012-05-26T14:08:44Z</dcterms:created>
  <dcterms:modified xsi:type="dcterms:W3CDTF">2023-12-07T10:56:57Z</dcterms:modified>
</cp:coreProperties>
</file>