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31"/>
  </p:notesMasterIdLst>
  <p:sldIdLst>
    <p:sldId id="256" r:id="rId2"/>
    <p:sldId id="408" r:id="rId3"/>
    <p:sldId id="409" r:id="rId4"/>
    <p:sldId id="413" r:id="rId5"/>
    <p:sldId id="414" r:id="rId6"/>
    <p:sldId id="415" r:id="rId7"/>
    <p:sldId id="416" r:id="rId8"/>
    <p:sldId id="417" r:id="rId9"/>
    <p:sldId id="418" r:id="rId10"/>
    <p:sldId id="412" r:id="rId11"/>
    <p:sldId id="419" r:id="rId12"/>
    <p:sldId id="423" r:id="rId13"/>
    <p:sldId id="424" r:id="rId14"/>
    <p:sldId id="420" r:id="rId15"/>
    <p:sldId id="421" r:id="rId16"/>
    <p:sldId id="422" r:id="rId17"/>
    <p:sldId id="425" r:id="rId18"/>
    <p:sldId id="426" r:id="rId19"/>
    <p:sldId id="427" r:id="rId20"/>
    <p:sldId id="428" r:id="rId21"/>
    <p:sldId id="429" r:id="rId22"/>
    <p:sldId id="430" r:id="rId23"/>
    <p:sldId id="431" r:id="rId24"/>
    <p:sldId id="432" r:id="rId25"/>
    <p:sldId id="433" r:id="rId26"/>
    <p:sldId id="434" r:id="rId27"/>
    <p:sldId id="435" r:id="rId28"/>
    <p:sldId id="436" r:id="rId29"/>
    <p:sldId id="437" r:id="rId3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rkann" initials="S" lastIdx="3" clrIdx="0">
    <p:extLst>
      <p:ext uri="{19B8F6BF-5375-455C-9EA6-DF929625EA0E}">
        <p15:presenceInfo xmlns:p15="http://schemas.microsoft.com/office/powerpoint/2012/main" userId="Serkan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849A0A"/>
    <a:srgbClr val="000000"/>
    <a:srgbClr val="996600"/>
    <a:srgbClr val="69699D"/>
    <a:srgbClr val="E6E6C3"/>
    <a:srgbClr val="333333"/>
    <a:srgbClr val="003366"/>
    <a:srgbClr val="666699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93" autoAdjust="0"/>
    <p:restoredTop sz="80275" autoAdjust="0"/>
  </p:normalViewPr>
  <p:slideViewPr>
    <p:cSldViewPr snapToGrid="0" snapToObjects="1">
      <p:cViewPr varScale="1">
        <p:scale>
          <a:sx n="69" d="100"/>
          <a:sy n="69" d="100"/>
        </p:scale>
        <p:origin x="1627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8" d="100"/>
          <a:sy n="68" d="100"/>
        </p:scale>
        <p:origin x="3101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2C7BD5-06F0-9C4A-921A-01E890CD7FEA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39615-C8A6-3240-B0B3-1EA1529BD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712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sz="1200" b="0" i="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39615-C8A6-3240-B0B3-1EA1529BD11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510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>
            <a:normAutofit/>
          </a:bodyPr>
          <a:lstStyle>
            <a:lvl1pPr algn="ctr">
              <a:defRPr sz="36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28AF-C10E-3846-9274-5D11A116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777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research was carried out under the project: “Supporting the development of international mobility of research staff at CULS Prague”, reg. no. CZ.02.2.69/0.0/0.0/16_027/0008366.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28AF-C10E-3846-9274-5D11A116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717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research was carried out under the project: “Supporting the development of international mobility of research staff at CULS Prague”, reg. no. CZ.02.2.69/0.0/0.0/16_027/0008366.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28AF-C10E-3846-9274-5D11A116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4808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research was carried out under the project: “Supporting the development of international mobility of research staff at CULS Prague”, reg. no. CZ.02.2.69/0.0/0.0/16_027/0008366.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28AF-C10E-3846-9274-5D11A116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38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>
                  <a:lumMod val="75000"/>
                </a:schemeClr>
              </a:buClr>
              <a:defRPr/>
            </a:lvl1pPr>
            <a:lvl2pPr>
              <a:buClr>
                <a:schemeClr val="accent1">
                  <a:lumMod val="75000"/>
                </a:schemeClr>
              </a:buClr>
              <a:defRPr/>
            </a:lvl2pPr>
            <a:lvl3pPr>
              <a:buClr>
                <a:schemeClr val="accent1">
                  <a:lumMod val="75000"/>
                </a:schemeClr>
              </a:buClr>
              <a:defRPr/>
            </a:lvl3pPr>
            <a:lvl4pPr>
              <a:buClr>
                <a:schemeClr val="accent1">
                  <a:lumMod val="75000"/>
                </a:schemeClr>
              </a:buClr>
              <a:defRPr/>
            </a:lvl4pPr>
            <a:lvl5pPr>
              <a:buClr>
                <a:schemeClr val="accent1">
                  <a:lumMod val="75000"/>
                </a:schemeClr>
              </a:buCl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8" name="Rectangle 1"/>
          <p:cNvSpPr txBox="1">
            <a:spLocks noChangeArrowheads="1"/>
          </p:cNvSpPr>
          <p:nvPr userDrawn="1"/>
        </p:nvSpPr>
        <p:spPr bwMode="auto">
          <a:xfrm>
            <a:off x="1" y="-2349"/>
            <a:ext cx="9144000" cy="2308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ct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828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28AF-C10E-3846-9274-5D11A116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69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77DDE-FE91-4F9E-B6CF-F2D56CBEB0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365126"/>
            <a:ext cx="7886700" cy="840219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 dirty="0"/>
              <a:t>M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D1C00AD-44C4-432A-B4E8-9AEC87B2B823}"/>
              </a:ext>
            </a:extLst>
          </p:cNvPr>
          <p:cNvSpPr txBox="1">
            <a:spLocks/>
          </p:cNvSpPr>
          <p:nvPr userDrawn="1"/>
        </p:nvSpPr>
        <p:spPr>
          <a:xfrm>
            <a:off x="628650" y="3404702"/>
            <a:ext cx="7886700" cy="8402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tr-TR" sz="3200" dirty="0"/>
              <a:t>m</a:t>
            </a:r>
            <a:endParaRPr lang="en-US" sz="3200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5E858803-2374-4CC2-BBB0-1EDEB58B1F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340363"/>
            <a:ext cx="7722523" cy="20886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B8BE3917-57B4-4485-AD33-70795FEC6D2D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8649" y="4330931"/>
            <a:ext cx="7800455" cy="2158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7285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28AF-C10E-3846-9274-5D11A116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870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28AF-C10E-3846-9274-5D11A116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903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28AF-C10E-3846-9274-5D11A116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386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28AF-C10E-3846-9274-5D11A116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355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28AF-C10E-3846-9274-5D11A116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411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FE19F-5CD0-4505-AE91-72C42BF1EB2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1"/>
          <p:cNvSpPr txBox="1">
            <a:spLocks noChangeArrowheads="1"/>
          </p:cNvSpPr>
          <p:nvPr userDrawn="1"/>
        </p:nvSpPr>
        <p:spPr bwMode="auto">
          <a:xfrm>
            <a:off x="1" y="-2349"/>
            <a:ext cx="9144000" cy="2308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ct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875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85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685800" rtl="0" eaLnBrk="1" latinLnBrk="0" hangingPunct="1">
        <a:lnSpc>
          <a:spcPct val="90000"/>
        </a:lnSpc>
        <a:spcBef>
          <a:spcPts val="750"/>
        </a:spcBef>
        <a:buClr>
          <a:schemeClr val="accent1">
            <a:lumMod val="75000"/>
          </a:schemeClr>
        </a:buClr>
        <a:buFont typeface="Wingdings" panose="05000000000000000000" pitchFamily="2" charset="2"/>
        <a:buChar char="Ø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85750" algn="l" defTabSz="685800" rtl="0" eaLnBrk="1" latinLnBrk="0" hangingPunct="1">
        <a:lnSpc>
          <a:spcPct val="90000"/>
        </a:lnSpc>
        <a:spcBef>
          <a:spcPts val="375"/>
        </a:spcBef>
        <a:buClr>
          <a:schemeClr val="accent1">
            <a:lumMod val="75000"/>
          </a:schemeClr>
        </a:buClr>
        <a:buFont typeface="Wingdings" panose="05000000000000000000" pitchFamily="2" charset="2"/>
        <a:buChar char="Ø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285750" algn="l" defTabSz="685800" rtl="0" eaLnBrk="1" latinLnBrk="0" hangingPunct="1">
        <a:lnSpc>
          <a:spcPct val="90000"/>
        </a:lnSpc>
        <a:spcBef>
          <a:spcPts val="375"/>
        </a:spcBef>
        <a:buClr>
          <a:schemeClr val="accent1">
            <a:lumMod val="75000"/>
          </a:schemeClr>
        </a:buClr>
        <a:buFont typeface="Wingdings" panose="05000000000000000000" pitchFamily="2" charset="2"/>
        <a:buChar char="Ø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314450" indent="-285750" algn="l" defTabSz="685800" rtl="0" eaLnBrk="1" latinLnBrk="0" hangingPunct="1">
        <a:lnSpc>
          <a:spcPct val="90000"/>
        </a:lnSpc>
        <a:spcBef>
          <a:spcPts val="375"/>
        </a:spcBef>
        <a:buClr>
          <a:schemeClr val="accent1">
            <a:lumMod val="75000"/>
          </a:schemeClr>
        </a:buClr>
        <a:buFont typeface="Wingdings" panose="05000000000000000000" pitchFamily="2" charset="2"/>
        <a:buChar char="Ø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657350" indent="-285750" algn="l" defTabSz="685800" rtl="0" eaLnBrk="1" latinLnBrk="0" hangingPunct="1">
        <a:lnSpc>
          <a:spcPct val="90000"/>
        </a:lnSpc>
        <a:spcBef>
          <a:spcPts val="375"/>
        </a:spcBef>
        <a:buClr>
          <a:schemeClr val="accent1">
            <a:lumMod val="75000"/>
          </a:schemeClr>
        </a:buClr>
        <a:buFont typeface="Wingdings" panose="05000000000000000000" pitchFamily="2" charset="2"/>
        <a:buChar char="Ø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2128" y="1307592"/>
            <a:ext cx="7739743" cy="2107340"/>
          </a:xfrm>
        </p:spPr>
        <p:txBody>
          <a:bodyPr/>
          <a:lstStyle/>
          <a:p>
            <a:r>
              <a:rPr lang="en-US" sz="3200" dirty="0">
                <a:solidFill>
                  <a:schemeClr val="accent5">
                    <a:lumMod val="75000"/>
                  </a:schemeClr>
                </a:solidFill>
              </a:rPr>
              <a:t>Section 5 </a:t>
            </a:r>
            <a:br>
              <a:rPr lang="en-US" sz="44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4400" b="1" dirty="0">
                <a:solidFill>
                  <a:schemeClr val="accent5">
                    <a:lumMod val="75000"/>
                  </a:schemeClr>
                </a:solidFill>
              </a:rPr>
              <a:t>Classes and Objects</a:t>
            </a:r>
          </a:p>
        </p:txBody>
      </p:sp>
    </p:spTree>
    <p:extLst>
      <p:ext uri="{BB962C8B-B14F-4D97-AF65-F5344CB8AC3E}">
        <p14:creationId xmlns:p14="http://schemas.microsoft.com/office/powerpoint/2010/main" val="1287846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80F03-FC84-40E4-AD0B-6A9BC5200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Inheritance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6F5EB-352B-4676-AC20-974D37C8AA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89809"/>
            <a:ext cx="7886700" cy="498763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Inheritance is used to specialize existing objects:</a:t>
            </a:r>
          </a:p>
          <a:p>
            <a:pPr marL="285750" lvl="1" indent="0">
              <a:buNone/>
            </a:pPr>
            <a:r>
              <a:rPr lang="en-US" b="1" dirty="0"/>
              <a:t>class Parent:</a:t>
            </a:r>
          </a:p>
          <a:p>
            <a:pPr marL="285750" lvl="1" indent="0">
              <a:buNone/>
            </a:pPr>
            <a:r>
              <a:rPr lang="en-US" b="1" dirty="0"/>
              <a:t>    ...</a:t>
            </a:r>
          </a:p>
          <a:p>
            <a:pPr marL="285750" lvl="1" indent="0">
              <a:buNone/>
            </a:pPr>
            <a:endParaRPr lang="en-US" b="1" dirty="0"/>
          </a:p>
          <a:p>
            <a:pPr marL="285750" lvl="1" indent="0">
              <a:buNone/>
            </a:pPr>
            <a:r>
              <a:rPr lang="en-US" b="1" dirty="0"/>
              <a:t>class Child(Parent):</a:t>
            </a:r>
          </a:p>
          <a:p>
            <a:pPr marL="285750" lvl="1" indent="0">
              <a:buNone/>
            </a:pPr>
            <a:r>
              <a:rPr lang="en-US" b="1" dirty="0"/>
              <a:t>    ...</a:t>
            </a:r>
            <a:endParaRPr lang="en-US" dirty="0"/>
          </a:p>
          <a:p>
            <a:r>
              <a:rPr lang="en-US" dirty="0"/>
              <a:t>The new class Child is called a derived class or subclass. </a:t>
            </a:r>
          </a:p>
          <a:p>
            <a:r>
              <a:rPr lang="en-US" dirty="0"/>
              <a:t>The Parent class is known as base class or superclass. </a:t>
            </a:r>
          </a:p>
          <a:p>
            <a:r>
              <a:rPr lang="en-US" dirty="0"/>
              <a:t>Parent is specified in () after the class name, class Child(Parent):.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600" b="1" dirty="0">
                <a:solidFill>
                  <a:srgbClr val="C00000"/>
                </a:solidFill>
              </a:rPr>
              <a:t>Extending</a:t>
            </a:r>
            <a:endParaRPr lang="en-US" b="1" dirty="0">
              <a:solidFill>
                <a:srgbClr val="C00000"/>
              </a:solidFill>
            </a:endParaRPr>
          </a:p>
          <a:p>
            <a:r>
              <a:rPr lang="en-US" dirty="0"/>
              <a:t>With inheritance, you are taking an existing class and:</a:t>
            </a:r>
          </a:p>
          <a:p>
            <a:pPr lvl="1"/>
            <a:r>
              <a:rPr lang="en-US" dirty="0"/>
              <a:t>Adding new methods</a:t>
            </a:r>
          </a:p>
          <a:p>
            <a:pPr lvl="1"/>
            <a:r>
              <a:rPr lang="en-US" dirty="0"/>
              <a:t>Redefining some of the existing methods</a:t>
            </a:r>
          </a:p>
          <a:p>
            <a:pPr lvl="1"/>
            <a:r>
              <a:rPr lang="en-US" dirty="0"/>
              <a:t>Adding new attributes to instances</a:t>
            </a:r>
          </a:p>
          <a:p>
            <a:r>
              <a:rPr lang="en-US" dirty="0"/>
              <a:t>In the end you are extending existing code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1520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C5DBC-57D9-4623-8132-000E3FCE9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09241-FBD5-444F-AFC9-F680B8BDF3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65118"/>
            <a:ext cx="7886700" cy="47118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Suppose that this is your starting class:</a:t>
            </a:r>
          </a:p>
          <a:p>
            <a:r>
              <a:rPr lang="en-US" b="1" i="0" dirty="0">
                <a:solidFill>
                  <a:srgbClr val="C00000"/>
                </a:solidFill>
                <a:effectLst/>
                <a:latin typeface="-apple-system"/>
              </a:rPr>
              <a:t>Example</a:t>
            </a:r>
          </a:p>
          <a:p>
            <a:pPr marL="285750" lvl="1" indent="0">
              <a:buNone/>
            </a:pPr>
            <a:r>
              <a:rPr lang="en-US" b="1" dirty="0"/>
              <a:t>class Stock:</a:t>
            </a:r>
          </a:p>
          <a:p>
            <a:pPr marL="285750" lvl="1" indent="0">
              <a:buNone/>
            </a:pPr>
            <a:r>
              <a:rPr lang="en-US" b="1" dirty="0"/>
              <a:t>    def __</a:t>
            </a:r>
            <a:r>
              <a:rPr lang="en-US" b="1" dirty="0" err="1"/>
              <a:t>init</a:t>
            </a:r>
            <a:r>
              <a:rPr lang="en-US" b="1" dirty="0"/>
              <a:t>__(self, name, shares, price):</a:t>
            </a:r>
          </a:p>
          <a:p>
            <a:pPr marL="285750" lvl="1" indent="0">
              <a:buNone/>
            </a:pPr>
            <a:r>
              <a:rPr lang="en-US" b="1" dirty="0"/>
              <a:t>        self.name = name</a:t>
            </a:r>
          </a:p>
          <a:p>
            <a:pPr marL="285750" lvl="1" indent="0">
              <a:buNone/>
            </a:pPr>
            <a:r>
              <a:rPr lang="en-US" b="1" dirty="0"/>
              <a:t>        </a:t>
            </a:r>
            <a:r>
              <a:rPr lang="en-US" b="1" dirty="0" err="1"/>
              <a:t>self.shares</a:t>
            </a:r>
            <a:r>
              <a:rPr lang="en-US" b="1" dirty="0"/>
              <a:t> = shares</a:t>
            </a:r>
          </a:p>
          <a:p>
            <a:pPr marL="285750" lvl="1" indent="0">
              <a:buNone/>
            </a:pPr>
            <a:r>
              <a:rPr lang="en-US" b="1" dirty="0"/>
              <a:t>        </a:t>
            </a:r>
            <a:r>
              <a:rPr lang="en-US" b="1" dirty="0" err="1"/>
              <a:t>self.price</a:t>
            </a:r>
            <a:r>
              <a:rPr lang="en-US" b="1" dirty="0"/>
              <a:t> = price</a:t>
            </a:r>
          </a:p>
          <a:p>
            <a:pPr marL="285750" lvl="1" indent="0">
              <a:buNone/>
            </a:pPr>
            <a:endParaRPr lang="en-US" b="1" dirty="0"/>
          </a:p>
          <a:p>
            <a:pPr marL="285750" lvl="1" indent="0">
              <a:buNone/>
            </a:pPr>
            <a:r>
              <a:rPr lang="en-US" b="1" dirty="0"/>
              <a:t>    def cost(self):</a:t>
            </a:r>
          </a:p>
          <a:p>
            <a:pPr marL="285750" lvl="1" indent="0">
              <a:buNone/>
            </a:pPr>
            <a:r>
              <a:rPr lang="en-US" b="1" dirty="0"/>
              <a:t>        return </a:t>
            </a:r>
            <a:r>
              <a:rPr lang="en-US" b="1" dirty="0" err="1"/>
              <a:t>self.shares</a:t>
            </a:r>
            <a:r>
              <a:rPr lang="en-US" b="1" dirty="0"/>
              <a:t> * </a:t>
            </a:r>
            <a:r>
              <a:rPr lang="en-US" b="1" dirty="0" err="1"/>
              <a:t>self.price</a:t>
            </a:r>
            <a:endParaRPr lang="en-US" b="1" dirty="0"/>
          </a:p>
          <a:p>
            <a:pPr marL="285750" lvl="1" indent="0">
              <a:buNone/>
            </a:pPr>
            <a:endParaRPr lang="en-US" b="1" dirty="0"/>
          </a:p>
          <a:p>
            <a:pPr marL="285750" lvl="1" indent="0">
              <a:buNone/>
            </a:pPr>
            <a:r>
              <a:rPr lang="en-US" b="1" dirty="0"/>
              <a:t>    def sell(self, </a:t>
            </a:r>
            <a:r>
              <a:rPr lang="en-US" b="1" dirty="0" err="1"/>
              <a:t>nshares</a:t>
            </a:r>
            <a:r>
              <a:rPr lang="en-US" b="1" dirty="0"/>
              <a:t>):</a:t>
            </a:r>
          </a:p>
          <a:p>
            <a:pPr marL="285750" lvl="1" indent="0">
              <a:buNone/>
            </a:pPr>
            <a:r>
              <a:rPr lang="en-US" b="1" dirty="0"/>
              <a:t>        </a:t>
            </a:r>
            <a:r>
              <a:rPr lang="en-US" b="1" dirty="0" err="1"/>
              <a:t>self.shares</a:t>
            </a:r>
            <a:r>
              <a:rPr lang="en-US" b="1" dirty="0"/>
              <a:t> -= </a:t>
            </a:r>
            <a:r>
              <a:rPr lang="en-US" b="1" dirty="0" err="1"/>
              <a:t>nshares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40A3F42-F909-4E98-9EF6-6D77B8148CB0}"/>
              </a:ext>
            </a:extLst>
          </p:cNvPr>
          <p:cNvSpPr txBox="1">
            <a:spLocks/>
          </p:cNvSpPr>
          <p:nvPr/>
        </p:nvSpPr>
        <p:spPr>
          <a:xfrm>
            <a:off x="5207620" y="1846767"/>
            <a:ext cx="3811689" cy="442934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2857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1550" indent="-2857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14450" indent="-2857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57350" indent="-2857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C00000"/>
                </a:solidFill>
                <a:latin typeface="-apple-system"/>
              </a:rPr>
              <a:t>Add a new method</a:t>
            </a:r>
          </a:p>
          <a:p>
            <a:pPr lvl="1"/>
            <a:endParaRPr lang="en-US" b="1" dirty="0">
              <a:solidFill>
                <a:srgbClr val="24292F"/>
              </a:solidFill>
              <a:latin typeface="-apple-system"/>
            </a:endParaRPr>
          </a:p>
          <a:p>
            <a:pPr marL="285750" lvl="1" indent="0">
              <a:buNone/>
            </a:pPr>
            <a:r>
              <a:rPr lang="en-US" b="1" dirty="0"/>
              <a:t>class </a:t>
            </a:r>
            <a:r>
              <a:rPr lang="en-US" b="1" dirty="0" err="1"/>
              <a:t>MyStock</a:t>
            </a:r>
            <a:r>
              <a:rPr lang="en-US" b="1" dirty="0"/>
              <a:t>(Stock):</a:t>
            </a:r>
          </a:p>
          <a:p>
            <a:pPr marL="285750" lvl="1" indent="0">
              <a:buNone/>
            </a:pPr>
            <a:r>
              <a:rPr lang="en-US" b="1" dirty="0"/>
              <a:t>    def panic(self):</a:t>
            </a:r>
          </a:p>
          <a:p>
            <a:pPr marL="285750" lvl="1" indent="0">
              <a:buNone/>
            </a:pPr>
            <a:r>
              <a:rPr lang="en-US" b="1" dirty="0"/>
              <a:t>        </a:t>
            </a:r>
            <a:r>
              <a:rPr lang="en-US" b="1" dirty="0" err="1"/>
              <a:t>self.sell</a:t>
            </a:r>
            <a:r>
              <a:rPr lang="en-US" b="1" dirty="0"/>
              <a:t>(</a:t>
            </a:r>
            <a:r>
              <a:rPr lang="en-US" b="1" dirty="0" err="1"/>
              <a:t>self.shares</a:t>
            </a:r>
            <a:r>
              <a:rPr lang="en-US" b="1" dirty="0"/>
              <a:t>)</a:t>
            </a:r>
          </a:p>
          <a:p>
            <a:pPr marL="285750" lvl="1" indent="0">
              <a:buNone/>
            </a:pPr>
            <a:endParaRPr lang="en-US" b="1" dirty="0"/>
          </a:p>
          <a:p>
            <a:r>
              <a:rPr lang="en-US" sz="2000" dirty="0">
                <a:solidFill>
                  <a:srgbClr val="C00000"/>
                </a:solidFill>
              </a:rPr>
              <a:t>Usage example.</a:t>
            </a:r>
          </a:p>
          <a:p>
            <a:pPr marL="285750" lvl="1" indent="0">
              <a:buNone/>
            </a:pPr>
            <a:r>
              <a:rPr lang="en-US" sz="1700" b="1" dirty="0"/>
              <a:t>&gt;&gt;&gt; s = </a:t>
            </a:r>
            <a:r>
              <a:rPr lang="en-US" sz="1700" b="1" dirty="0" err="1"/>
              <a:t>MyStock</a:t>
            </a:r>
            <a:r>
              <a:rPr lang="en-US" sz="1700" b="1" dirty="0"/>
              <a:t>('GOOG', 100, 490.1)</a:t>
            </a:r>
          </a:p>
          <a:p>
            <a:pPr marL="285750" lvl="1" indent="0">
              <a:buNone/>
            </a:pPr>
            <a:r>
              <a:rPr lang="en-US" sz="1700" b="1" dirty="0"/>
              <a:t>&gt;&gt;&gt; </a:t>
            </a:r>
            <a:r>
              <a:rPr lang="en-US" sz="1700" b="1" dirty="0" err="1"/>
              <a:t>s.sell</a:t>
            </a:r>
            <a:r>
              <a:rPr lang="en-US" sz="1700" b="1" dirty="0"/>
              <a:t>(25)</a:t>
            </a:r>
          </a:p>
          <a:p>
            <a:pPr marL="285750" lvl="1" indent="0">
              <a:buNone/>
            </a:pPr>
            <a:r>
              <a:rPr lang="en-US" sz="1700" b="1" dirty="0"/>
              <a:t>&gt;&gt;&gt; </a:t>
            </a:r>
            <a:r>
              <a:rPr lang="en-US" sz="1700" b="1" dirty="0" err="1"/>
              <a:t>s.shares</a:t>
            </a:r>
            <a:endParaRPr lang="en-US" sz="1700" b="1" dirty="0"/>
          </a:p>
          <a:p>
            <a:pPr marL="285750" lvl="1" indent="0">
              <a:buNone/>
            </a:pPr>
            <a:r>
              <a:rPr lang="en-US" sz="1700" b="1" dirty="0"/>
              <a:t>75</a:t>
            </a:r>
          </a:p>
          <a:p>
            <a:pPr marL="285750" lvl="1" indent="0">
              <a:buNone/>
            </a:pPr>
            <a:r>
              <a:rPr lang="en-US" sz="1700" b="1" dirty="0"/>
              <a:t>&gt;&gt;&gt; </a:t>
            </a:r>
            <a:r>
              <a:rPr lang="en-US" sz="1700" b="1" dirty="0" err="1"/>
              <a:t>s.panic</a:t>
            </a:r>
            <a:r>
              <a:rPr lang="en-US" sz="1700" b="1" dirty="0"/>
              <a:t>()</a:t>
            </a:r>
          </a:p>
          <a:p>
            <a:pPr marL="285750" lvl="1" indent="0">
              <a:buNone/>
            </a:pPr>
            <a:r>
              <a:rPr lang="en-US" sz="1700" b="1" dirty="0"/>
              <a:t>&gt;&gt;&gt; </a:t>
            </a:r>
            <a:r>
              <a:rPr lang="en-US" sz="1700" b="1" dirty="0" err="1"/>
              <a:t>s.shares</a:t>
            </a:r>
            <a:endParaRPr lang="en-US" sz="1700" b="1" dirty="0"/>
          </a:p>
          <a:p>
            <a:pPr marL="285750" lvl="1" indent="0">
              <a:buNone/>
            </a:pPr>
            <a:r>
              <a:rPr lang="en-US" sz="1700" b="1" dirty="0"/>
              <a:t>0</a:t>
            </a:r>
          </a:p>
          <a:p>
            <a:pPr marL="285750" lvl="1" indent="0">
              <a:buNone/>
            </a:pPr>
            <a:r>
              <a:rPr lang="en-US" sz="1700" b="1" dirty="0"/>
              <a:t>&gt;&gt;&gt;</a:t>
            </a:r>
          </a:p>
          <a:p>
            <a:endParaRPr lang="en-US" sz="20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326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C5DBC-57D9-4623-8132-000E3FCE9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Redefining an existing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09241-FBD5-444F-AFC9-F680B8BDF3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65118"/>
            <a:ext cx="7886700" cy="47118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Suppose that this is your starting class:</a:t>
            </a:r>
          </a:p>
          <a:p>
            <a:r>
              <a:rPr lang="en-US" b="1" i="0" dirty="0">
                <a:solidFill>
                  <a:srgbClr val="C00000"/>
                </a:solidFill>
                <a:effectLst/>
                <a:latin typeface="-apple-system"/>
              </a:rPr>
              <a:t>Example</a:t>
            </a:r>
          </a:p>
          <a:p>
            <a:pPr marL="285750" lvl="1" indent="0">
              <a:buNone/>
            </a:pPr>
            <a:r>
              <a:rPr lang="en-US" b="1" dirty="0"/>
              <a:t>class Stock:</a:t>
            </a:r>
          </a:p>
          <a:p>
            <a:pPr marL="285750" lvl="1" indent="0">
              <a:buNone/>
            </a:pPr>
            <a:r>
              <a:rPr lang="en-US" b="1" dirty="0"/>
              <a:t>    def __</a:t>
            </a:r>
            <a:r>
              <a:rPr lang="en-US" b="1" dirty="0" err="1"/>
              <a:t>init</a:t>
            </a:r>
            <a:r>
              <a:rPr lang="en-US" b="1" dirty="0"/>
              <a:t>__(self, name, shares, price):</a:t>
            </a:r>
          </a:p>
          <a:p>
            <a:pPr marL="285750" lvl="1" indent="0">
              <a:buNone/>
            </a:pPr>
            <a:r>
              <a:rPr lang="en-US" b="1" dirty="0"/>
              <a:t>        self.name = name</a:t>
            </a:r>
          </a:p>
          <a:p>
            <a:pPr marL="285750" lvl="1" indent="0">
              <a:buNone/>
            </a:pPr>
            <a:r>
              <a:rPr lang="en-US" b="1" dirty="0"/>
              <a:t>        </a:t>
            </a:r>
            <a:r>
              <a:rPr lang="en-US" b="1" dirty="0" err="1"/>
              <a:t>self.shares</a:t>
            </a:r>
            <a:r>
              <a:rPr lang="en-US" b="1" dirty="0"/>
              <a:t> = shares</a:t>
            </a:r>
          </a:p>
          <a:p>
            <a:pPr marL="285750" lvl="1" indent="0">
              <a:buNone/>
            </a:pPr>
            <a:r>
              <a:rPr lang="en-US" b="1" dirty="0"/>
              <a:t>        </a:t>
            </a:r>
            <a:r>
              <a:rPr lang="en-US" b="1" dirty="0" err="1"/>
              <a:t>self.price</a:t>
            </a:r>
            <a:r>
              <a:rPr lang="en-US" b="1" dirty="0"/>
              <a:t> = price</a:t>
            </a:r>
          </a:p>
          <a:p>
            <a:pPr marL="285750" lvl="1" indent="0">
              <a:buNone/>
            </a:pPr>
            <a:endParaRPr lang="en-US" b="1" dirty="0"/>
          </a:p>
          <a:p>
            <a:pPr marL="285750" lvl="1" indent="0">
              <a:buNone/>
            </a:pPr>
            <a:r>
              <a:rPr lang="en-US" b="1" dirty="0"/>
              <a:t>    def cost(self):</a:t>
            </a:r>
          </a:p>
          <a:p>
            <a:pPr marL="285750" lvl="1" indent="0">
              <a:buNone/>
            </a:pPr>
            <a:r>
              <a:rPr lang="en-US" b="1" dirty="0"/>
              <a:t>        return </a:t>
            </a:r>
            <a:r>
              <a:rPr lang="en-US" b="1" dirty="0" err="1"/>
              <a:t>self.shares</a:t>
            </a:r>
            <a:r>
              <a:rPr lang="en-US" b="1" dirty="0"/>
              <a:t> * </a:t>
            </a:r>
            <a:r>
              <a:rPr lang="en-US" b="1" dirty="0" err="1"/>
              <a:t>self.price</a:t>
            </a:r>
            <a:endParaRPr lang="en-US" b="1" dirty="0"/>
          </a:p>
          <a:p>
            <a:pPr marL="285750" lvl="1" indent="0">
              <a:buNone/>
            </a:pPr>
            <a:endParaRPr lang="en-US" b="1" dirty="0"/>
          </a:p>
          <a:p>
            <a:pPr marL="285750" lvl="1" indent="0">
              <a:buNone/>
            </a:pPr>
            <a:r>
              <a:rPr lang="en-US" b="1" dirty="0"/>
              <a:t>    def sell(self, </a:t>
            </a:r>
            <a:r>
              <a:rPr lang="en-US" b="1" dirty="0" err="1"/>
              <a:t>nshares</a:t>
            </a:r>
            <a:r>
              <a:rPr lang="en-US" b="1" dirty="0"/>
              <a:t>):</a:t>
            </a:r>
          </a:p>
          <a:p>
            <a:pPr marL="285750" lvl="1" indent="0">
              <a:buNone/>
            </a:pPr>
            <a:r>
              <a:rPr lang="en-US" b="1" dirty="0"/>
              <a:t>        </a:t>
            </a:r>
            <a:r>
              <a:rPr lang="en-US" b="1" dirty="0" err="1"/>
              <a:t>self.shares</a:t>
            </a:r>
            <a:r>
              <a:rPr lang="en-US" b="1" dirty="0"/>
              <a:t> -= </a:t>
            </a:r>
            <a:r>
              <a:rPr lang="en-US" b="1" dirty="0" err="1"/>
              <a:t>nshares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40A3F42-F909-4E98-9EF6-6D77B8148CB0}"/>
              </a:ext>
            </a:extLst>
          </p:cNvPr>
          <p:cNvSpPr txBox="1">
            <a:spLocks/>
          </p:cNvSpPr>
          <p:nvPr/>
        </p:nvSpPr>
        <p:spPr>
          <a:xfrm>
            <a:off x="4946072" y="1875125"/>
            <a:ext cx="4426528" cy="4711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2857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1550" indent="-2857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14450" indent="-2857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57350" indent="-2857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C00000"/>
                </a:solidFill>
                <a:latin typeface="-apple-system"/>
              </a:rPr>
              <a:t>Add a new method</a:t>
            </a:r>
          </a:p>
          <a:p>
            <a:pPr lvl="1"/>
            <a:endParaRPr lang="en-US" b="1" dirty="0">
              <a:solidFill>
                <a:srgbClr val="24292F"/>
              </a:solidFill>
              <a:latin typeface="-apple-system"/>
            </a:endParaRPr>
          </a:p>
          <a:p>
            <a:pPr marL="285750" lvl="1" indent="0">
              <a:buNone/>
            </a:pPr>
            <a:r>
              <a:rPr lang="en-US" b="1" dirty="0"/>
              <a:t>class </a:t>
            </a:r>
            <a:r>
              <a:rPr lang="en-US" b="1" dirty="0" err="1"/>
              <a:t>MyStock</a:t>
            </a:r>
            <a:r>
              <a:rPr lang="en-US" b="1" dirty="0"/>
              <a:t>(Stock):</a:t>
            </a:r>
          </a:p>
          <a:p>
            <a:pPr marL="285750" lvl="1" indent="0">
              <a:buNone/>
            </a:pPr>
            <a:r>
              <a:rPr lang="en-US" b="1" dirty="0"/>
              <a:t>    def cost(self):</a:t>
            </a:r>
          </a:p>
          <a:p>
            <a:pPr marL="285750" lvl="1" indent="0">
              <a:buNone/>
            </a:pPr>
            <a:r>
              <a:rPr lang="en-US" b="1" dirty="0"/>
              <a:t>        return 1.25 * </a:t>
            </a:r>
            <a:r>
              <a:rPr lang="en-US" b="1" dirty="0" err="1"/>
              <a:t>self.shares</a:t>
            </a:r>
            <a:r>
              <a:rPr lang="en-US" b="1" dirty="0"/>
              <a:t> * </a:t>
            </a:r>
            <a:r>
              <a:rPr lang="en-US" b="1" dirty="0" err="1"/>
              <a:t>self.price</a:t>
            </a:r>
            <a:endParaRPr lang="en-US" b="1" dirty="0"/>
          </a:p>
          <a:p>
            <a:pPr marL="285750" lvl="1" indent="0">
              <a:buNone/>
            </a:pPr>
            <a:endParaRPr lang="en-US" b="1" dirty="0"/>
          </a:p>
          <a:p>
            <a:r>
              <a:rPr lang="en-US" sz="2000" dirty="0">
                <a:solidFill>
                  <a:srgbClr val="C00000"/>
                </a:solidFill>
              </a:rPr>
              <a:t>Usage example.</a:t>
            </a:r>
          </a:p>
          <a:p>
            <a:endParaRPr lang="en-US" sz="2000" dirty="0">
              <a:solidFill>
                <a:srgbClr val="C00000"/>
              </a:solidFill>
            </a:endParaRPr>
          </a:p>
          <a:p>
            <a:pPr marL="285750" lvl="1" indent="0">
              <a:buNone/>
            </a:pPr>
            <a:r>
              <a:rPr lang="en-US" sz="1700" b="1" dirty="0"/>
              <a:t>&gt;&gt;&gt; s = </a:t>
            </a:r>
            <a:r>
              <a:rPr lang="en-US" sz="1700" b="1" dirty="0" err="1"/>
              <a:t>MyStock</a:t>
            </a:r>
            <a:r>
              <a:rPr lang="en-US" sz="1700" b="1" dirty="0"/>
              <a:t>('GOOG', 100, 490.1)</a:t>
            </a:r>
          </a:p>
          <a:p>
            <a:pPr marL="285750" lvl="1" indent="0">
              <a:buNone/>
            </a:pPr>
            <a:r>
              <a:rPr lang="en-US" sz="1700" b="1" dirty="0"/>
              <a:t>&gt;&gt;&gt; </a:t>
            </a:r>
            <a:r>
              <a:rPr lang="en-US" sz="1700" b="1" dirty="0" err="1"/>
              <a:t>s.cost</a:t>
            </a:r>
            <a:r>
              <a:rPr lang="en-US" sz="1700" b="1" dirty="0"/>
              <a:t>()</a:t>
            </a:r>
          </a:p>
          <a:p>
            <a:pPr marL="285750" lvl="1" indent="0">
              <a:buNone/>
            </a:pPr>
            <a:r>
              <a:rPr lang="en-US" sz="1700" b="1" dirty="0"/>
              <a:t>61262.5</a:t>
            </a:r>
          </a:p>
          <a:p>
            <a:pPr marL="285750" lvl="1" indent="0">
              <a:buNone/>
            </a:pPr>
            <a:r>
              <a:rPr lang="en-US" sz="1700" b="1" dirty="0"/>
              <a:t>&gt;&gt;&gt;</a:t>
            </a:r>
          </a:p>
          <a:p>
            <a:pPr marL="285750" lvl="1" indent="0">
              <a:buNone/>
            </a:pPr>
            <a:endParaRPr lang="en-US" sz="1700" b="1" dirty="0"/>
          </a:p>
          <a:p>
            <a:r>
              <a:rPr lang="en-US" sz="1600" b="0" i="0" dirty="0">
                <a:solidFill>
                  <a:srgbClr val="24292F"/>
                </a:solidFill>
                <a:effectLst/>
                <a:latin typeface="-apple-system"/>
              </a:rPr>
              <a:t>The new method takes the place of the old one. The other methods are unaffected</a:t>
            </a:r>
            <a:endParaRPr lang="en-US" sz="20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3568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21512-4801-4B37-B23E-88A1EFA39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Overriding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29F40C-D477-4578-B80B-A3575C996B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Sometimes a class extends an existing method, but it wants to use the original implementation inside the redefinition. </a:t>
            </a:r>
          </a:p>
          <a:p>
            <a:r>
              <a:rPr lang="en-US" dirty="0"/>
              <a:t>For this, use super():</a:t>
            </a:r>
          </a:p>
          <a:p>
            <a:pPr marL="285750" lvl="1" indent="0">
              <a:buNone/>
            </a:pPr>
            <a:r>
              <a:rPr lang="en-US" b="1" dirty="0"/>
              <a:t>class Stock:</a:t>
            </a:r>
          </a:p>
          <a:p>
            <a:pPr marL="285750" lvl="1" indent="0">
              <a:buNone/>
            </a:pPr>
            <a:r>
              <a:rPr lang="en-US" b="1" dirty="0"/>
              <a:t>    ...</a:t>
            </a:r>
          </a:p>
          <a:p>
            <a:pPr marL="285750" lvl="1" indent="0">
              <a:buNone/>
            </a:pPr>
            <a:r>
              <a:rPr lang="en-US" b="1" dirty="0"/>
              <a:t>    def cost(self):</a:t>
            </a:r>
          </a:p>
          <a:p>
            <a:pPr marL="285750" lvl="1" indent="0">
              <a:buNone/>
            </a:pPr>
            <a:r>
              <a:rPr lang="en-US" b="1" dirty="0"/>
              <a:t>        return </a:t>
            </a:r>
            <a:r>
              <a:rPr lang="en-US" b="1" dirty="0" err="1"/>
              <a:t>self.shares</a:t>
            </a:r>
            <a:r>
              <a:rPr lang="en-US" b="1" dirty="0"/>
              <a:t> * </a:t>
            </a:r>
            <a:r>
              <a:rPr lang="en-US" b="1" dirty="0" err="1"/>
              <a:t>self.price</a:t>
            </a:r>
            <a:endParaRPr lang="en-US" b="1" dirty="0"/>
          </a:p>
          <a:p>
            <a:pPr marL="285750" lvl="1" indent="0">
              <a:buNone/>
            </a:pPr>
            <a:r>
              <a:rPr lang="en-US" b="1" dirty="0"/>
              <a:t>    ...</a:t>
            </a:r>
          </a:p>
          <a:p>
            <a:pPr marL="285750" lvl="1" indent="0">
              <a:buNone/>
            </a:pPr>
            <a:endParaRPr lang="en-US" b="1" dirty="0"/>
          </a:p>
          <a:p>
            <a:pPr marL="285750" lvl="1" indent="0">
              <a:buNone/>
            </a:pPr>
            <a:r>
              <a:rPr lang="en-US" b="1" dirty="0"/>
              <a:t>class </a:t>
            </a:r>
            <a:r>
              <a:rPr lang="en-US" b="1" dirty="0" err="1"/>
              <a:t>MyStock</a:t>
            </a:r>
            <a:r>
              <a:rPr lang="en-US" b="1" dirty="0"/>
              <a:t>(Stock):</a:t>
            </a:r>
          </a:p>
          <a:p>
            <a:pPr marL="285750" lvl="1" indent="0">
              <a:buNone/>
            </a:pPr>
            <a:r>
              <a:rPr lang="en-US" b="1" dirty="0"/>
              <a:t>    def cost(self):</a:t>
            </a:r>
          </a:p>
          <a:p>
            <a:pPr marL="285750" lvl="1" indent="0">
              <a:buNone/>
            </a:pPr>
            <a:r>
              <a:rPr lang="en-US" b="1" dirty="0"/>
              <a:t>        # Check the call to `super`</a:t>
            </a:r>
          </a:p>
          <a:p>
            <a:pPr marL="285750" lvl="1" indent="0">
              <a:buNone/>
            </a:pPr>
            <a:r>
              <a:rPr lang="en-US" b="1" dirty="0"/>
              <a:t>        </a:t>
            </a:r>
            <a:r>
              <a:rPr lang="en-US" b="1" dirty="0" err="1"/>
              <a:t>actual_cost</a:t>
            </a:r>
            <a:r>
              <a:rPr lang="en-US" b="1" dirty="0"/>
              <a:t> = super().cost()</a:t>
            </a:r>
          </a:p>
          <a:p>
            <a:pPr marL="285750" lvl="1" indent="0">
              <a:buNone/>
            </a:pPr>
            <a:r>
              <a:rPr lang="en-US" b="1" dirty="0"/>
              <a:t>        return 1.25 * </a:t>
            </a:r>
            <a:r>
              <a:rPr lang="en-US" b="1" dirty="0" err="1"/>
              <a:t>actual_cost</a:t>
            </a:r>
            <a:endParaRPr lang="en-US" b="1" dirty="0"/>
          </a:p>
          <a:p>
            <a:pPr marL="285750" lvl="1" indent="0">
              <a:buNone/>
            </a:pPr>
            <a:endParaRPr lang="en-US" b="1" dirty="0"/>
          </a:p>
          <a:p>
            <a:pPr marL="285750"/>
            <a:r>
              <a:rPr lang="en-US" dirty="0"/>
              <a:t>Use super() to call the previous version.</a:t>
            </a:r>
          </a:p>
          <a:p>
            <a:pPr marL="285750"/>
            <a:endParaRPr lang="en-US" b="1" dirty="0"/>
          </a:p>
          <a:p>
            <a:pPr marL="285750"/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6428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78A3A-18C4-44FD-9D4A-513887B4C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__</a:t>
            </a:r>
            <a:r>
              <a:rPr lang="en-US" dirty="0" err="1"/>
              <a:t>init</a:t>
            </a:r>
            <a:r>
              <a:rPr lang="en-US" dirty="0"/>
              <a:t>__ and inheritance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C9BC96-12A2-4112-9FCE-87345F7DA2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84533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If __</a:t>
            </a:r>
            <a:r>
              <a:rPr lang="en-US" dirty="0" err="1"/>
              <a:t>init</a:t>
            </a:r>
            <a:r>
              <a:rPr lang="en-US" dirty="0"/>
              <a:t>__ is redefined, it is essential to initialize the parent.</a:t>
            </a:r>
          </a:p>
          <a:p>
            <a:endParaRPr lang="en-US" dirty="0"/>
          </a:p>
          <a:p>
            <a:pPr marL="285750" lvl="1" indent="0">
              <a:buNone/>
            </a:pPr>
            <a:r>
              <a:rPr lang="en-US" b="1" dirty="0"/>
              <a:t>class Stock:</a:t>
            </a:r>
          </a:p>
          <a:p>
            <a:pPr marL="285750" lvl="1" indent="0">
              <a:buNone/>
            </a:pPr>
            <a:r>
              <a:rPr lang="en-US" b="1" dirty="0"/>
              <a:t>    def __</a:t>
            </a:r>
            <a:r>
              <a:rPr lang="en-US" b="1" dirty="0" err="1"/>
              <a:t>init</a:t>
            </a:r>
            <a:r>
              <a:rPr lang="en-US" b="1" dirty="0"/>
              <a:t>__(self, name, shares, price):</a:t>
            </a:r>
          </a:p>
          <a:p>
            <a:pPr marL="285750" lvl="1" indent="0">
              <a:buNone/>
            </a:pPr>
            <a:r>
              <a:rPr lang="en-US" b="1" dirty="0"/>
              <a:t>        self.name = name</a:t>
            </a:r>
          </a:p>
          <a:p>
            <a:pPr marL="285750" lvl="1" indent="0">
              <a:buNone/>
            </a:pPr>
            <a:r>
              <a:rPr lang="en-US" b="1" dirty="0"/>
              <a:t>        </a:t>
            </a:r>
            <a:r>
              <a:rPr lang="en-US" b="1" dirty="0" err="1"/>
              <a:t>self.shares</a:t>
            </a:r>
            <a:r>
              <a:rPr lang="en-US" b="1" dirty="0"/>
              <a:t> = shares</a:t>
            </a:r>
          </a:p>
          <a:p>
            <a:pPr marL="285750" lvl="1" indent="0">
              <a:buNone/>
            </a:pPr>
            <a:r>
              <a:rPr lang="en-US" b="1" dirty="0"/>
              <a:t>        </a:t>
            </a:r>
            <a:r>
              <a:rPr lang="en-US" b="1" dirty="0" err="1"/>
              <a:t>self.price</a:t>
            </a:r>
            <a:r>
              <a:rPr lang="en-US" b="1" dirty="0"/>
              <a:t> = price</a:t>
            </a:r>
          </a:p>
          <a:p>
            <a:pPr marL="285750" lvl="1" indent="0">
              <a:buNone/>
            </a:pPr>
            <a:endParaRPr lang="en-US" b="1" dirty="0"/>
          </a:p>
          <a:p>
            <a:pPr marL="285750" lvl="1" indent="0">
              <a:buNone/>
            </a:pPr>
            <a:r>
              <a:rPr lang="en-US" b="1" dirty="0"/>
              <a:t>class </a:t>
            </a:r>
            <a:r>
              <a:rPr lang="en-US" b="1" dirty="0" err="1"/>
              <a:t>MyStock</a:t>
            </a:r>
            <a:r>
              <a:rPr lang="en-US" b="1" dirty="0"/>
              <a:t>(Stock):</a:t>
            </a:r>
          </a:p>
          <a:p>
            <a:pPr marL="285750" lvl="1" indent="0">
              <a:buNone/>
            </a:pPr>
            <a:r>
              <a:rPr lang="en-US" b="1" dirty="0"/>
              <a:t>    def __</a:t>
            </a:r>
            <a:r>
              <a:rPr lang="en-US" b="1" dirty="0" err="1"/>
              <a:t>init</a:t>
            </a:r>
            <a:r>
              <a:rPr lang="en-US" b="1" dirty="0"/>
              <a:t>__(self, name, shares, price, factor):</a:t>
            </a:r>
          </a:p>
          <a:p>
            <a:pPr marL="285750" lvl="1" indent="0">
              <a:buNone/>
            </a:pPr>
            <a:r>
              <a:rPr lang="en-US" b="1" dirty="0"/>
              <a:t>        # Check the call to `super` and `__</a:t>
            </a:r>
            <a:r>
              <a:rPr lang="en-US" b="1" dirty="0" err="1"/>
              <a:t>init</a:t>
            </a:r>
            <a:r>
              <a:rPr lang="en-US" b="1" dirty="0"/>
              <a:t>__`</a:t>
            </a:r>
          </a:p>
          <a:p>
            <a:pPr marL="285750" lvl="1" indent="0">
              <a:buNone/>
            </a:pPr>
            <a:r>
              <a:rPr lang="en-US" b="1" dirty="0"/>
              <a:t>        super().__</a:t>
            </a:r>
            <a:r>
              <a:rPr lang="en-US" b="1" dirty="0" err="1"/>
              <a:t>init</a:t>
            </a:r>
            <a:r>
              <a:rPr lang="en-US" b="1" dirty="0"/>
              <a:t>__(name, shares, price)</a:t>
            </a:r>
          </a:p>
          <a:p>
            <a:pPr marL="285750" lvl="1" indent="0">
              <a:buNone/>
            </a:pPr>
            <a:r>
              <a:rPr lang="en-US" b="1" dirty="0"/>
              <a:t>        </a:t>
            </a:r>
            <a:r>
              <a:rPr lang="en-US" b="1" dirty="0" err="1"/>
              <a:t>self.factor</a:t>
            </a:r>
            <a:r>
              <a:rPr lang="en-US" b="1" dirty="0"/>
              <a:t> = factor</a:t>
            </a:r>
          </a:p>
          <a:p>
            <a:pPr marL="285750" lvl="1" indent="0">
              <a:buNone/>
            </a:pPr>
            <a:endParaRPr lang="en-US" b="1" dirty="0"/>
          </a:p>
          <a:p>
            <a:pPr marL="285750" lvl="1" indent="0">
              <a:buNone/>
            </a:pPr>
            <a:r>
              <a:rPr lang="en-US" b="1" dirty="0"/>
              <a:t>    def cost(self):</a:t>
            </a:r>
          </a:p>
          <a:p>
            <a:pPr marL="285750" lvl="1" indent="0">
              <a:buNone/>
            </a:pPr>
            <a:r>
              <a:rPr lang="en-US" b="1" dirty="0"/>
              <a:t>        return </a:t>
            </a:r>
            <a:r>
              <a:rPr lang="en-US" b="1" dirty="0" err="1"/>
              <a:t>self.factor</a:t>
            </a:r>
            <a:r>
              <a:rPr lang="en-US" b="1" dirty="0"/>
              <a:t> * super().cost()</a:t>
            </a:r>
          </a:p>
          <a:p>
            <a:pPr marL="285750" lvl="1" indent="0">
              <a:buNone/>
            </a:pPr>
            <a:endParaRPr lang="en-US" b="1" dirty="0"/>
          </a:p>
          <a:p>
            <a:r>
              <a:rPr lang="en-US" dirty="0"/>
              <a:t>You should call the __</a:t>
            </a:r>
            <a:r>
              <a:rPr lang="en-US" dirty="0" err="1"/>
              <a:t>init</a:t>
            </a:r>
            <a:r>
              <a:rPr lang="en-US" dirty="0"/>
              <a:t>__() method on the super which is the way to call the previous version as shown previously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8834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20627-DD5A-45F8-A5BC-E2B71A980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Inheritance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4CC226-934B-4194-A02A-087A86475F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Inheritance is sometimes used to organize related objects.</a:t>
            </a:r>
          </a:p>
          <a:p>
            <a:pPr marL="285750" lvl="1" indent="0">
              <a:buNone/>
            </a:pPr>
            <a:r>
              <a:rPr lang="en-US" b="1" dirty="0"/>
              <a:t>class Shape:</a:t>
            </a:r>
          </a:p>
          <a:p>
            <a:pPr marL="285750" lvl="1" indent="0">
              <a:buNone/>
            </a:pPr>
            <a:r>
              <a:rPr lang="en-US" b="1" dirty="0"/>
              <a:t>    ...</a:t>
            </a:r>
          </a:p>
          <a:p>
            <a:pPr marL="285750" lvl="1" indent="0">
              <a:buNone/>
            </a:pPr>
            <a:endParaRPr lang="en-US" b="1" dirty="0"/>
          </a:p>
          <a:p>
            <a:pPr marL="285750" lvl="1" indent="0">
              <a:buNone/>
            </a:pPr>
            <a:r>
              <a:rPr lang="en-US" b="1" dirty="0"/>
              <a:t>class Circle(Shape):</a:t>
            </a:r>
          </a:p>
          <a:p>
            <a:pPr marL="285750" lvl="1" indent="0">
              <a:buNone/>
            </a:pPr>
            <a:r>
              <a:rPr lang="en-US" b="1" dirty="0"/>
              <a:t>    ...</a:t>
            </a:r>
          </a:p>
          <a:p>
            <a:pPr marL="285750" lvl="1" indent="0">
              <a:buNone/>
            </a:pPr>
            <a:endParaRPr lang="en-US" b="1" dirty="0"/>
          </a:p>
          <a:p>
            <a:pPr marL="285750" lvl="1" indent="0">
              <a:buNone/>
            </a:pPr>
            <a:r>
              <a:rPr lang="en-US" b="1" dirty="0"/>
              <a:t>class Rectangle(Shape):</a:t>
            </a:r>
          </a:p>
          <a:p>
            <a:pPr marL="285750" lvl="1" indent="0">
              <a:buNone/>
            </a:pPr>
            <a:r>
              <a:rPr lang="en-US" b="1" dirty="0"/>
              <a:t>    ...</a:t>
            </a:r>
          </a:p>
          <a:p>
            <a:r>
              <a:rPr lang="en-US" dirty="0"/>
              <a:t>Think of a logical hierarchy or taxonomy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8913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441E7-B207-4B1B-81BA-8C69CEFE5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Inheritance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347E2-6525-4024-9056-8A187E2C05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commonly used as a code reuse tool</a:t>
            </a:r>
          </a:p>
          <a:p>
            <a:endParaRPr lang="en-US" dirty="0"/>
          </a:p>
          <a:p>
            <a:pPr marL="285750" lvl="1" indent="0">
              <a:buNone/>
            </a:pPr>
            <a:r>
              <a:rPr lang="en-US" b="1" dirty="0"/>
              <a:t>class </a:t>
            </a:r>
            <a:r>
              <a:rPr lang="en-US" b="1" dirty="0" err="1"/>
              <a:t>CustomHandler</a:t>
            </a:r>
            <a:r>
              <a:rPr lang="en-US" b="1" dirty="0"/>
              <a:t>(</a:t>
            </a:r>
            <a:r>
              <a:rPr lang="en-US" b="1" dirty="0" err="1"/>
              <a:t>TCPHandler</a:t>
            </a:r>
            <a:r>
              <a:rPr lang="en-US" b="1" dirty="0"/>
              <a:t>):</a:t>
            </a:r>
          </a:p>
          <a:p>
            <a:pPr marL="285750" lvl="1" indent="0">
              <a:buNone/>
            </a:pPr>
            <a:r>
              <a:rPr lang="en-US" b="1" dirty="0"/>
              <a:t>    def </a:t>
            </a:r>
            <a:r>
              <a:rPr lang="en-US" b="1" dirty="0" err="1"/>
              <a:t>handle_request</a:t>
            </a:r>
            <a:r>
              <a:rPr lang="en-US" b="1" dirty="0"/>
              <a:t>(self):</a:t>
            </a:r>
          </a:p>
          <a:p>
            <a:pPr marL="285750" lvl="1" indent="0">
              <a:buNone/>
            </a:pPr>
            <a:r>
              <a:rPr lang="en-US" b="1" dirty="0"/>
              <a:t>        ...</a:t>
            </a:r>
          </a:p>
          <a:p>
            <a:pPr marL="285750" lvl="1" indent="0">
              <a:buNone/>
            </a:pPr>
            <a:r>
              <a:rPr lang="en-US" b="1" dirty="0"/>
              <a:t>        # Custom processing</a:t>
            </a:r>
          </a:p>
          <a:p>
            <a:endParaRPr lang="en-US" dirty="0"/>
          </a:p>
          <a:p>
            <a:r>
              <a:rPr lang="en-US" dirty="0"/>
              <a:t>The base class contains some general purpose code. </a:t>
            </a:r>
          </a:p>
          <a:p>
            <a:endParaRPr lang="en-US" dirty="0"/>
          </a:p>
          <a:p>
            <a:r>
              <a:rPr lang="en-US" dirty="0"/>
              <a:t>Your class inherits and customized specific parts.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0699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AEE26-6263-41F7-88A8-A182983D0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"is a" relationship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AB4808-C479-42F7-99AC-463134BFC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Inheritance establishes a type relationship.</a:t>
            </a:r>
          </a:p>
          <a:p>
            <a:pPr marL="285750" lvl="1" indent="0">
              <a:buNone/>
            </a:pPr>
            <a:r>
              <a:rPr lang="en-US" b="1" dirty="0"/>
              <a:t>class Shape:</a:t>
            </a:r>
          </a:p>
          <a:p>
            <a:pPr marL="285750" lvl="1" indent="0">
              <a:buNone/>
            </a:pPr>
            <a:r>
              <a:rPr lang="en-US" b="1" dirty="0"/>
              <a:t>    ...</a:t>
            </a:r>
          </a:p>
          <a:p>
            <a:pPr marL="285750" lvl="1" indent="0">
              <a:buNone/>
            </a:pPr>
            <a:endParaRPr lang="en-US" b="1" dirty="0"/>
          </a:p>
          <a:p>
            <a:pPr marL="285750" lvl="1" indent="0">
              <a:buNone/>
            </a:pPr>
            <a:r>
              <a:rPr lang="en-US" b="1" dirty="0"/>
              <a:t>class Circle(Shape):</a:t>
            </a:r>
          </a:p>
          <a:p>
            <a:pPr marL="285750" lvl="1" indent="0">
              <a:buNone/>
            </a:pPr>
            <a:r>
              <a:rPr lang="en-US" b="1" dirty="0"/>
              <a:t>    ...</a:t>
            </a:r>
          </a:p>
          <a:p>
            <a:endParaRPr lang="en-US" dirty="0"/>
          </a:p>
          <a:p>
            <a:pPr marL="285750" lvl="1" indent="0">
              <a:buNone/>
            </a:pPr>
            <a:r>
              <a:rPr lang="en-US" b="1" dirty="0"/>
              <a:t>&gt;&gt;&gt; c = Circle(4.0)</a:t>
            </a:r>
          </a:p>
          <a:p>
            <a:pPr marL="285750" lvl="1" indent="0">
              <a:buNone/>
            </a:pPr>
            <a:r>
              <a:rPr lang="en-US" b="1" dirty="0"/>
              <a:t>&gt;&gt;&gt; </a:t>
            </a:r>
            <a:r>
              <a:rPr lang="en-US" b="1" dirty="0" err="1"/>
              <a:t>isinstance</a:t>
            </a:r>
            <a:r>
              <a:rPr lang="en-US" b="1" dirty="0"/>
              <a:t>(c, Shape)</a:t>
            </a:r>
          </a:p>
          <a:p>
            <a:pPr marL="285750" lvl="1" indent="0">
              <a:buNone/>
            </a:pPr>
            <a:r>
              <a:rPr lang="en-US" b="1" dirty="0"/>
              <a:t>True</a:t>
            </a:r>
          </a:p>
          <a:p>
            <a:pPr marL="285750" lvl="1" indent="0">
              <a:buNone/>
            </a:pPr>
            <a:r>
              <a:rPr lang="en-US" b="1" dirty="0"/>
              <a:t>&gt;&gt;&gt;</a:t>
            </a:r>
          </a:p>
          <a:p>
            <a:r>
              <a:rPr lang="en-US" dirty="0"/>
              <a:t>Important: Ideally, any code that worked with instances of the parent class will also work with instances of the child class.</a:t>
            </a:r>
          </a:p>
        </p:txBody>
      </p:sp>
    </p:spTree>
    <p:extLst>
      <p:ext uri="{BB962C8B-B14F-4D97-AF65-F5344CB8AC3E}">
        <p14:creationId xmlns:p14="http://schemas.microsoft.com/office/powerpoint/2010/main" val="7483649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45DAA-453B-45C4-A0EB-9FDE862A1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base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F4E05A-1BB4-4DA7-8CEB-B61D5D6360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 class has no parent, use object as base</a:t>
            </a:r>
          </a:p>
          <a:p>
            <a:pPr marL="0" indent="0">
              <a:buNone/>
            </a:pPr>
            <a:endParaRPr lang="en-US" sz="2400" dirty="0"/>
          </a:p>
          <a:p>
            <a:pPr marL="285750" lvl="1" indent="0">
              <a:buNone/>
            </a:pPr>
            <a:r>
              <a:rPr lang="en-US" sz="2000" b="1" dirty="0"/>
              <a:t>class Shape(object):</a:t>
            </a:r>
          </a:p>
          <a:p>
            <a:pPr marL="285750" lvl="1" indent="0">
              <a:buNone/>
            </a:pPr>
            <a:r>
              <a:rPr lang="en-US" sz="2000" b="1" dirty="0"/>
              <a:t>    ...</a:t>
            </a:r>
          </a:p>
          <a:p>
            <a:endParaRPr lang="en-US" dirty="0"/>
          </a:p>
          <a:p>
            <a:r>
              <a:rPr lang="en-US" dirty="0"/>
              <a:t>object is the parent of all objects in Python.</a:t>
            </a:r>
          </a:p>
          <a:p>
            <a:endParaRPr lang="en-US" dirty="0"/>
          </a:p>
          <a:p>
            <a:r>
              <a:rPr lang="en-US" dirty="0"/>
              <a:t>*Note: it's not technically required, but you often see it specified as a hold-over from it's required use in Python 2. If omitted, the class still implicitly inherits from object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2422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295E8-31F6-46F9-8776-6B06EBBB1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Inheritance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4035AB-379D-4B6F-9FF5-9DDC87B358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96290"/>
            <a:ext cx="7886700" cy="483177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You can inherit from multiple classes by specifying them in the definition of the class.</a:t>
            </a:r>
          </a:p>
          <a:p>
            <a:endParaRPr lang="en-US" dirty="0"/>
          </a:p>
          <a:p>
            <a:pPr marL="342900" lvl="1" indent="0">
              <a:buNone/>
            </a:pPr>
            <a:r>
              <a:rPr lang="en-US" b="1" dirty="0"/>
              <a:t>class Mother:</a:t>
            </a:r>
          </a:p>
          <a:p>
            <a:pPr marL="342900" lvl="1" indent="0">
              <a:buNone/>
            </a:pPr>
            <a:r>
              <a:rPr lang="en-US" b="1" dirty="0"/>
              <a:t>    ...</a:t>
            </a:r>
          </a:p>
          <a:p>
            <a:pPr marL="342900" lvl="1" indent="0">
              <a:buNone/>
            </a:pPr>
            <a:endParaRPr lang="en-US" b="1" dirty="0"/>
          </a:p>
          <a:p>
            <a:pPr marL="342900" lvl="1" indent="0">
              <a:buNone/>
            </a:pPr>
            <a:r>
              <a:rPr lang="en-US" b="1" dirty="0"/>
              <a:t>class Father:</a:t>
            </a:r>
          </a:p>
          <a:p>
            <a:pPr marL="342900" lvl="1" indent="0">
              <a:buNone/>
            </a:pPr>
            <a:r>
              <a:rPr lang="en-US" b="1" dirty="0"/>
              <a:t>    ...</a:t>
            </a:r>
          </a:p>
          <a:p>
            <a:pPr marL="342900" lvl="1" indent="0">
              <a:buNone/>
            </a:pPr>
            <a:endParaRPr lang="en-US" b="1" dirty="0"/>
          </a:p>
          <a:p>
            <a:pPr marL="342900" lvl="1" indent="0">
              <a:buNone/>
            </a:pPr>
            <a:r>
              <a:rPr lang="en-US" b="1" dirty="0"/>
              <a:t>class Child(Mother, Father):</a:t>
            </a:r>
          </a:p>
          <a:p>
            <a:pPr marL="342900" lvl="1" indent="0">
              <a:buNone/>
            </a:pPr>
            <a:r>
              <a:rPr lang="en-US" b="1" dirty="0"/>
              <a:t>    ...</a:t>
            </a:r>
          </a:p>
          <a:p>
            <a:pPr marL="342900" lvl="1" indent="0">
              <a:buNone/>
            </a:pPr>
            <a:endParaRPr lang="en-US" b="1" dirty="0"/>
          </a:p>
          <a:p>
            <a:r>
              <a:rPr lang="en-US" dirty="0"/>
              <a:t>The class Child inherits features from both parents. </a:t>
            </a:r>
          </a:p>
          <a:p>
            <a:r>
              <a:rPr lang="en-US" dirty="0"/>
              <a:t>But There are some rather tricky details.</a:t>
            </a:r>
          </a:p>
          <a:p>
            <a:r>
              <a:rPr lang="en-US" dirty="0"/>
              <a:t>Don't do it unless you know what you are doing.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Some further information will be given in the next section, but we're not going to utilize multiple inheritance further in this course.</a:t>
            </a:r>
          </a:p>
        </p:txBody>
      </p:sp>
    </p:spTree>
    <p:extLst>
      <p:ext uri="{BB962C8B-B14F-4D97-AF65-F5344CB8AC3E}">
        <p14:creationId xmlns:p14="http://schemas.microsoft.com/office/powerpoint/2010/main" val="844372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E2E8C-0DCD-4917-8B9E-A4EA19783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Oriented (OO)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37AE6C-CF45-46A2-B062-2E2A1DE395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 Programming technique where code is organized as a collection of objects.</a:t>
            </a:r>
          </a:p>
          <a:p>
            <a:endParaRPr lang="en-US" sz="2400" dirty="0"/>
          </a:p>
          <a:p>
            <a:r>
              <a:rPr lang="en-US" sz="2400" dirty="0"/>
              <a:t>An object consists of:</a:t>
            </a:r>
          </a:p>
          <a:p>
            <a:pPr lvl="1"/>
            <a:r>
              <a:rPr lang="en-US" sz="2000" dirty="0"/>
              <a:t>Data. Attributes</a:t>
            </a:r>
          </a:p>
          <a:p>
            <a:pPr lvl="1"/>
            <a:r>
              <a:rPr lang="en-US" sz="2000" dirty="0"/>
              <a:t>Behavior. Methods which are functions applied to the object.</a:t>
            </a:r>
          </a:p>
          <a:p>
            <a:endParaRPr lang="en-US" sz="2400" dirty="0"/>
          </a:p>
          <a:p>
            <a:r>
              <a:rPr lang="en-US" sz="2400" dirty="0"/>
              <a:t>You have already been using some OO during this course.</a:t>
            </a:r>
          </a:p>
        </p:txBody>
      </p:sp>
    </p:spTree>
    <p:extLst>
      <p:ext uri="{BB962C8B-B14F-4D97-AF65-F5344CB8AC3E}">
        <p14:creationId xmlns:p14="http://schemas.microsoft.com/office/powerpoint/2010/main" val="5012921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53176-F93F-4E37-8662-3B358FA68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D294AC-C2CE-4305-A8D8-9CFB628A0E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Classes may define special methods. </a:t>
            </a:r>
          </a:p>
          <a:p>
            <a:r>
              <a:rPr lang="en-US" dirty="0"/>
              <a:t>These have special meaning to the Python interpreter. </a:t>
            </a:r>
          </a:p>
          <a:p>
            <a:r>
              <a:rPr lang="en-US" dirty="0"/>
              <a:t>They are always preceded and followed by __.</a:t>
            </a:r>
          </a:p>
          <a:p>
            <a:pPr lvl="1"/>
            <a:r>
              <a:rPr lang="en-US" dirty="0"/>
              <a:t> For example __</a:t>
            </a:r>
            <a:r>
              <a:rPr lang="en-US" dirty="0" err="1"/>
              <a:t>init</a:t>
            </a:r>
            <a:r>
              <a:rPr lang="en-US" dirty="0"/>
              <a:t>__.</a:t>
            </a:r>
          </a:p>
          <a:p>
            <a:pPr lvl="1"/>
            <a:endParaRPr lang="en-US" dirty="0"/>
          </a:p>
          <a:p>
            <a:pPr marL="285750" lvl="1" indent="0">
              <a:buNone/>
            </a:pPr>
            <a:r>
              <a:rPr lang="en-US" b="1" dirty="0"/>
              <a:t>class Stock(object):</a:t>
            </a:r>
          </a:p>
          <a:p>
            <a:pPr marL="285750" lvl="1" indent="0">
              <a:buNone/>
            </a:pPr>
            <a:r>
              <a:rPr lang="en-US" b="1" dirty="0"/>
              <a:t>    def __</a:t>
            </a:r>
            <a:r>
              <a:rPr lang="en-US" b="1" dirty="0" err="1"/>
              <a:t>init</a:t>
            </a:r>
            <a:r>
              <a:rPr lang="en-US" b="1" dirty="0"/>
              <a:t>__(self):</a:t>
            </a:r>
          </a:p>
          <a:p>
            <a:pPr marL="285750" lvl="1" indent="0">
              <a:buNone/>
            </a:pPr>
            <a:r>
              <a:rPr lang="en-US" b="1" dirty="0"/>
              <a:t>        ...</a:t>
            </a:r>
          </a:p>
          <a:p>
            <a:pPr marL="285750" lvl="1" indent="0">
              <a:buNone/>
            </a:pPr>
            <a:r>
              <a:rPr lang="en-US" b="1" dirty="0"/>
              <a:t>    def __</a:t>
            </a:r>
            <a:r>
              <a:rPr lang="en-US" b="1" dirty="0" err="1"/>
              <a:t>repr</a:t>
            </a:r>
            <a:r>
              <a:rPr lang="en-US" b="1" dirty="0"/>
              <a:t>__(self):</a:t>
            </a:r>
          </a:p>
          <a:p>
            <a:pPr marL="285750" lvl="1" indent="0">
              <a:buNone/>
            </a:pPr>
            <a:r>
              <a:rPr lang="en-US" b="1" dirty="0"/>
              <a:t>        ...</a:t>
            </a:r>
          </a:p>
          <a:p>
            <a:pPr marL="285750" lvl="1" indent="0">
              <a:buNone/>
            </a:pPr>
            <a:endParaRPr lang="en-US" b="1" dirty="0"/>
          </a:p>
          <a:p>
            <a:r>
              <a:rPr lang="en-US" dirty="0"/>
              <a:t>There are dozens of special methods, but we will only look at a few specific examples.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1093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778CB-9B5A-427F-9331-E81B8D48D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methods for String Conversions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6357C-D788-41E9-9CA6-08BD09398A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6724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Objects have two string representations.</a:t>
            </a:r>
          </a:p>
          <a:p>
            <a:pPr marL="342900" lvl="1" indent="0">
              <a:buNone/>
            </a:pPr>
            <a:r>
              <a:rPr lang="en-US" b="1" dirty="0"/>
              <a:t>&gt;&gt;&gt; from datetime import date</a:t>
            </a:r>
          </a:p>
          <a:p>
            <a:pPr marL="342900" lvl="1" indent="0">
              <a:buNone/>
            </a:pPr>
            <a:r>
              <a:rPr lang="en-US" b="1" dirty="0"/>
              <a:t>&gt;&gt;&gt; d = date(2012, 12, 21)</a:t>
            </a:r>
          </a:p>
          <a:p>
            <a:pPr marL="342900" lvl="1" indent="0">
              <a:buNone/>
            </a:pPr>
            <a:r>
              <a:rPr lang="en-US" b="1" dirty="0"/>
              <a:t>&gt;&gt;&gt; print(d)</a:t>
            </a:r>
          </a:p>
          <a:p>
            <a:pPr marL="342900" lvl="1" indent="0">
              <a:buNone/>
            </a:pPr>
            <a:r>
              <a:rPr lang="en-US" b="1" dirty="0"/>
              <a:t>2012-12-21</a:t>
            </a:r>
          </a:p>
          <a:p>
            <a:pPr marL="342900" lvl="1" indent="0">
              <a:buNone/>
            </a:pPr>
            <a:r>
              <a:rPr lang="en-US" b="1" dirty="0"/>
              <a:t>&gt;&gt;&gt; d</a:t>
            </a:r>
          </a:p>
          <a:p>
            <a:pPr marL="342900" lvl="1" indent="0">
              <a:buNone/>
            </a:pPr>
            <a:r>
              <a:rPr lang="en-US" b="1" dirty="0" err="1"/>
              <a:t>datetime.date</a:t>
            </a:r>
            <a:r>
              <a:rPr lang="en-US" b="1" dirty="0"/>
              <a:t>(2012, 12, 21)</a:t>
            </a:r>
          </a:p>
          <a:p>
            <a:pPr marL="342900" lvl="1" indent="0">
              <a:buNone/>
            </a:pPr>
            <a:r>
              <a:rPr lang="en-US" b="1" dirty="0"/>
              <a:t>&gt;&gt;&gt;</a:t>
            </a:r>
          </a:p>
          <a:p>
            <a:r>
              <a:rPr lang="en-US" dirty="0"/>
              <a:t>The str() function is used to create a nice printable output:</a:t>
            </a:r>
          </a:p>
          <a:p>
            <a:pPr marL="285750" lvl="1" indent="0">
              <a:buNone/>
            </a:pPr>
            <a:r>
              <a:rPr lang="en-US" b="1" dirty="0"/>
              <a:t>&gt;&gt;&gt; str(d)</a:t>
            </a:r>
          </a:p>
          <a:p>
            <a:pPr marL="285750" lvl="1" indent="0">
              <a:buNone/>
            </a:pPr>
            <a:r>
              <a:rPr lang="en-US" b="1" dirty="0"/>
              <a:t>'2012-12-21'</a:t>
            </a:r>
          </a:p>
          <a:p>
            <a:pPr marL="285750" lvl="1" indent="0">
              <a:buNone/>
            </a:pPr>
            <a:r>
              <a:rPr lang="en-US" b="1" dirty="0"/>
              <a:t>&gt;&gt;&gt;</a:t>
            </a:r>
          </a:p>
          <a:p>
            <a:r>
              <a:rPr lang="en-US" dirty="0"/>
              <a:t>The </a:t>
            </a:r>
            <a:r>
              <a:rPr lang="en-US" dirty="0" err="1"/>
              <a:t>repr</a:t>
            </a:r>
            <a:r>
              <a:rPr lang="en-US" dirty="0"/>
              <a:t>() function is used to create a more detailed representation for programmers.</a:t>
            </a:r>
          </a:p>
          <a:p>
            <a:pPr marL="285750" lvl="1" indent="0">
              <a:buNone/>
            </a:pPr>
            <a:r>
              <a:rPr lang="en-US" b="1" dirty="0"/>
              <a:t>&gt;&gt;&gt; </a:t>
            </a:r>
            <a:r>
              <a:rPr lang="en-US" b="1" dirty="0" err="1"/>
              <a:t>repr</a:t>
            </a:r>
            <a:r>
              <a:rPr lang="en-US" b="1" dirty="0"/>
              <a:t>(d)</a:t>
            </a:r>
          </a:p>
          <a:p>
            <a:pPr marL="285750" lvl="1" indent="0">
              <a:buNone/>
            </a:pPr>
            <a:r>
              <a:rPr lang="en-US" b="1" dirty="0"/>
              <a:t>'</a:t>
            </a:r>
            <a:r>
              <a:rPr lang="en-US" b="1" dirty="0" err="1"/>
              <a:t>datetime.date</a:t>
            </a:r>
            <a:r>
              <a:rPr lang="en-US" b="1" dirty="0"/>
              <a:t>(2012, 12, 21)'</a:t>
            </a:r>
          </a:p>
          <a:p>
            <a:pPr marL="285750" lvl="1" indent="0">
              <a:buNone/>
            </a:pPr>
            <a:r>
              <a:rPr lang="en-US" b="1" dirty="0"/>
              <a:t>&gt;&gt;&gt;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3134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194E9-FF86-4B78-86F7-39370FE91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Conversions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77D13E-4929-474B-939B-D42DEC5F36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801" y="1825625"/>
            <a:ext cx="7886700" cy="4741430"/>
          </a:xfrm>
        </p:spPr>
        <p:txBody>
          <a:bodyPr>
            <a:normAutofit/>
          </a:bodyPr>
          <a:lstStyle/>
          <a:p>
            <a:pPr marL="285750" lvl="1" indent="0">
              <a:buNone/>
            </a:pPr>
            <a:r>
              <a:rPr lang="en-US" b="1" dirty="0"/>
              <a:t>class Date(object):</a:t>
            </a:r>
          </a:p>
          <a:p>
            <a:pPr marL="285750" lvl="1" indent="0">
              <a:buNone/>
            </a:pPr>
            <a:r>
              <a:rPr lang="en-US" b="1" dirty="0"/>
              <a:t>    def __</a:t>
            </a:r>
            <a:r>
              <a:rPr lang="en-US" b="1" dirty="0" err="1"/>
              <a:t>init</a:t>
            </a:r>
            <a:r>
              <a:rPr lang="en-US" b="1" dirty="0"/>
              <a:t>__(self, year, month, day):</a:t>
            </a:r>
          </a:p>
          <a:p>
            <a:pPr marL="285750" lvl="1" indent="0">
              <a:buNone/>
            </a:pPr>
            <a:r>
              <a:rPr lang="en-US" b="1" dirty="0"/>
              <a:t>        </a:t>
            </a:r>
            <a:r>
              <a:rPr lang="en-US" b="1" dirty="0" err="1"/>
              <a:t>self.year</a:t>
            </a:r>
            <a:r>
              <a:rPr lang="en-US" b="1" dirty="0"/>
              <a:t> = year</a:t>
            </a:r>
          </a:p>
          <a:p>
            <a:pPr marL="285750" lvl="1" indent="0">
              <a:buNone/>
            </a:pPr>
            <a:r>
              <a:rPr lang="en-US" b="1" dirty="0"/>
              <a:t>        </a:t>
            </a:r>
            <a:r>
              <a:rPr lang="en-US" b="1" dirty="0" err="1"/>
              <a:t>self.month</a:t>
            </a:r>
            <a:r>
              <a:rPr lang="en-US" b="1" dirty="0"/>
              <a:t> = month</a:t>
            </a:r>
          </a:p>
          <a:p>
            <a:pPr marL="285750" lvl="1" indent="0">
              <a:buNone/>
            </a:pPr>
            <a:r>
              <a:rPr lang="en-US" b="1" dirty="0"/>
              <a:t>        </a:t>
            </a:r>
            <a:r>
              <a:rPr lang="en-US" b="1" dirty="0" err="1"/>
              <a:t>self.day</a:t>
            </a:r>
            <a:r>
              <a:rPr lang="en-US" b="1" dirty="0"/>
              <a:t> = day</a:t>
            </a:r>
          </a:p>
          <a:p>
            <a:pPr marL="285750" lvl="1" indent="0">
              <a:buNone/>
            </a:pPr>
            <a:endParaRPr lang="en-US" b="1" dirty="0"/>
          </a:p>
          <a:p>
            <a:pPr marL="285750" lvl="1" indent="0">
              <a:buNone/>
            </a:pPr>
            <a:r>
              <a:rPr lang="en-US" b="1" dirty="0"/>
              <a:t>    # Used with `str()`</a:t>
            </a:r>
          </a:p>
          <a:p>
            <a:pPr marL="285750" lvl="1" indent="0">
              <a:buNone/>
            </a:pPr>
            <a:r>
              <a:rPr lang="en-US" b="1" dirty="0"/>
              <a:t>    def __str__(self):</a:t>
            </a:r>
          </a:p>
          <a:p>
            <a:pPr marL="285750" lvl="1" indent="0">
              <a:buNone/>
            </a:pPr>
            <a:r>
              <a:rPr lang="en-US" b="1" dirty="0"/>
              <a:t>        return f'{</a:t>
            </a:r>
            <a:r>
              <a:rPr lang="en-US" b="1" dirty="0" err="1"/>
              <a:t>self.year</a:t>
            </a:r>
            <a:r>
              <a:rPr lang="en-US" b="1" dirty="0"/>
              <a:t>}-{</a:t>
            </a:r>
            <a:r>
              <a:rPr lang="en-US" b="1" dirty="0" err="1"/>
              <a:t>self.month</a:t>
            </a:r>
            <a:r>
              <a:rPr lang="en-US" b="1" dirty="0"/>
              <a:t>}-{</a:t>
            </a:r>
            <a:r>
              <a:rPr lang="en-US" b="1" dirty="0" err="1"/>
              <a:t>self.day</a:t>
            </a:r>
            <a:r>
              <a:rPr lang="en-US" b="1" dirty="0"/>
              <a:t>}'</a:t>
            </a:r>
          </a:p>
          <a:p>
            <a:pPr marL="285750" lvl="1" indent="0">
              <a:buNone/>
            </a:pPr>
            <a:endParaRPr lang="en-US" b="1" dirty="0"/>
          </a:p>
          <a:p>
            <a:pPr marL="285750" lvl="1" indent="0">
              <a:buNone/>
            </a:pPr>
            <a:r>
              <a:rPr lang="en-US" b="1" dirty="0"/>
              <a:t>    # Used with `</a:t>
            </a:r>
            <a:r>
              <a:rPr lang="en-US" b="1" dirty="0" err="1"/>
              <a:t>repr</a:t>
            </a:r>
            <a:r>
              <a:rPr lang="en-US" b="1" dirty="0"/>
              <a:t>()`</a:t>
            </a:r>
          </a:p>
          <a:p>
            <a:pPr marL="285750" lvl="1" indent="0">
              <a:buNone/>
            </a:pPr>
            <a:r>
              <a:rPr lang="en-US" b="1" dirty="0"/>
              <a:t>    def __</a:t>
            </a:r>
            <a:r>
              <a:rPr lang="en-US" b="1" dirty="0" err="1"/>
              <a:t>repr</a:t>
            </a:r>
            <a:r>
              <a:rPr lang="en-US" b="1" dirty="0"/>
              <a:t>__(self):</a:t>
            </a:r>
          </a:p>
          <a:p>
            <a:pPr marL="285750" lvl="1" indent="0">
              <a:buNone/>
            </a:pPr>
            <a:r>
              <a:rPr lang="en-US" b="1" dirty="0"/>
              <a:t>        return </a:t>
            </a:r>
            <a:r>
              <a:rPr lang="en-US" b="1" dirty="0" err="1"/>
              <a:t>f'Date</a:t>
            </a:r>
            <a:r>
              <a:rPr lang="en-US" b="1" dirty="0"/>
              <a:t>({</a:t>
            </a:r>
            <a:r>
              <a:rPr lang="en-US" b="1" dirty="0" err="1"/>
              <a:t>self.year</a:t>
            </a:r>
            <a:r>
              <a:rPr lang="en-US" b="1" dirty="0"/>
              <a:t>},{</a:t>
            </a:r>
            <a:r>
              <a:rPr lang="en-US" b="1" dirty="0" err="1"/>
              <a:t>self.month</a:t>
            </a:r>
            <a:r>
              <a:rPr lang="en-US" b="1" dirty="0"/>
              <a:t>},{</a:t>
            </a:r>
            <a:r>
              <a:rPr lang="en-US" b="1" dirty="0" err="1"/>
              <a:t>self.day</a:t>
            </a:r>
            <a:r>
              <a:rPr lang="en-US" b="1" dirty="0"/>
              <a:t>})’</a:t>
            </a:r>
          </a:p>
          <a:p>
            <a:pPr marL="285750" lvl="1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967969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E763A-946C-4F68-A602-5E38573A2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Methods for Mathematics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AD9EA0-3B2B-4A17-A8C4-A319BB4EC3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Mathematical operators involve calls to the following methods.</a:t>
            </a:r>
          </a:p>
          <a:p>
            <a:pPr marL="571500" lvl="1">
              <a:buFont typeface="Wingdings" panose="05000000000000000000" pitchFamily="2" charset="2"/>
              <a:buChar char="§"/>
            </a:pPr>
            <a:r>
              <a:rPr lang="en-US" b="1" dirty="0"/>
              <a:t>a + b       </a:t>
            </a:r>
            <a:r>
              <a:rPr lang="en-US" b="1" dirty="0" err="1"/>
              <a:t>a.__add</a:t>
            </a:r>
            <a:r>
              <a:rPr lang="en-US" b="1" dirty="0"/>
              <a:t>__(b)</a:t>
            </a:r>
          </a:p>
          <a:p>
            <a:pPr marL="571500" lvl="1">
              <a:buFont typeface="Wingdings" panose="05000000000000000000" pitchFamily="2" charset="2"/>
              <a:buChar char="§"/>
            </a:pPr>
            <a:r>
              <a:rPr lang="en-US" b="1" dirty="0"/>
              <a:t>a - b       </a:t>
            </a:r>
            <a:r>
              <a:rPr lang="en-US" b="1" dirty="0" err="1"/>
              <a:t>a.__sub</a:t>
            </a:r>
            <a:r>
              <a:rPr lang="en-US" b="1" dirty="0"/>
              <a:t>__(b)</a:t>
            </a:r>
          </a:p>
          <a:p>
            <a:pPr marL="571500" lvl="1">
              <a:buFont typeface="Wingdings" panose="05000000000000000000" pitchFamily="2" charset="2"/>
              <a:buChar char="§"/>
            </a:pPr>
            <a:r>
              <a:rPr lang="en-US" b="1" dirty="0"/>
              <a:t>a * b       a.__</a:t>
            </a:r>
            <a:r>
              <a:rPr lang="en-US" b="1" dirty="0" err="1"/>
              <a:t>mul</a:t>
            </a:r>
            <a:r>
              <a:rPr lang="en-US" b="1" dirty="0"/>
              <a:t>__(b)</a:t>
            </a:r>
          </a:p>
          <a:p>
            <a:pPr marL="571500" lvl="1">
              <a:buFont typeface="Wingdings" panose="05000000000000000000" pitchFamily="2" charset="2"/>
              <a:buChar char="§"/>
            </a:pPr>
            <a:r>
              <a:rPr lang="en-US" b="1" dirty="0"/>
              <a:t>a / b       a.__</a:t>
            </a:r>
            <a:r>
              <a:rPr lang="en-US" b="1" dirty="0" err="1"/>
              <a:t>truediv</a:t>
            </a:r>
            <a:r>
              <a:rPr lang="en-US" b="1" dirty="0"/>
              <a:t>__(b)</a:t>
            </a:r>
          </a:p>
          <a:p>
            <a:pPr marL="571500" lvl="1">
              <a:buFont typeface="Wingdings" panose="05000000000000000000" pitchFamily="2" charset="2"/>
              <a:buChar char="§"/>
            </a:pPr>
            <a:r>
              <a:rPr lang="en-US" b="1" dirty="0"/>
              <a:t>a // b      a.__</a:t>
            </a:r>
            <a:r>
              <a:rPr lang="en-US" b="1" dirty="0" err="1"/>
              <a:t>floordiv</a:t>
            </a:r>
            <a:r>
              <a:rPr lang="en-US" b="1" dirty="0"/>
              <a:t>__(b)</a:t>
            </a:r>
          </a:p>
          <a:p>
            <a:pPr marL="571500" lvl="1">
              <a:buFont typeface="Wingdings" panose="05000000000000000000" pitchFamily="2" charset="2"/>
              <a:buChar char="§"/>
            </a:pPr>
            <a:r>
              <a:rPr lang="en-US" b="1" dirty="0"/>
              <a:t>a % b       </a:t>
            </a:r>
            <a:r>
              <a:rPr lang="en-US" b="1" dirty="0" err="1"/>
              <a:t>a.__mod</a:t>
            </a:r>
            <a:r>
              <a:rPr lang="en-US" b="1" dirty="0"/>
              <a:t>__(b)</a:t>
            </a:r>
          </a:p>
          <a:p>
            <a:pPr marL="571500" lvl="1">
              <a:buFont typeface="Wingdings" panose="05000000000000000000" pitchFamily="2" charset="2"/>
              <a:buChar char="§"/>
            </a:pPr>
            <a:r>
              <a:rPr lang="en-US" b="1" dirty="0"/>
              <a:t>a &lt;&lt; b      a.__</a:t>
            </a:r>
            <a:r>
              <a:rPr lang="en-US" b="1" dirty="0" err="1"/>
              <a:t>lshift</a:t>
            </a:r>
            <a:r>
              <a:rPr lang="en-US" b="1" dirty="0"/>
              <a:t>__(b)</a:t>
            </a:r>
          </a:p>
          <a:p>
            <a:pPr marL="571500" lvl="1">
              <a:buFont typeface="Wingdings" panose="05000000000000000000" pitchFamily="2" charset="2"/>
              <a:buChar char="§"/>
            </a:pPr>
            <a:r>
              <a:rPr lang="en-US" b="1" dirty="0"/>
              <a:t>a &gt;&gt; b      a.__</a:t>
            </a:r>
            <a:r>
              <a:rPr lang="en-US" b="1" dirty="0" err="1"/>
              <a:t>rshift</a:t>
            </a:r>
            <a:r>
              <a:rPr lang="en-US" b="1" dirty="0"/>
              <a:t>__(b)</a:t>
            </a:r>
          </a:p>
          <a:p>
            <a:pPr marL="571500" lvl="1">
              <a:buFont typeface="Wingdings" panose="05000000000000000000" pitchFamily="2" charset="2"/>
              <a:buChar char="§"/>
            </a:pPr>
            <a:r>
              <a:rPr lang="en-US" b="1" dirty="0"/>
              <a:t>a &amp; b       </a:t>
            </a:r>
            <a:r>
              <a:rPr lang="en-US" b="1" dirty="0" err="1"/>
              <a:t>a.__and</a:t>
            </a:r>
            <a:r>
              <a:rPr lang="en-US" b="1" dirty="0"/>
              <a:t>__(b)</a:t>
            </a:r>
          </a:p>
          <a:p>
            <a:pPr marL="571500" lvl="1">
              <a:buFont typeface="Wingdings" panose="05000000000000000000" pitchFamily="2" charset="2"/>
              <a:buChar char="§"/>
            </a:pPr>
            <a:r>
              <a:rPr lang="en-US" b="1" dirty="0"/>
              <a:t>a | b       </a:t>
            </a:r>
            <a:r>
              <a:rPr lang="en-US" b="1" dirty="0" err="1"/>
              <a:t>a.__or</a:t>
            </a:r>
            <a:r>
              <a:rPr lang="en-US" b="1" dirty="0"/>
              <a:t>__(b)</a:t>
            </a:r>
          </a:p>
          <a:p>
            <a:pPr marL="571500" lvl="1">
              <a:buFont typeface="Wingdings" panose="05000000000000000000" pitchFamily="2" charset="2"/>
              <a:buChar char="§"/>
            </a:pPr>
            <a:r>
              <a:rPr lang="en-US" b="1" dirty="0"/>
              <a:t>a ^ b       a.__</a:t>
            </a:r>
            <a:r>
              <a:rPr lang="en-US" b="1" dirty="0" err="1"/>
              <a:t>xor</a:t>
            </a:r>
            <a:r>
              <a:rPr lang="en-US" b="1" dirty="0"/>
              <a:t>__(b)</a:t>
            </a:r>
          </a:p>
          <a:p>
            <a:pPr marL="571500" lvl="1">
              <a:buFont typeface="Wingdings" panose="05000000000000000000" pitchFamily="2" charset="2"/>
              <a:buChar char="§"/>
            </a:pPr>
            <a:r>
              <a:rPr lang="en-US" b="1" dirty="0"/>
              <a:t>a ** b      </a:t>
            </a:r>
            <a:r>
              <a:rPr lang="en-US" b="1" dirty="0" err="1"/>
              <a:t>a.__pow</a:t>
            </a:r>
            <a:r>
              <a:rPr lang="en-US" b="1" dirty="0"/>
              <a:t>__(b)</a:t>
            </a:r>
          </a:p>
          <a:p>
            <a:pPr marL="571500" lvl="1">
              <a:buFont typeface="Wingdings" panose="05000000000000000000" pitchFamily="2" charset="2"/>
              <a:buChar char="§"/>
            </a:pPr>
            <a:r>
              <a:rPr lang="en-US" b="1" dirty="0"/>
              <a:t>-a          </a:t>
            </a:r>
            <a:r>
              <a:rPr lang="en-US" b="1" dirty="0" err="1"/>
              <a:t>a.__neg</a:t>
            </a:r>
            <a:r>
              <a:rPr lang="en-US" b="1" dirty="0"/>
              <a:t>__()</a:t>
            </a:r>
          </a:p>
          <a:p>
            <a:pPr marL="571500" lvl="1">
              <a:buFont typeface="Wingdings" panose="05000000000000000000" pitchFamily="2" charset="2"/>
              <a:buChar char="§"/>
            </a:pPr>
            <a:r>
              <a:rPr lang="en-US" b="1" dirty="0"/>
              <a:t>~a          </a:t>
            </a:r>
            <a:r>
              <a:rPr lang="en-US" b="1" dirty="0" err="1"/>
              <a:t>a.__invert</a:t>
            </a:r>
            <a:r>
              <a:rPr lang="en-US" b="1" dirty="0"/>
              <a:t>__()</a:t>
            </a:r>
          </a:p>
          <a:p>
            <a:pPr marL="571500" lvl="1">
              <a:buFont typeface="Wingdings" panose="05000000000000000000" pitchFamily="2" charset="2"/>
              <a:buChar char="§"/>
            </a:pPr>
            <a:r>
              <a:rPr lang="en-US" b="1" dirty="0"/>
              <a:t>abs(a)      </a:t>
            </a:r>
            <a:r>
              <a:rPr lang="en-US" b="1" dirty="0" err="1"/>
              <a:t>a.__abs</a:t>
            </a:r>
            <a:r>
              <a:rPr lang="en-US" b="1" dirty="0"/>
              <a:t>__()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2059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BF71D-87B0-40CF-9BC2-47DFF9165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Methods for Item Access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0DF7A9-2720-4BF5-939F-9B0D7E743B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These are the methods to implement containers.</a:t>
            </a:r>
          </a:p>
          <a:p>
            <a:pPr marL="285750" lvl="1" indent="0">
              <a:buNone/>
            </a:pPr>
            <a:r>
              <a:rPr lang="pt-BR" b="1" dirty="0"/>
              <a:t>len(x)      x.__len__()</a:t>
            </a:r>
          </a:p>
          <a:p>
            <a:pPr marL="285750" lvl="1" indent="0">
              <a:buNone/>
            </a:pPr>
            <a:r>
              <a:rPr lang="pt-BR" b="1" dirty="0"/>
              <a:t>x[a]        x.__getitem__(a)</a:t>
            </a:r>
          </a:p>
          <a:p>
            <a:pPr marL="285750" lvl="1" indent="0">
              <a:buNone/>
            </a:pPr>
            <a:r>
              <a:rPr lang="pt-BR" b="1" dirty="0"/>
              <a:t>x[a] = v    x.__setitem__(a,v)</a:t>
            </a:r>
          </a:p>
          <a:p>
            <a:pPr marL="285750" lvl="1" indent="0">
              <a:buNone/>
            </a:pPr>
            <a:r>
              <a:rPr lang="pt-BR" b="1" dirty="0"/>
              <a:t>del x[a]    x.__delitem__(a)</a:t>
            </a:r>
          </a:p>
          <a:p>
            <a:endParaRPr lang="en-US" dirty="0"/>
          </a:p>
          <a:p>
            <a:r>
              <a:rPr lang="en-US" dirty="0"/>
              <a:t>You can use them in your classes.</a:t>
            </a:r>
          </a:p>
          <a:p>
            <a:pPr marL="285750" lvl="1" indent="0">
              <a:buNone/>
            </a:pPr>
            <a:r>
              <a:rPr lang="en-US" b="1" dirty="0"/>
              <a:t>class Sequence:</a:t>
            </a:r>
          </a:p>
          <a:p>
            <a:pPr marL="285750" lvl="1" indent="0">
              <a:buNone/>
            </a:pPr>
            <a:r>
              <a:rPr lang="en-US" b="1" dirty="0"/>
              <a:t>    def __</a:t>
            </a:r>
            <a:r>
              <a:rPr lang="en-US" b="1" dirty="0" err="1"/>
              <a:t>len</a:t>
            </a:r>
            <a:r>
              <a:rPr lang="en-US" b="1" dirty="0"/>
              <a:t>__(self):</a:t>
            </a:r>
          </a:p>
          <a:p>
            <a:pPr marL="285750" lvl="1" indent="0">
              <a:buNone/>
            </a:pPr>
            <a:r>
              <a:rPr lang="en-US" b="1" dirty="0"/>
              <a:t>        ...</a:t>
            </a:r>
          </a:p>
          <a:p>
            <a:pPr marL="285750" lvl="1" indent="0">
              <a:buNone/>
            </a:pPr>
            <a:r>
              <a:rPr lang="en-US" b="1" dirty="0"/>
              <a:t>    def __</a:t>
            </a:r>
            <a:r>
              <a:rPr lang="en-US" b="1" dirty="0" err="1"/>
              <a:t>getitem</a:t>
            </a:r>
            <a:r>
              <a:rPr lang="en-US" b="1" dirty="0"/>
              <a:t>__(</a:t>
            </a:r>
            <a:r>
              <a:rPr lang="en-US" b="1" dirty="0" err="1"/>
              <a:t>self,a</a:t>
            </a:r>
            <a:r>
              <a:rPr lang="en-US" b="1" dirty="0"/>
              <a:t>):</a:t>
            </a:r>
          </a:p>
          <a:p>
            <a:pPr marL="285750" lvl="1" indent="0">
              <a:buNone/>
            </a:pPr>
            <a:r>
              <a:rPr lang="en-US" b="1" dirty="0"/>
              <a:t>        ...</a:t>
            </a:r>
          </a:p>
          <a:p>
            <a:pPr marL="285750" lvl="1" indent="0">
              <a:buNone/>
            </a:pPr>
            <a:r>
              <a:rPr lang="en-US" b="1" dirty="0"/>
              <a:t>    def __</a:t>
            </a:r>
            <a:r>
              <a:rPr lang="en-US" b="1" dirty="0" err="1"/>
              <a:t>setitem</a:t>
            </a:r>
            <a:r>
              <a:rPr lang="en-US" b="1" dirty="0"/>
              <a:t>__(</a:t>
            </a:r>
            <a:r>
              <a:rPr lang="en-US" b="1" dirty="0" err="1"/>
              <a:t>self,a,v</a:t>
            </a:r>
            <a:r>
              <a:rPr lang="en-US" b="1" dirty="0"/>
              <a:t>):</a:t>
            </a:r>
          </a:p>
          <a:p>
            <a:pPr marL="285750" lvl="1" indent="0">
              <a:buNone/>
            </a:pPr>
            <a:r>
              <a:rPr lang="en-US" b="1" dirty="0"/>
              <a:t>        ...</a:t>
            </a:r>
          </a:p>
          <a:p>
            <a:pPr marL="285750" lvl="1" indent="0">
              <a:buNone/>
            </a:pPr>
            <a:r>
              <a:rPr lang="en-US" b="1" dirty="0"/>
              <a:t>    def __</a:t>
            </a:r>
            <a:r>
              <a:rPr lang="en-US" b="1" dirty="0" err="1"/>
              <a:t>delitem</a:t>
            </a:r>
            <a:r>
              <a:rPr lang="en-US" b="1" dirty="0"/>
              <a:t>__(</a:t>
            </a:r>
            <a:r>
              <a:rPr lang="en-US" b="1" dirty="0" err="1"/>
              <a:t>self,a</a:t>
            </a:r>
            <a:r>
              <a:rPr lang="en-US" b="1" dirty="0"/>
              <a:t>):</a:t>
            </a:r>
          </a:p>
          <a:p>
            <a:pPr marL="285750" lvl="1" indent="0">
              <a:buNone/>
            </a:pPr>
            <a:r>
              <a:rPr lang="en-US" b="1" dirty="0"/>
              <a:t>        ...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5607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33643-BAD5-4579-AFBE-2FF1B6172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 Invocation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C72C1-719C-4D77-ADA7-AD71FFBBF6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Invoking a method is a two-step process.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Lookup: The . operator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Method call: The () operator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285750" lvl="1" indent="0">
              <a:buNone/>
            </a:pPr>
            <a:r>
              <a:rPr lang="en-US" b="1" dirty="0"/>
              <a:t>&gt;&gt;&gt; s = Stock('GOOG',100,490.10)</a:t>
            </a:r>
          </a:p>
          <a:p>
            <a:pPr marL="285750" lvl="1" indent="0">
              <a:buNone/>
            </a:pPr>
            <a:r>
              <a:rPr lang="en-US" b="1" dirty="0"/>
              <a:t>&gt;&gt;&gt; c = </a:t>
            </a:r>
            <a:r>
              <a:rPr lang="en-US" b="1" dirty="0" err="1"/>
              <a:t>s.cost</a:t>
            </a:r>
            <a:r>
              <a:rPr lang="en-US" b="1" dirty="0"/>
              <a:t>  		</a:t>
            </a:r>
            <a:r>
              <a:rPr lang="en-US" b="1" dirty="0">
                <a:solidFill>
                  <a:srgbClr val="C00000"/>
                </a:solidFill>
              </a:rPr>
              <a:t># Lookup</a:t>
            </a:r>
          </a:p>
          <a:p>
            <a:pPr marL="285750" lvl="1" indent="0">
              <a:buNone/>
            </a:pPr>
            <a:r>
              <a:rPr lang="en-US" b="1" dirty="0"/>
              <a:t>&gt;&gt;&gt; c</a:t>
            </a:r>
          </a:p>
          <a:p>
            <a:pPr marL="285750" lvl="1" indent="0">
              <a:buNone/>
            </a:pPr>
            <a:r>
              <a:rPr lang="en-US" b="1" dirty="0"/>
              <a:t>&lt;bound method </a:t>
            </a:r>
            <a:r>
              <a:rPr lang="en-US" b="1" dirty="0" err="1"/>
              <a:t>Stock.cost</a:t>
            </a:r>
            <a:r>
              <a:rPr lang="en-US" b="1" dirty="0"/>
              <a:t> of &lt;Stock object at 0x590d0&gt;&gt;</a:t>
            </a:r>
          </a:p>
          <a:p>
            <a:pPr marL="285750" lvl="1" indent="0">
              <a:buNone/>
            </a:pPr>
            <a:r>
              <a:rPr lang="en-US" b="1" dirty="0"/>
              <a:t>&gt;&gt;&gt; c()         		</a:t>
            </a:r>
            <a:r>
              <a:rPr lang="en-US" b="1" dirty="0">
                <a:solidFill>
                  <a:srgbClr val="C00000"/>
                </a:solidFill>
              </a:rPr>
              <a:t># Method call</a:t>
            </a:r>
          </a:p>
          <a:p>
            <a:pPr marL="285750" lvl="1" indent="0">
              <a:buNone/>
            </a:pPr>
            <a:r>
              <a:rPr lang="en-US" b="1" dirty="0"/>
              <a:t>49010.0</a:t>
            </a:r>
          </a:p>
          <a:p>
            <a:pPr marL="285750" lvl="1" indent="0">
              <a:buNone/>
            </a:pPr>
            <a:r>
              <a:rPr lang="en-US" b="1" dirty="0"/>
              <a:t>&gt;&gt;&gt;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8981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29222-5F7E-4B63-9FD6-73EA1F087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Bound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9DE8FD-4908-43E3-8D62-7F1C5EC7D7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method that has not yet been invoked by the function call operator () is known as a bound method. </a:t>
            </a:r>
          </a:p>
          <a:p>
            <a:r>
              <a:rPr lang="en-US" dirty="0"/>
              <a:t>It operates on the instance where it originated.</a:t>
            </a:r>
          </a:p>
          <a:p>
            <a:pPr marL="285750" lvl="1" indent="0">
              <a:buNone/>
            </a:pPr>
            <a:r>
              <a:rPr lang="en-US" b="1" dirty="0"/>
              <a:t>&gt;&gt;&gt; s = Stock('GOOG', 100, 490.10)</a:t>
            </a:r>
          </a:p>
          <a:p>
            <a:pPr marL="285750" lvl="1" indent="0">
              <a:buNone/>
            </a:pPr>
            <a:r>
              <a:rPr lang="en-US" b="1" dirty="0"/>
              <a:t>&gt;&gt;&gt; s</a:t>
            </a:r>
          </a:p>
          <a:p>
            <a:pPr marL="285750" lvl="1" indent="0">
              <a:buNone/>
            </a:pPr>
            <a:r>
              <a:rPr lang="en-US" b="1" dirty="0"/>
              <a:t>&lt;Stock object at 0x590d0&gt;</a:t>
            </a:r>
          </a:p>
          <a:p>
            <a:pPr marL="285750" lvl="1" indent="0">
              <a:buNone/>
            </a:pPr>
            <a:r>
              <a:rPr lang="en-US" b="1" dirty="0"/>
              <a:t>&gt;&gt;&gt; c = </a:t>
            </a:r>
            <a:r>
              <a:rPr lang="en-US" b="1" dirty="0" err="1"/>
              <a:t>s.cost</a:t>
            </a:r>
            <a:endParaRPr lang="en-US" b="1" dirty="0"/>
          </a:p>
          <a:p>
            <a:pPr marL="285750" lvl="1" indent="0">
              <a:buNone/>
            </a:pPr>
            <a:r>
              <a:rPr lang="en-US" b="1" dirty="0"/>
              <a:t>&gt;&gt;&gt; c</a:t>
            </a:r>
          </a:p>
          <a:p>
            <a:pPr marL="285750" lvl="1" indent="0">
              <a:buNone/>
            </a:pPr>
            <a:r>
              <a:rPr lang="en-US" b="1" dirty="0"/>
              <a:t>&lt;bound method </a:t>
            </a:r>
            <a:r>
              <a:rPr lang="en-US" b="1" dirty="0" err="1"/>
              <a:t>Stock.cost</a:t>
            </a:r>
            <a:r>
              <a:rPr lang="en-US" b="1" dirty="0"/>
              <a:t> of &lt;Stock object at 0x590d0&gt;&gt;</a:t>
            </a:r>
          </a:p>
          <a:p>
            <a:pPr marL="285750" lvl="1" indent="0">
              <a:buNone/>
            </a:pPr>
            <a:r>
              <a:rPr lang="en-US" b="1" dirty="0"/>
              <a:t>&gt;&gt;&gt; c()</a:t>
            </a:r>
          </a:p>
          <a:p>
            <a:pPr marL="285750" lvl="1" indent="0">
              <a:buNone/>
            </a:pPr>
            <a:r>
              <a:rPr lang="en-US" b="1" dirty="0"/>
              <a:t>49010.0</a:t>
            </a:r>
          </a:p>
          <a:p>
            <a:pPr marL="285750" lvl="1" indent="0">
              <a:buNone/>
            </a:pPr>
            <a:r>
              <a:rPr lang="en-US" b="1" dirty="0"/>
              <a:t>&gt;&gt;&gt;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0878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84520-D169-4333-95AE-4E9D70CF9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Bound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00220F-54AA-49F6-80D9-2D5CED59A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55439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Why would you care?</a:t>
            </a:r>
          </a:p>
          <a:p>
            <a:r>
              <a:rPr lang="en-US" dirty="0"/>
              <a:t>Bound methods are often a source of careless non-obvious errors.</a:t>
            </a:r>
            <a:endParaRPr lang="tr-TR" dirty="0"/>
          </a:p>
          <a:p>
            <a:endParaRPr lang="en-US" dirty="0"/>
          </a:p>
          <a:p>
            <a:pPr marL="285750" lvl="1" indent="0">
              <a:buNone/>
            </a:pPr>
            <a:r>
              <a:rPr lang="en-US" b="1" dirty="0"/>
              <a:t>&gt;&gt;&gt; s = Stock('GOOG', 100, 490.10)</a:t>
            </a:r>
          </a:p>
          <a:p>
            <a:pPr marL="285750" lvl="1" indent="0">
              <a:buNone/>
            </a:pPr>
            <a:r>
              <a:rPr lang="en-US" b="1" dirty="0"/>
              <a:t>&gt;&gt;&gt; print('Cost : %0.2f' % </a:t>
            </a:r>
            <a:r>
              <a:rPr lang="en-US" b="1" dirty="0" err="1"/>
              <a:t>s.cost</a:t>
            </a:r>
            <a:r>
              <a:rPr lang="en-US" b="1" dirty="0"/>
              <a:t> )             </a:t>
            </a:r>
            <a:r>
              <a:rPr lang="tr-TR" b="1" dirty="0">
                <a:solidFill>
                  <a:srgbClr val="C00000"/>
                </a:solidFill>
              </a:rPr>
              <a:t>#</a:t>
            </a:r>
            <a:r>
              <a:rPr lang="en-US" b="1" dirty="0">
                <a:solidFill>
                  <a:srgbClr val="C00000"/>
                </a:solidFill>
              </a:rPr>
              <a:t>missing </a:t>
            </a:r>
            <a:r>
              <a:rPr lang="tr-TR" b="1" dirty="0">
                <a:solidFill>
                  <a:srgbClr val="C00000"/>
                </a:solidFill>
              </a:rPr>
              <a:t>()</a:t>
            </a:r>
            <a:endParaRPr lang="en-US" b="1" dirty="0">
              <a:solidFill>
                <a:srgbClr val="C00000"/>
              </a:solidFill>
            </a:endParaRPr>
          </a:p>
          <a:p>
            <a:pPr marL="285750" lvl="1" indent="0">
              <a:buNone/>
            </a:pPr>
            <a:r>
              <a:rPr lang="en-US" b="1" dirty="0"/>
              <a:t>Traceback (most recent call last):</a:t>
            </a:r>
          </a:p>
          <a:p>
            <a:pPr marL="285750" lvl="1" indent="0">
              <a:buNone/>
            </a:pPr>
            <a:r>
              <a:rPr lang="en-US" b="1" dirty="0"/>
              <a:t>  File "&lt;stdin&gt;", line 1, in &lt;module&gt;</a:t>
            </a:r>
          </a:p>
          <a:p>
            <a:pPr marL="285750" lvl="1" indent="0">
              <a:buNone/>
            </a:pPr>
            <a:r>
              <a:rPr lang="en-US" b="1" dirty="0" err="1"/>
              <a:t>TypeError</a:t>
            </a:r>
            <a:r>
              <a:rPr lang="en-US" b="1" dirty="0"/>
              <a:t>: float argument required</a:t>
            </a:r>
          </a:p>
          <a:p>
            <a:pPr marL="285750" lvl="1" indent="0">
              <a:buNone/>
            </a:pPr>
            <a:r>
              <a:rPr lang="en-US" b="1" dirty="0"/>
              <a:t>&gt;&gt;&gt;</a:t>
            </a:r>
            <a:endParaRPr lang="tr-TR" b="1" dirty="0"/>
          </a:p>
          <a:p>
            <a:pPr marL="285750" lvl="1" indent="0">
              <a:buNone/>
            </a:pPr>
            <a:endParaRPr lang="en-US" b="1" dirty="0"/>
          </a:p>
          <a:p>
            <a:r>
              <a:rPr lang="en-US" dirty="0"/>
              <a:t>Or devious behavior that's hard to debug.</a:t>
            </a:r>
          </a:p>
          <a:p>
            <a:pPr marL="342900" lvl="1" indent="0">
              <a:buNone/>
            </a:pPr>
            <a:r>
              <a:rPr lang="en-US" dirty="0"/>
              <a:t>f = open(filename, 'w')</a:t>
            </a:r>
          </a:p>
          <a:p>
            <a:pPr marL="342900" lvl="1" indent="0">
              <a:buNone/>
            </a:pPr>
            <a:r>
              <a:rPr lang="en-US" dirty="0"/>
              <a:t>...</a:t>
            </a:r>
          </a:p>
          <a:p>
            <a:pPr marL="342900" lvl="1" indent="0">
              <a:buNone/>
            </a:pPr>
            <a:r>
              <a:rPr lang="en-US" dirty="0" err="1"/>
              <a:t>f.close</a:t>
            </a:r>
            <a:r>
              <a:rPr lang="en-US" dirty="0"/>
              <a:t>     # Oops, Didn't do anything at all. `f` still open.</a:t>
            </a:r>
            <a:endParaRPr lang="tr-TR" dirty="0"/>
          </a:p>
          <a:p>
            <a:pPr marL="342900" lvl="1" indent="0">
              <a:buNone/>
            </a:pPr>
            <a:endParaRPr lang="en-US" dirty="0"/>
          </a:p>
          <a:p>
            <a:r>
              <a:rPr lang="en-US" dirty="0"/>
              <a:t>In both of these cases, the error is cause by forgetting to include the trailing parentheses. For example, </a:t>
            </a:r>
            <a:r>
              <a:rPr lang="en-US" dirty="0" err="1"/>
              <a:t>s.cost</a:t>
            </a:r>
            <a:r>
              <a:rPr lang="en-US" dirty="0"/>
              <a:t>() or </a:t>
            </a:r>
            <a:r>
              <a:rPr lang="en-US" dirty="0" err="1"/>
              <a:t>f.close</a:t>
            </a:r>
            <a:r>
              <a:rPr lang="en-US" dirty="0"/>
              <a:t>().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6660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252C4-9FCA-4DAD-9F73-6CB54B65B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Exceptions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131D86-7968-44C2-A87E-644BA74DE3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User defined exceptions are defined by classes.</a:t>
            </a:r>
          </a:p>
          <a:p>
            <a:pPr marL="285750" lvl="1" indent="0">
              <a:buNone/>
            </a:pPr>
            <a:r>
              <a:rPr lang="en-US" b="1" dirty="0"/>
              <a:t>class </a:t>
            </a:r>
            <a:r>
              <a:rPr lang="en-US" b="1" dirty="0" err="1"/>
              <a:t>NetworkError</a:t>
            </a:r>
            <a:r>
              <a:rPr lang="en-US" b="1" dirty="0"/>
              <a:t>(Exception):</a:t>
            </a:r>
          </a:p>
          <a:p>
            <a:pPr marL="285750" lvl="1" indent="0">
              <a:buNone/>
            </a:pPr>
            <a:r>
              <a:rPr lang="en-US" b="1" dirty="0"/>
              <a:t>    pass</a:t>
            </a:r>
            <a:endParaRPr lang="tr-TR" b="1" dirty="0"/>
          </a:p>
          <a:p>
            <a:pPr marL="285750" lvl="1" indent="0">
              <a:buNone/>
            </a:pPr>
            <a:endParaRPr lang="en-US" b="1" dirty="0"/>
          </a:p>
          <a:p>
            <a:r>
              <a:rPr lang="en-US" dirty="0"/>
              <a:t>Exceptions always inherit from </a:t>
            </a:r>
            <a:r>
              <a:rPr lang="en-US" b="1" dirty="0"/>
              <a:t>Exception</a:t>
            </a:r>
            <a:r>
              <a:rPr lang="en-US" dirty="0"/>
              <a:t>.</a:t>
            </a:r>
          </a:p>
          <a:p>
            <a:r>
              <a:rPr lang="en-US" dirty="0"/>
              <a:t>Usually they are empty classes. Use pass for the body.</a:t>
            </a:r>
          </a:p>
          <a:p>
            <a:r>
              <a:rPr lang="en-US" dirty="0"/>
              <a:t>You can also make a hierarchy of your exceptions.</a:t>
            </a:r>
          </a:p>
          <a:p>
            <a:endParaRPr lang="en-US" dirty="0"/>
          </a:p>
          <a:p>
            <a:pPr marL="285750" lvl="1" indent="0">
              <a:buNone/>
            </a:pPr>
            <a:r>
              <a:rPr lang="en-US" b="1" dirty="0"/>
              <a:t>class </a:t>
            </a:r>
            <a:r>
              <a:rPr lang="en-US" b="1" dirty="0" err="1"/>
              <a:t>AuthenticationError</a:t>
            </a:r>
            <a:r>
              <a:rPr lang="en-US" b="1" dirty="0"/>
              <a:t>(</a:t>
            </a:r>
            <a:r>
              <a:rPr lang="en-US" b="1" dirty="0" err="1"/>
              <a:t>NetworkError</a:t>
            </a:r>
            <a:r>
              <a:rPr lang="en-US" b="1" dirty="0"/>
              <a:t>):</a:t>
            </a:r>
          </a:p>
          <a:p>
            <a:pPr marL="285750" lvl="1" indent="0">
              <a:buNone/>
            </a:pPr>
            <a:r>
              <a:rPr lang="en-US" b="1" dirty="0"/>
              <a:t>     pass</a:t>
            </a:r>
          </a:p>
          <a:p>
            <a:pPr marL="285750" lvl="1" indent="0">
              <a:buNone/>
            </a:pPr>
            <a:endParaRPr lang="en-US" b="1" dirty="0"/>
          </a:p>
          <a:p>
            <a:pPr marL="285750" lvl="1" indent="0">
              <a:buNone/>
            </a:pPr>
            <a:r>
              <a:rPr lang="en-US" b="1" dirty="0"/>
              <a:t>class </a:t>
            </a:r>
            <a:r>
              <a:rPr lang="en-US" b="1" dirty="0" err="1"/>
              <a:t>ProtocolError</a:t>
            </a:r>
            <a:r>
              <a:rPr lang="en-US" b="1" dirty="0"/>
              <a:t>(</a:t>
            </a:r>
            <a:r>
              <a:rPr lang="en-US" b="1" dirty="0" err="1"/>
              <a:t>NetworkError</a:t>
            </a:r>
            <a:r>
              <a:rPr lang="en-US" b="1" dirty="0"/>
              <a:t>):</a:t>
            </a:r>
          </a:p>
          <a:p>
            <a:pPr marL="285750" lvl="1" indent="0">
              <a:buNone/>
            </a:pPr>
            <a:r>
              <a:rPr lang="en-US" b="1" dirty="0"/>
              <a:t>    pass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9571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31BB4-79CE-4986-A111-D3987DAC8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D9CB44-FB75-45E1-B19F-050782C5A3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high-level overview of classes</a:t>
            </a:r>
            <a:endParaRPr lang="tr-TR" dirty="0"/>
          </a:p>
          <a:p>
            <a:endParaRPr lang="en-US" dirty="0"/>
          </a:p>
          <a:p>
            <a:r>
              <a:rPr lang="en-US" dirty="0"/>
              <a:t>Most code involving classes will involve the</a:t>
            </a:r>
            <a:r>
              <a:rPr lang="tr-TR" dirty="0"/>
              <a:t> </a:t>
            </a:r>
            <a:r>
              <a:rPr lang="en-US" dirty="0"/>
              <a:t>topics covered in this section</a:t>
            </a:r>
            <a:endParaRPr lang="tr-TR" dirty="0"/>
          </a:p>
          <a:p>
            <a:endParaRPr lang="en-US" dirty="0"/>
          </a:p>
          <a:p>
            <a:r>
              <a:rPr lang="en-US" dirty="0"/>
              <a:t>If you're merely using existing libraries, the</a:t>
            </a:r>
            <a:r>
              <a:rPr lang="tr-TR" dirty="0"/>
              <a:t> </a:t>
            </a:r>
            <a:r>
              <a:rPr lang="en-US" dirty="0"/>
              <a:t>code is typically fairly simple</a:t>
            </a:r>
          </a:p>
        </p:txBody>
      </p:sp>
    </p:spTree>
    <p:extLst>
      <p:ext uri="{BB962C8B-B14F-4D97-AF65-F5344CB8AC3E}">
        <p14:creationId xmlns:p14="http://schemas.microsoft.com/office/powerpoint/2010/main" val="130702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B3338-3F23-49B2-B361-4849CD336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Oriented (OO)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85A32-F97A-4F74-B2BA-386EE3E615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Example: Lists</a:t>
            </a:r>
          </a:p>
          <a:p>
            <a:pPr marL="342900" lvl="1" indent="0">
              <a:buNone/>
            </a:pPr>
            <a:r>
              <a:rPr lang="en-US" b="1" dirty="0"/>
              <a:t>&gt;&gt;&gt; </a:t>
            </a:r>
            <a:r>
              <a:rPr lang="en-US" b="1" dirty="0" err="1"/>
              <a:t>nums</a:t>
            </a:r>
            <a:r>
              <a:rPr lang="en-US" b="1" dirty="0"/>
              <a:t> = [1, 2, 3]</a:t>
            </a:r>
          </a:p>
          <a:p>
            <a:pPr marL="342900" lvl="1" indent="0">
              <a:buNone/>
            </a:pPr>
            <a:r>
              <a:rPr lang="en-US" b="1" dirty="0"/>
              <a:t>&gt;&gt;&gt; </a:t>
            </a:r>
            <a:r>
              <a:rPr lang="en-US" b="1" dirty="0" err="1"/>
              <a:t>nums.append</a:t>
            </a:r>
            <a:r>
              <a:rPr lang="en-US" b="1" dirty="0"/>
              <a:t>(4)      # Method</a:t>
            </a:r>
          </a:p>
          <a:p>
            <a:pPr marL="342900" lvl="1" indent="0">
              <a:buNone/>
            </a:pPr>
            <a:r>
              <a:rPr lang="en-US" b="1" dirty="0"/>
              <a:t>&gt;&gt;&gt; </a:t>
            </a:r>
            <a:r>
              <a:rPr lang="en-US" b="1" dirty="0" err="1"/>
              <a:t>nums.insert</a:t>
            </a:r>
            <a:r>
              <a:rPr lang="en-US" b="1" dirty="0"/>
              <a:t>(1,10)   # Method</a:t>
            </a:r>
          </a:p>
          <a:p>
            <a:pPr marL="342900" lvl="1" indent="0">
              <a:buNone/>
            </a:pPr>
            <a:r>
              <a:rPr lang="en-US" b="1" dirty="0"/>
              <a:t>&gt;&gt;&gt; </a:t>
            </a:r>
            <a:r>
              <a:rPr lang="en-US" b="1" dirty="0" err="1"/>
              <a:t>nums</a:t>
            </a:r>
            <a:endParaRPr lang="en-US" b="1" dirty="0"/>
          </a:p>
          <a:p>
            <a:pPr marL="342900" lvl="1" indent="0">
              <a:buNone/>
            </a:pPr>
            <a:r>
              <a:rPr lang="en-US" b="1" dirty="0"/>
              <a:t>[1, 10, 2, 3, 4]        # Data</a:t>
            </a:r>
          </a:p>
          <a:p>
            <a:pPr marL="342900" lvl="1" indent="0">
              <a:buNone/>
            </a:pPr>
            <a:r>
              <a:rPr lang="en-US" b="1" dirty="0"/>
              <a:t>&gt;&gt;&gt;</a:t>
            </a:r>
          </a:p>
          <a:p>
            <a:pPr marL="342900" lvl="1" indent="0">
              <a:buNone/>
            </a:pPr>
            <a:endParaRPr lang="en-US" b="1" dirty="0"/>
          </a:p>
          <a:p>
            <a:r>
              <a:rPr lang="en-US" dirty="0" err="1"/>
              <a:t>nums</a:t>
            </a:r>
            <a:r>
              <a:rPr lang="en-US" dirty="0"/>
              <a:t> is an instance of a list.</a:t>
            </a:r>
          </a:p>
          <a:p>
            <a:endParaRPr lang="en-US" dirty="0"/>
          </a:p>
          <a:p>
            <a:r>
              <a:rPr lang="en-US" dirty="0"/>
              <a:t>Methods (append() and insert()) are attached to the instance (</a:t>
            </a:r>
            <a:r>
              <a:rPr lang="en-US" dirty="0" err="1"/>
              <a:t>nums</a:t>
            </a:r>
            <a:r>
              <a:rPr lang="en-US" dirty="0"/>
              <a:t>).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420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D7B50-4D97-4A69-AA6C-4D0AE5879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class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DC3B81-C43B-438B-8AD2-32A670F4DB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67853"/>
            <a:ext cx="7886700" cy="4709110"/>
          </a:xfrm>
        </p:spPr>
        <p:txBody>
          <a:bodyPr>
            <a:normAutofit/>
          </a:bodyPr>
          <a:lstStyle/>
          <a:p>
            <a:r>
              <a:rPr lang="en-US" sz="2400" dirty="0"/>
              <a:t>How to define your own custom objects</a:t>
            </a:r>
            <a:endParaRPr lang="tr-TR" sz="2400" dirty="0"/>
          </a:p>
          <a:p>
            <a:endParaRPr lang="en-US" sz="2400" dirty="0"/>
          </a:p>
          <a:p>
            <a:pPr marL="285750" lvl="1" indent="0">
              <a:buNone/>
            </a:pPr>
            <a:r>
              <a:rPr lang="en-US" b="1" i="0" u="none" strike="noStrike" baseline="0" dirty="0">
                <a:latin typeface="Courier"/>
              </a:rPr>
              <a:t>class Circle():</a:t>
            </a:r>
          </a:p>
          <a:p>
            <a:pPr marL="628650" lvl="2" indent="0">
              <a:buNone/>
            </a:pPr>
            <a:r>
              <a:rPr lang="en-US" sz="1800" b="1" i="0" u="none" strike="noStrike" baseline="0" dirty="0">
                <a:latin typeface="Courier"/>
              </a:rPr>
              <a:t>def __</a:t>
            </a:r>
            <a:r>
              <a:rPr lang="en-US" sz="1800" b="1" i="0" u="none" strike="noStrike" baseline="0" dirty="0" err="1">
                <a:latin typeface="Courier"/>
              </a:rPr>
              <a:t>init</a:t>
            </a:r>
            <a:r>
              <a:rPr lang="en-US" sz="1800" b="1" i="0" u="none" strike="noStrike" baseline="0" dirty="0">
                <a:latin typeface="Courier"/>
              </a:rPr>
              <a:t>__(self, radius):</a:t>
            </a:r>
          </a:p>
          <a:p>
            <a:pPr marL="628650" lvl="2" indent="0">
              <a:buNone/>
            </a:pPr>
            <a:r>
              <a:rPr lang="en-US" sz="1800" b="1" dirty="0">
                <a:latin typeface="Courier"/>
              </a:rPr>
              <a:t>	  </a:t>
            </a:r>
            <a:r>
              <a:rPr lang="en-US" sz="1800" b="1" i="0" u="none" strike="noStrike" baseline="0" dirty="0" err="1">
                <a:latin typeface="Courier"/>
              </a:rPr>
              <a:t>self.radius</a:t>
            </a:r>
            <a:r>
              <a:rPr lang="en-US" sz="1800" b="1" i="0" u="none" strike="noStrike" baseline="0" dirty="0">
                <a:latin typeface="Courier"/>
              </a:rPr>
              <a:t> = radius</a:t>
            </a:r>
          </a:p>
          <a:p>
            <a:pPr marL="628650" lvl="2" indent="0">
              <a:buNone/>
            </a:pPr>
            <a:r>
              <a:rPr lang="en-US" sz="1800" b="1" i="0" u="none" strike="noStrike" baseline="0" dirty="0">
                <a:latin typeface="Courier"/>
              </a:rPr>
              <a:t>def area(self):</a:t>
            </a:r>
          </a:p>
          <a:p>
            <a:pPr marL="628650" lvl="2" indent="0">
              <a:buNone/>
            </a:pPr>
            <a:r>
              <a:rPr lang="en-US" sz="1800" b="1" i="0" u="none" strike="noStrike" baseline="0" dirty="0">
                <a:latin typeface="Courier"/>
              </a:rPr>
              <a:t>   return </a:t>
            </a:r>
            <a:r>
              <a:rPr lang="en-US" sz="1800" b="1" i="0" u="none" strike="noStrike" baseline="0" dirty="0" err="1">
                <a:latin typeface="Courier"/>
              </a:rPr>
              <a:t>math.pi</a:t>
            </a:r>
            <a:r>
              <a:rPr lang="en-US" sz="1800" b="1" i="0" u="none" strike="noStrike" baseline="0" dirty="0">
                <a:latin typeface="Courier"/>
              </a:rPr>
              <a:t> * (</a:t>
            </a:r>
            <a:r>
              <a:rPr lang="en-US" sz="1800" b="1" i="0" u="none" strike="noStrike" baseline="0" dirty="0" err="1">
                <a:latin typeface="Courier"/>
              </a:rPr>
              <a:t>self.radius</a:t>
            </a:r>
            <a:r>
              <a:rPr lang="en-US" sz="1800" b="1" i="0" u="none" strike="noStrike" baseline="0" dirty="0">
                <a:latin typeface="Courier"/>
              </a:rPr>
              <a:t> ** 2)</a:t>
            </a:r>
          </a:p>
          <a:p>
            <a:pPr marL="628650" lvl="2" indent="0">
              <a:buNone/>
            </a:pPr>
            <a:r>
              <a:rPr lang="en-US" sz="1800" b="1" i="0" u="none" strike="noStrike" baseline="0" dirty="0">
                <a:latin typeface="Courier"/>
              </a:rPr>
              <a:t>def perimeter(self):</a:t>
            </a:r>
          </a:p>
          <a:p>
            <a:pPr marL="628650" lvl="2" indent="0">
              <a:buNone/>
            </a:pPr>
            <a:r>
              <a:rPr lang="en-US" sz="1800" b="1" i="0" u="none" strike="noStrike" baseline="0" dirty="0">
                <a:latin typeface="Courier"/>
              </a:rPr>
              <a:t>   return 2 * </a:t>
            </a:r>
            <a:r>
              <a:rPr lang="en-US" sz="1800" b="1" i="0" u="none" strike="noStrike" baseline="0" dirty="0" err="1">
                <a:latin typeface="Courier"/>
              </a:rPr>
              <a:t>math.pi</a:t>
            </a:r>
            <a:r>
              <a:rPr lang="en-US" sz="1800" b="1" i="0" u="none" strike="noStrike" baseline="0" dirty="0">
                <a:latin typeface="Courier"/>
              </a:rPr>
              <a:t> * </a:t>
            </a:r>
            <a:r>
              <a:rPr lang="en-US" sz="1800" b="1" i="0" u="none" strike="noStrike" baseline="0" dirty="0" err="1">
                <a:latin typeface="Courier"/>
              </a:rPr>
              <a:t>self.radius</a:t>
            </a:r>
            <a:endParaRPr lang="en-US" sz="1800" b="1" dirty="0"/>
          </a:p>
          <a:p>
            <a:endParaRPr lang="en-US" sz="2400" dirty="0"/>
          </a:p>
          <a:p>
            <a:r>
              <a:rPr lang="en-US" sz="2400" dirty="0"/>
              <a:t>What is a class?</a:t>
            </a:r>
          </a:p>
          <a:p>
            <a:r>
              <a:rPr lang="en-US" sz="2400" dirty="0"/>
              <a:t>It's a collection of functions that perform various operations on instances</a:t>
            </a:r>
          </a:p>
        </p:txBody>
      </p:sp>
    </p:spTree>
    <p:extLst>
      <p:ext uri="{BB962C8B-B14F-4D97-AF65-F5344CB8AC3E}">
        <p14:creationId xmlns:p14="http://schemas.microsoft.com/office/powerpoint/2010/main" val="2905367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5FE25-9543-4392-9470-BE7742699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Instance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B08D4E-3507-4EF3-9D71-73A0BA9EF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Created by calling the class as a function</a:t>
            </a:r>
          </a:p>
          <a:p>
            <a:pPr marL="285750" lvl="1" indent="0">
              <a:buNone/>
            </a:pPr>
            <a:r>
              <a:rPr lang="fr-FR" b="1" dirty="0"/>
              <a:t>&gt;&gt;&gt; c = Circle(4.0)</a:t>
            </a:r>
          </a:p>
          <a:p>
            <a:pPr marL="285750" lvl="1" indent="0">
              <a:buNone/>
            </a:pPr>
            <a:r>
              <a:rPr lang="fr-FR" b="1" dirty="0"/>
              <a:t>&gt;&gt;&gt; d = Circle(5.0)</a:t>
            </a:r>
          </a:p>
          <a:p>
            <a:pPr marL="285750" lvl="1" indent="0">
              <a:buNone/>
            </a:pPr>
            <a:r>
              <a:rPr lang="fr-FR" b="1" dirty="0"/>
              <a:t>&gt;&gt;&gt;</a:t>
            </a:r>
            <a:endParaRPr lang="en-US" b="1" dirty="0"/>
          </a:p>
          <a:p>
            <a:r>
              <a:rPr lang="en-US" dirty="0"/>
              <a:t>Each instance has its own data</a:t>
            </a:r>
          </a:p>
          <a:p>
            <a:pPr marL="285750" lvl="1" indent="0">
              <a:buNone/>
            </a:pPr>
            <a:r>
              <a:rPr lang="en-US" b="1" dirty="0"/>
              <a:t>&gt;&gt;&gt; </a:t>
            </a:r>
            <a:r>
              <a:rPr lang="en-US" b="1" dirty="0" err="1"/>
              <a:t>c.radius</a:t>
            </a:r>
            <a:endParaRPr lang="en-US" b="1" dirty="0"/>
          </a:p>
          <a:p>
            <a:pPr marL="285750" lvl="1" indent="0">
              <a:buNone/>
            </a:pPr>
            <a:r>
              <a:rPr lang="en-US" b="1" dirty="0"/>
              <a:t>4.0</a:t>
            </a:r>
          </a:p>
          <a:p>
            <a:pPr marL="285750" lvl="1" indent="0">
              <a:buNone/>
            </a:pPr>
            <a:r>
              <a:rPr lang="en-US" b="1" dirty="0"/>
              <a:t>&gt;&gt;&gt; </a:t>
            </a:r>
            <a:r>
              <a:rPr lang="en-US" b="1" dirty="0" err="1"/>
              <a:t>d.radius</a:t>
            </a:r>
            <a:endParaRPr lang="en-US" b="1" dirty="0"/>
          </a:p>
          <a:p>
            <a:pPr marL="285750" lvl="1" indent="0">
              <a:buNone/>
            </a:pPr>
            <a:r>
              <a:rPr lang="en-US" b="1" dirty="0"/>
              <a:t>5.0</a:t>
            </a:r>
          </a:p>
          <a:p>
            <a:pPr marL="285750" lvl="1" indent="0">
              <a:buNone/>
            </a:pPr>
            <a:r>
              <a:rPr lang="en-US" b="1" dirty="0"/>
              <a:t>&gt;&gt;&gt;</a:t>
            </a:r>
          </a:p>
          <a:p>
            <a:r>
              <a:rPr lang="en-US" dirty="0"/>
              <a:t>You invoke methods on instances to do things</a:t>
            </a:r>
          </a:p>
          <a:p>
            <a:pPr marL="342900" lvl="1" indent="0">
              <a:buNone/>
            </a:pPr>
            <a:r>
              <a:rPr lang="it-IT" b="1" dirty="0"/>
              <a:t>&gt;&gt;&gt; c.area()</a:t>
            </a:r>
          </a:p>
          <a:p>
            <a:pPr marL="342900" lvl="1" indent="0">
              <a:buNone/>
            </a:pPr>
            <a:r>
              <a:rPr lang="it-IT" b="1" dirty="0"/>
              <a:t>50.26548245743669</a:t>
            </a:r>
          </a:p>
          <a:p>
            <a:pPr marL="342900" lvl="1" indent="0">
              <a:buNone/>
            </a:pPr>
            <a:r>
              <a:rPr lang="it-IT" b="1" dirty="0"/>
              <a:t>&gt;&gt;&gt; d.perimeter()</a:t>
            </a:r>
          </a:p>
          <a:p>
            <a:pPr marL="342900" lvl="1" indent="0">
              <a:buNone/>
            </a:pPr>
            <a:r>
              <a:rPr lang="it-IT" b="1" dirty="0"/>
              <a:t>31.415926535897931</a:t>
            </a:r>
          </a:p>
          <a:p>
            <a:pPr marL="342900" lvl="1" indent="0">
              <a:buNone/>
            </a:pPr>
            <a:r>
              <a:rPr lang="it-IT" b="1" dirty="0"/>
              <a:t>&gt;&gt;&gt;</a:t>
            </a:r>
            <a:endParaRPr lang="en-US" b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266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8D127-3907-4B6F-B915-8803DDD95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__</a:t>
            </a:r>
            <a:r>
              <a:rPr lang="en-US" dirty="0" err="1"/>
              <a:t>init</a:t>
            </a:r>
            <a:r>
              <a:rPr lang="en-US" dirty="0"/>
              <a:t>__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F6385-CBDD-4279-9CE2-DFACB7A59B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method initializes a new instance</a:t>
            </a:r>
          </a:p>
          <a:p>
            <a:r>
              <a:rPr lang="en-US" dirty="0"/>
              <a:t>Called whenever a new object is created</a:t>
            </a:r>
          </a:p>
          <a:p>
            <a:pPr marL="285750" lvl="1" indent="0">
              <a:buNone/>
            </a:pPr>
            <a:r>
              <a:rPr lang="en-US" dirty="0"/>
              <a:t>&gt;&gt;&gt; c = Circle(4.0)</a:t>
            </a:r>
          </a:p>
          <a:p>
            <a:pPr marL="285750" lvl="1" indent="0">
              <a:buNone/>
            </a:pPr>
            <a:endParaRPr lang="en-US" dirty="0"/>
          </a:p>
          <a:p>
            <a:pPr marL="285750" lvl="1" indent="0">
              <a:buNone/>
            </a:pPr>
            <a:r>
              <a:rPr lang="en-US" dirty="0"/>
              <a:t>class Circle(object):</a:t>
            </a:r>
          </a:p>
          <a:p>
            <a:pPr marL="628650" lvl="2" indent="0">
              <a:buNone/>
            </a:pPr>
            <a:r>
              <a:rPr lang="en-US" sz="1800" dirty="0"/>
              <a:t>def __</a:t>
            </a:r>
            <a:r>
              <a:rPr lang="en-US" sz="1800" dirty="0" err="1"/>
              <a:t>init</a:t>
            </a:r>
            <a:r>
              <a:rPr lang="en-US" sz="1800" dirty="0"/>
              <a:t>__(self, radius):</a:t>
            </a:r>
          </a:p>
          <a:p>
            <a:pPr marL="628650" lvl="2" indent="0">
              <a:buNone/>
            </a:pPr>
            <a:r>
              <a:rPr lang="en-US" sz="1800" dirty="0"/>
              <a:t>      </a:t>
            </a:r>
            <a:r>
              <a:rPr lang="en-US" sz="1800" dirty="0" err="1"/>
              <a:t>self.radius</a:t>
            </a:r>
            <a:r>
              <a:rPr lang="en-US" sz="1800" dirty="0"/>
              <a:t> = radius</a:t>
            </a:r>
          </a:p>
          <a:p>
            <a:pPr marL="628650" lvl="2" indent="0">
              <a:buNone/>
            </a:pPr>
            <a:endParaRPr lang="en-US" sz="1800" dirty="0"/>
          </a:p>
          <a:p>
            <a:pPr marL="628650" lvl="2" indent="0">
              <a:buNone/>
            </a:pPr>
            <a:r>
              <a:rPr lang="en-US" sz="1600" dirty="0"/>
              <a:t>newly created object</a:t>
            </a:r>
          </a:p>
          <a:p>
            <a:pPr marL="628650" lvl="2" indent="0">
              <a:buNone/>
            </a:pPr>
            <a:endParaRPr lang="en-US" sz="1600" dirty="0"/>
          </a:p>
          <a:p>
            <a:pPr marL="285750"/>
            <a:r>
              <a:rPr lang="en-US" sz="2200" dirty="0"/>
              <a:t>__</a:t>
            </a:r>
            <a:r>
              <a:rPr lang="en-US" sz="2200" dirty="0" err="1"/>
              <a:t>init</a:t>
            </a:r>
            <a:r>
              <a:rPr lang="en-US" sz="2200" dirty="0"/>
              <a:t>__ is example of a "special method“</a:t>
            </a:r>
          </a:p>
          <a:p>
            <a:pPr marL="285750"/>
            <a:r>
              <a:rPr lang="en-US" sz="2200" dirty="0"/>
              <a:t>Has special meaning to Python interpreter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40DDDFB-F901-4AE0-8137-CE135F62E545}"/>
              </a:ext>
            </a:extLst>
          </p:cNvPr>
          <p:cNvCxnSpPr/>
          <p:nvPr/>
        </p:nvCxnSpPr>
        <p:spPr>
          <a:xfrm>
            <a:off x="2504209" y="2795155"/>
            <a:ext cx="696191" cy="76892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52A6A2E-08FE-482A-A11F-A030B40F9590}"/>
              </a:ext>
            </a:extLst>
          </p:cNvPr>
          <p:cNvCxnSpPr/>
          <p:nvPr/>
        </p:nvCxnSpPr>
        <p:spPr>
          <a:xfrm flipV="1">
            <a:off x="1984664" y="3709555"/>
            <a:ext cx="665018" cy="69619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0772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B9E4F-7A58-43F4-AFEB-152FB550D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Instance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C97AE2-E32B-4109-AD72-7C5919BC80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Each instance has its own data (attributes)</a:t>
            </a:r>
          </a:p>
          <a:p>
            <a:pPr marL="285750" lvl="1" indent="0">
              <a:buNone/>
            </a:pPr>
            <a:r>
              <a:rPr lang="en-US" sz="1600" dirty="0"/>
              <a:t>class Circle(object):</a:t>
            </a:r>
          </a:p>
          <a:p>
            <a:pPr marL="685800" lvl="2" indent="0">
              <a:buNone/>
            </a:pPr>
            <a:r>
              <a:rPr lang="en-US" sz="1600" dirty="0"/>
              <a:t>def __</a:t>
            </a:r>
            <a:r>
              <a:rPr lang="en-US" sz="1600" dirty="0" err="1"/>
              <a:t>init</a:t>
            </a:r>
            <a:r>
              <a:rPr lang="en-US" sz="1600" dirty="0"/>
              <a:t>__(</a:t>
            </a:r>
            <a:r>
              <a:rPr lang="en-US" sz="1600" dirty="0" err="1"/>
              <a:t>self,radius</a:t>
            </a:r>
            <a:r>
              <a:rPr lang="en-US" sz="1600" dirty="0"/>
              <a:t>):</a:t>
            </a:r>
          </a:p>
          <a:p>
            <a:pPr marL="1028700" lvl="3" indent="0">
              <a:buNone/>
            </a:pPr>
            <a:r>
              <a:rPr lang="en-US" sz="1800" dirty="0" err="1"/>
              <a:t>self.</a:t>
            </a:r>
            <a:r>
              <a:rPr lang="en-US" sz="1800" b="1" dirty="0" err="1"/>
              <a:t>radius</a:t>
            </a:r>
            <a:r>
              <a:rPr lang="en-US" sz="1800" dirty="0"/>
              <a:t> = radius</a:t>
            </a:r>
          </a:p>
          <a:p>
            <a:pPr marL="1028700" lvl="3" indent="0">
              <a:buNone/>
            </a:pPr>
            <a:endParaRPr lang="en-US" sz="1800" dirty="0"/>
          </a:p>
          <a:p>
            <a:r>
              <a:rPr lang="en-US" dirty="0"/>
              <a:t>Inside methods, you refer to this data using self</a:t>
            </a:r>
          </a:p>
          <a:p>
            <a:pPr marL="342900" lvl="1" indent="0">
              <a:buNone/>
            </a:pPr>
            <a:r>
              <a:rPr lang="en-US" b="1" dirty="0"/>
              <a:t>def area(self):</a:t>
            </a:r>
          </a:p>
          <a:p>
            <a:pPr marL="685800" lvl="2" indent="0">
              <a:buNone/>
            </a:pPr>
            <a:r>
              <a:rPr lang="en-US" sz="1800" b="1" dirty="0"/>
              <a:t>return </a:t>
            </a:r>
            <a:r>
              <a:rPr lang="en-US" sz="1800" b="1" dirty="0" err="1"/>
              <a:t>math.pi</a:t>
            </a:r>
            <a:r>
              <a:rPr lang="en-US" sz="1800" b="1" dirty="0"/>
              <a:t> * (</a:t>
            </a:r>
            <a:r>
              <a:rPr lang="en-US" sz="1800" b="1" dirty="0" err="1"/>
              <a:t>self.radius</a:t>
            </a:r>
            <a:r>
              <a:rPr lang="en-US" sz="1800" b="1" dirty="0"/>
              <a:t> ** 2)</a:t>
            </a:r>
          </a:p>
          <a:p>
            <a:endParaRPr lang="en-US" dirty="0"/>
          </a:p>
          <a:p>
            <a:r>
              <a:rPr lang="en-US" dirty="0"/>
              <a:t>In other code, you just use the variable that you're using to name the instance</a:t>
            </a:r>
          </a:p>
          <a:p>
            <a:pPr marL="285750" lvl="1" indent="0">
              <a:buNone/>
            </a:pPr>
            <a:r>
              <a:rPr lang="fr-FR" b="1" dirty="0"/>
              <a:t>&gt;&gt;&gt; c = Circle(4.0)</a:t>
            </a:r>
          </a:p>
          <a:p>
            <a:pPr marL="285750" lvl="1" indent="0">
              <a:buNone/>
            </a:pPr>
            <a:r>
              <a:rPr lang="fr-FR" b="1" dirty="0"/>
              <a:t>&gt;&gt;&gt; </a:t>
            </a:r>
            <a:r>
              <a:rPr lang="fr-FR" b="1" dirty="0" err="1"/>
              <a:t>c.radius</a:t>
            </a:r>
            <a:endParaRPr lang="fr-FR" b="1" dirty="0"/>
          </a:p>
          <a:p>
            <a:pPr marL="285750" lvl="1" indent="0">
              <a:buNone/>
            </a:pPr>
            <a:r>
              <a:rPr lang="fr-FR" b="1" dirty="0"/>
              <a:t>4.0</a:t>
            </a:r>
            <a:endParaRPr lang="en-US" b="1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714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E245D-1D6E-480F-857E-24AE3C18F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C4F14-3A6E-466C-B79B-B9D91CEEEB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67249"/>
          </a:xfrm>
        </p:spPr>
        <p:txBody>
          <a:bodyPr>
            <a:normAutofit/>
          </a:bodyPr>
          <a:lstStyle/>
          <a:p>
            <a:r>
              <a:rPr lang="en-US" dirty="0"/>
              <a:t>Functions applied to instances of an object</a:t>
            </a:r>
          </a:p>
          <a:p>
            <a:pPr marL="285750" lvl="1" indent="0">
              <a:buNone/>
            </a:pPr>
            <a:r>
              <a:rPr lang="en-US" b="1" dirty="0"/>
              <a:t>class Circle(object):</a:t>
            </a:r>
          </a:p>
          <a:p>
            <a:pPr marL="628650" lvl="2" indent="0">
              <a:buNone/>
            </a:pPr>
            <a:r>
              <a:rPr lang="en-US" sz="1800" b="1" dirty="0"/>
              <a:t>...</a:t>
            </a:r>
          </a:p>
          <a:p>
            <a:pPr marL="628650" lvl="2" indent="0">
              <a:buNone/>
            </a:pPr>
            <a:r>
              <a:rPr lang="en-US" sz="1800" b="1" dirty="0"/>
              <a:t>def area(self):</a:t>
            </a:r>
          </a:p>
          <a:p>
            <a:pPr marL="971550" lvl="3" indent="0">
              <a:buNone/>
            </a:pPr>
            <a:r>
              <a:rPr lang="en-US" sz="1800" b="1" dirty="0"/>
              <a:t>return </a:t>
            </a:r>
            <a:r>
              <a:rPr lang="en-US" sz="1800" b="1" dirty="0" err="1"/>
              <a:t>math.pi</a:t>
            </a:r>
            <a:r>
              <a:rPr lang="en-US" sz="1800" b="1" dirty="0"/>
              <a:t> * (</a:t>
            </a:r>
            <a:r>
              <a:rPr lang="en-US" sz="1800" b="1" dirty="0" err="1"/>
              <a:t>self.radius</a:t>
            </a:r>
            <a:r>
              <a:rPr lang="en-US" sz="1800" b="1" dirty="0"/>
              <a:t> ** 2)</a:t>
            </a:r>
          </a:p>
          <a:p>
            <a:r>
              <a:rPr lang="en-US" dirty="0"/>
              <a:t>The object is always passed as first argument</a:t>
            </a:r>
          </a:p>
          <a:p>
            <a:pPr marL="285750" lvl="1" indent="0">
              <a:buNone/>
            </a:pPr>
            <a:r>
              <a:rPr lang="en-US" b="1" dirty="0"/>
              <a:t>&gt;&gt;&gt; </a:t>
            </a:r>
            <a:r>
              <a:rPr lang="en-US" b="1" dirty="0" err="1"/>
              <a:t>c.area</a:t>
            </a:r>
            <a:r>
              <a:rPr lang="en-US" b="1" dirty="0"/>
              <a:t>()</a:t>
            </a:r>
          </a:p>
          <a:p>
            <a:pPr marL="285750" lvl="1" indent="0">
              <a:buNone/>
            </a:pPr>
            <a:endParaRPr lang="en-US" b="1" dirty="0"/>
          </a:p>
          <a:p>
            <a:pPr marL="285750" lvl="1" indent="0">
              <a:buNone/>
            </a:pPr>
            <a:r>
              <a:rPr lang="en-US" b="1" dirty="0"/>
              <a:t>def area(self):</a:t>
            </a:r>
          </a:p>
          <a:p>
            <a:pPr marL="628650" lvl="2" indent="0">
              <a:buNone/>
            </a:pPr>
            <a:r>
              <a:rPr lang="en-US" b="1" dirty="0"/>
              <a:t>...</a:t>
            </a:r>
          </a:p>
          <a:p>
            <a:r>
              <a:rPr lang="en-US" dirty="0"/>
              <a:t>By convention, the instance is called "self“</a:t>
            </a:r>
          </a:p>
          <a:p>
            <a:endParaRPr lang="en-US" dirty="0"/>
          </a:p>
          <a:p>
            <a:pPr marL="285750" lvl="1" indent="0">
              <a:buNone/>
            </a:pPr>
            <a:r>
              <a:rPr lang="en-US" sz="1700" dirty="0"/>
              <a:t>The name is unimportant---the object is always passed as the first argument. It is simply Python programming style to call this argument "self." It's similar to "this" in C++/Java.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25EC5396-0134-43E0-A291-44EAFECE069D}"/>
              </a:ext>
            </a:extLst>
          </p:cNvPr>
          <p:cNvCxnSpPr/>
          <p:nvPr/>
        </p:nvCxnSpPr>
        <p:spPr>
          <a:xfrm>
            <a:off x="1465118" y="3844636"/>
            <a:ext cx="561109" cy="41563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3665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C074F-C0B0-4F00-8FB1-59092FCBA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Calling Other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7CA99-6A1D-4704-AA4E-AFCB04836A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8299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Methods call other methods via self</a:t>
            </a:r>
          </a:p>
          <a:p>
            <a:pPr marL="285750" lvl="1" indent="0">
              <a:buNone/>
            </a:pPr>
            <a:r>
              <a:rPr lang="en-US" b="1" dirty="0"/>
              <a:t>class Circle(object):</a:t>
            </a:r>
          </a:p>
          <a:p>
            <a:pPr marL="628650" lvl="2" indent="0">
              <a:buNone/>
            </a:pPr>
            <a:r>
              <a:rPr lang="en-US" sz="1800" b="1" dirty="0"/>
              <a:t>def area(self):</a:t>
            </a:r>
          </a:p>
          <a:p>
            <a:pPr marL="971550" lvl="3" indent="0">
              <a:buNone/>
            </a:pPr>
            <a:r>
              <a:rPr lang="en-US" sz="1800" b="1" dirty="0"/>
              <a:t>return </a:t>
            </a:r>
            <a:r>
              <a:rPr lang="en-US" sz="1800" b="1" dirty="0" err="1"/>
              <a:t>math.pi</a:t>
            </a:r>
            <a:r>
              <a:rPr lang="en-US" sz="1800" b="1" dirty="0"/>
              <a:t> * (</a:t>
            </a:r>
            <a:r>
              <a:rPr lang="en-US" sz="1800" b="1" dirty="0" err="1"/>
              <a:t>self.radius</a:t>
            </a:r>
            <a:r>
              <a:rPr lang="en-US" sz="1800" b="1" dirty="0"/>
              <a:t> ** 2)</a:t>
            </a:r>
          </a:p>
          <a:p>
            <a:pPr marL="971550" lvl="3" indent="0">
              <a:buNone/>
            </a:pPr>
            <a:endParaRPr lang="en-US" sz="1800" b="1" dirty="0"/>
          </a:p>
          <a:p>
            <a:pPr marL="628650" lvl="2" indent="0">
              <a:buNone/>
            </a:pPr>
            <a:r>
              <a:rPr lang="en-US" sz="1800" b="1" dirty="0"/>
              <a:t>def </a:t>
            </a:r>
            <a:r>
              <a:rPr lang="en-US" sz="1800" b="1" dirty="0" err="1"/>
              <a:t>print_area</a:t>
            </a:r>
            <a:r>
              <a:rPr lang="en-US" sz="1800" b="1" dirty="0"/>
              <a:t>(self):</a:t>
            </a:r>
          </a:p>
          <a:p>
            <a:pPr marL="971550" lvl="3" indent="0">
              <a:buNone/>
            </a:pPr>
            <a:r>
              <a:rPr lang="tr-TR" sz="1800" b="1" dirty="0"/>
              <a:t>p</a:t>
            </a:r>
            <a:r>
              <a:rPr lang="en-US" sz="1800" b="1" dirty="0" err="1"/>
              <a:t>rint</a:t>
            </a:r>
            <a:r>
              <a:rPr lang="tr-TR" sz="1800" b="1" dirty="0"/>
              <a:t>(</a:t>
            </a:r>
            <a:r>
              <a:rPr lang="en-US" sz="1800" b="1" dirty="0" err="1"/>
              <a:t>self.area</a:t>
            </a:r>
            <a:r>
              <a:rPr lang="en-US" sz="1800" b="1" dirty="0"/>
              <a:t>()</a:t>
            </a:r>
            <a:r>
              <a:rPr lang="tr-TR" sz="1800" b="1" dirty="0"/>
              <a:t>)</a:t>
            </a:r>
            <a:endParaRPr lang="en-US" sz="1800" b="1" dirty="0"/>
          </a:p>
          <a:p>
            <a:endParaRPr lang="en-US" dirty="0"/>
          </a:p>
          <a:p>
            <a:r>
              <a:rPr lang="en-US" dirty="0"/>
              <a:t>A caution : Code like this doesn't work</a:t>
            </a:r>
          </a:p>
          <a:p>
            <a:pPr marL="285750" lvl="1" indent="0">
              <a:buNone/>
            </a:pPr>
            <a:r>
              <a:rPr lang="en-US" b="1" dirty="0"/>
              <a:t>class Circle(object):</a:t>
            </a:r>
          </a:p>
          <a:p>
            <a:pPr marL="628650" lvl="2" indent="0">
              <a:buNone/>
            </a:pPr>
            <a:r>
              <a:rPr lang="en-US" sz="1800" b="1" dirty="0"/>
              <a:t>...</a:t>
            </a:r>
          </a:p>
          <a:p>
            <a:pPr marL="628650" lvl="2" indent="0">
              <a:buNone/>
            </a:pPr>
            <a:r>
              <a:rPr lang="en-US" sz="1800" b="1" dirty="0"/>
              <a:t>def </a:t>
            </a:r>
            <a:r>
              <a:rPr lang="en-US" sz="1800" b="1" dirty="0" err="1"/>
              <a:t>print_area</a:t>
            </a:r>
            <a:r>
              <a:rPr lang="en-US" sz="1800" b="1" dirty="0"/>
              <a:t>(self):</a:t>
            </a:r>
          </a:p>
          <a:p>
            <a:pPr marL="971550" lvl="3" indent="0">
              <a:buNone/>
            </a:pPr>
            <a:r>
              <a:rPr lang="en-US" sz="1800" b="1" dirty="0"/>
              <a:t>print</a:t>
            </a:r>
            <a:r>
              <a:rPr lang="tr-TR" sz="1800" b="1" dirty="0"/>
              <a:t>(</a:t>
            </a:r>
            <a:r>
              <a:rPr lang="en-US" sz="1800" b="1" dirty="0"/>
              <a:t>area()</a:t>
            </a:r>
            <a:r>
              <a:rPr lang="tr-TR" sz="1800" b="1" dirty="0"/>
              <a:t>)</a:t>
            </a:r>
            <a:r>
              <a:rPr lang="en-US" sz="1800" b="1" dirty="0"/>
              <a:t>		 # ! Error</a:t>
            </a:r>
          </a:p>
          <a:p>
            <a:pPr marL="285750" lvl="1" indent="0">
              <a:buNone/>
            </a:pPr>
            <a:endParaRPr lang="en-US" dirty="0"/>
          </a:p>
          <a:p>
            <a:pPr marL="285750"/>
            <a:r>
              <a:rPr lang="en-US" dirty="0"/>
              <a:t>This merely calls a global function area()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F55D6D3-71E1-44E8-9267-DC4B92FBEDCA}"/>
              </a:ext>
            </a:extLst>
          </p:cNvPr>
          <p:cNvCxnSpPr/>
          <p:nvPr/>
        </p:nvCxnSpPr>
        <p:spPr>
          <a:xfrm flipH="1" flipV="1">
            <a:off x="2005445" y="2639291"/>
            <a:ext cx="727364" cy="96635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2895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16714</TotalTime>
  <Words>2395</Words>
  <Application>Microsoft Office PowerPoint</Application>
  <PresentationFormat>On-screen Show (4:3)</PresentationFormat>
  <Paragraphs>438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-apple-system</vt:lpstr>
      <vt:lpstr>Arial</vt:lpstr>
      <vt:lpstr>Calibri</vt:lpstr>
      <vt:lpstr>Courier</vt:lpstr>
      <vt:lpstr>Wingdings</vt:lpstr>
      <vt:lpstr>Office Theme</vt:lpstr>
      <vt:lpstr>Section 5  Classes and Objects</vt:lpstr>
      <vt:lpstr>Object Oriented (OO) programming</vt:lpstr>
      <vt:lpstr>Object Oriented (OO) programming</vt:lpstr>
      <vt:lpstr>The class statement</vt:lpstr>
      <vt:lpstr>Instance</vt:lpstr>
      <vt:lpstr>__init__ method</vt:lpstr>
      <vt:lpstr>Instance Data</vt:lpstr>
      <vt:lpstr>Methods</vt:lpstr>
      <vt:lpstr>Calling Other Methods</vt:lpstr>
      <vt:lpstr>Inheritance</vt:lpstr>
      <vt:lpstr>Extending</vt:lpstr>
      <vt:lpstr>Redefining an existing method</vt:lpstr>
      <vt:lpstr>Overriding</vt:lpstr>
      <vt:lpstr>__init__ and inheritance</vt:lpstr>
      <vt:lpstr>Using Inheritance</vt:lpstr>
      <vt:lpstr>Using Inheritance</vt:lpstr>
      <vt:lpstr>"is a" relationship</vt:lpstr>
      <vt:lpstr>object base class</vt:lpstr>
      <vt:lpstr>Multiple Inheritance</vt:lpstr>
      <vt:lpstr>Special Methods</vt:lpstr>
      <vt:lpstr>Special methods for String Conversions</vt:lpstr>
      <vt:lpstr>String Conversions</vt:lpstr>
      <vt:lpstr>Special Methods for Mathematics</vt:lpstr>
      <vt:lpstr>Special Methods for Item Access</vt:lpstr>
      <vt:lpstr>Method Invocation</vt:lpstr>
      <vt:lpstr>Bound Methods</vt:lpstr>
      <vt:lpstr>Bound Methods</vt:lpstr>
      <vt:lpstr>Defining Exceptions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Hybrid Support Vector Machine Approach for Multiclass Problems</dc:title>
  <dc:creator>Melis Özyıldırım</dc:creator>
  <cp:lastModifiedBy>serkan kartal</cp:lastModifiedBy>
  <cp:revision>808</cp:revision>
  <dcterms:created xsi:type="dcterms:W3CDTF">2012-05-26T14:08:44Z</dcterms:created>
  <dcterms:modified xsi:type="dcterms:W3CDTF">2021-11-10T19:02:34Z</dcterms:modified>
</cp:coreProperties>
</file>