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56"/>
  </p:notesMasterIdLst>
  <p:sldIdLst>
    <p:sldId id="256" r:id="rId2"/>
    <p:sldId id="258" r:id="rId3"/>
    <p:sldId id="266" r:id="rId4"/>
    <p:sldId id="355" r:id="rId5"/>
    <p:sldId id="356" r:id="rId6"/>
    <p:sldId id="357" r:id="rId7"/>
    <p:sldId id="358" r:id="rId8"/>
    <p:sldId id="360" r:id="rId9"/>
    <p:sldId id="361" r:id="rId10"/>
    <p:sldId id="359" r:id="rId11"/>
    <p:sldId id="363" r:id="rId12"/>
    <p:sldId id="364" r:id="rId13"/>
    <p:sldId id="365" r:id="rId14"/>
    <p:sldId id="366" r:id="rId15"/>
    <p:sldId id="368" r:id="rId16"/>
    <p:sldId id="369" r:id="rId17"/>
    <p:sldId id="370" r:id="rId18"/>
    <p:sldId id="371" r:id="rId19"/>
    <p:sldId id="372" r:id="rId20"/>
    <p:sldId id="374" r:id="rId21"/>
    <p:sldId id="373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  <p:sldId id="393" r:id="rId40"/>
    <p:sldId id="392" r:id="rId41"/>
    <p:sldId id="367" r:id="rId42"/>
    <p:sldId id="394" r:id="rId43"/>
    <p:sldId id="395" r:id="rId44"/>
    <p:sldId id="398" r:id="rId45"/>
    <p:sldId id="397" r:id="rId46"/>
    <p:sldId id="399" r:id="rId47"/>
    <p:sldId id="400" r:id="rId48"/>
    <p:sldId id="401" r:id="rId49"/>
    <p:sldId id="402" r:id="rId50"/>
    <p:sldId id="403" r:id="rId51"/>
    <p:sldId id="404" r:id="rId52"/>
    <p:sldId id="405" r:id="rId53"/>
    <p:sldId id="406" r:id="rId54"/>
    <p:sldId id="407" r:id="rId5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kann" initials="S" lastIdx="3" clrIdx="0">
    <p:extLst>
      <p:ext uri="{19B8F6BF-5375-455C-9EA6-DF929625EA0E}">
        <p15:presenceInfo xmlns:p15="http://schemas.microsoft.com/office/powerpoint/2012/main" userId="Serk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49A0A"/>
    <a:srgbClr val="000000"/>
    <a:srgbClr val="996600"/>
    <a:srgbClr val="69699D"/>
    <a:srgbClr val="E6E6C3"/>
    <a:srgbClr val="333333"/>
    <a:srgbClr val="003366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3" autoAdjust="0"/>
    <p:restoredTop sz="80275" autoAdjust="0"/>
  </p:normalViewPr>
  <p:slideViewPr>
    <p:cSldViewPr snapToGrid="0" snapToObjects="1">
      <p:cViewPr varScale="1">
        <p:scale>
          <a:sx n="92" d="100"/>
          <a:sy n="92" d="100"/>
        </p:scale>
        <p:origin x="18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7BD5-06F0-9C4A-921A-01E890CD7FEA}" type="datetimeFigureOut">
              <a:rPr lang="en-US" smtClean="0"/>
              <a:t>04-Nov-21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9615-C8A6-3240-B0B3-1EA1529BD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1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10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25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1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7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2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7DDE-FE91-4F9E-B6CF-F2D56CBEB0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84021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M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C00AD-44C4-432A-B4E8-9AEC87B2B823}"/>
              </a:ext>
            </a:extLst>
          </p:cNvPr>
          <p:cNvSpPr txBox="1">
            <a:spLocks/>
          </p:cNvSpPr>
          <p:nvPr userDrawn="1"/>
        </p:nvSpPr>
        <p:spPr>
          <a:xfrm>
            <a:off x="628650" y="3404702"/>
            <a:ext cx="7886700" cy="84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m</a:t>
            </a:r>
            <a:endParaRPr lang="en-US" sz="3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E858803-2374-4CC2-BBB0-1EDEB58B1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40363"/>
            <a:ext cx="7722523" cy="208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8BE3917-57B4-4485-AD33-70795FEC6D2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9" y="4330931"/>
            <a:ext cx="7800455" cy="2158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8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8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5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E19F-5CD0-4505-AE91-72C42BF1EB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4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6573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1307592"/>
            <a:ext cx="7739743" cy="2107340"/>
          </a:xfrm>
        </p:spPr>
        <p:txBody>
          <a:bodyPr/>
          <a:lstStyle/>
          <a:p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CEN 427 </a:t>
            </a:r>
            <a:b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Python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24147"/>
            <a:ext cx="8305800" cy="294893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Serkan KARTAL</a:t>
            </a:r>
            <a:endParaRPr lang="tr-T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Department of Computer Engineering</a:t>
            </a:r>
          </a:p>
          <a:p>
            <a:r>
              <a:rPr lang="tr-TR" sz="20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ukurova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University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en-US" b="1" dirty="0"/>
          </a:p>
          <a:p>
            <a:endParaRPr lang="en-US" dirty="0">
              <a:solidFill>
                <a:srgbClr val="734D26"/>
              </a:solidFill>
            </a:endParaRPr>
          </a:p>
          <a:p>
            <a:endParaRPr lang="en-US" dirty="0">
              <a:solidFill>
                <a:srgbClr val="734D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8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9885-86A3-40BB-BF6E-610FEC99D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885F8-6F5F-48C6-9B94-E514EF4CB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Ideally, functions should be a black box. </a:t>
            </a:r>
          </a:p>
          <a:p>
            <a:r>
              <a:rPr lang="en-US" dirty="0"/>
              <a:t>They should only operate on passed inputs and avoid global variables and mysterious side-effects.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</a:t>
            </a:r>
            <a:r>
              <a:rPr lang="en-US" dirty="0">
                <a:solidFill>
                  <a:srgbClr val="FF0000"/>
                </a:solidFill>
              </a:rPr>
              <a:t> #</a:t>
            </a:r>
            <a:r>
              <a:rPr lang="en-US" b="1" dirty="0">
                <a:solidFill>
                  <a:srgbClr val="FF0000"/>
                </a:solidFill>
              </a:rPr>
              <a:t>YES</a:t>
            </a:r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read_prices</a:t>
            </a:r>
            <a:r>
              <a:rPr lang="en-US" b="1" dirty="0"/>
              <a:t>(filename):</a:t>
            </a:r>
          </a:p>
          <a:p>
            <a:pPr marL="628650" lvl="2" indent="0">
              <a:buNone/>
            </a:pPr>
            <a:r>
              <a:rPr lang="en-US" sz="1800" b="1" dirty="0"/>
              <a:t>prices = {}</a:t>
            </a:r>
          </a:p>
          <a:p>
            <a:pPr marL="628650" lvl="2" indent="0">
              <a:buNone/>
            </a:pPr>
            <a:r>
              <a:rPr lang="en-US" sz="1800" b="1" dirty="0"/>
              <a:t>f = open(filename)</a:t>
            </a:r>
          </a:p>
          <a:p>
            <a:pPr marL="628650" lvl="2" indent="0">
              <a:buNone/>
            </a:pPr>
            <a:r>
              <a:rPr lang="en-US" sz="1800" b="1" dirty="0"/>
              <a:t>...</a:t>
            </a:r>
          </a:p>
          <a:p>
            <a:pPr marL="628650" lvl="2" indent="0">
              <a:buNone/>
            </a:pPr>
            <a:r>
              <a:rPr lang="en-US" sz="1800" b="1" dirty="0"/>
              <a:t>return prices</a:t>
            </a:r>
          </a:p>
          <a:p>
            <a:pPr marL="285750" lvl="1" indent="0">
              <a:buNone/>
            </a:pPr>
            <a:r>
              <a:rPr lang="en-US" b="1" dirty="0"/>
              <a:t>prices = </a:t>
            </a:r>
            <a:r>
              <a:rPr lang="en-US" b="1" dirty="0" err="1"/>
              <a:t>read_prices</a:t>
            </a:r>
            <a:r>
              <a:rPr lang="en-US" b="1" dirty="0"/>
              <a:t>('prices.csv')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2A1B6E-1D05-4B5B-B58C-2F0C967EE70B}"/>
              </a:ext>
            </a:extLst>
          </p:cNvPr>
          <p:cNvSpPr txBox="1">
            <a:spLocks/>
          </p:cNvSpPr>
          <p:nvPr/>
        </p:nvSpPr>
        <p:spPr>
          <a:xfrm>
            <a:off x="4837895" y="3180824"/>
            <a:ext cx="4306105" cy="2614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1800" dirty="0">
                <a:solidFill>
                  <a:srgbClr val="FF0000"/>
                </a:solidFill>
              </a:rPr>
              <a:t>           #</a:t>
            </a:r>
            <a:r>
              <a:rPr lang="en-US" sz="1800" b="1" dirty="0">
                <a:solidFill>
                  <a:srgbClr val="FF0000"/>
                </a:solidFill>
              </a:rPr>
              <a:t>NO</a:t>
            </a:r>
            <a:endParaRPr lang="en-US" sz="1800" b="1" i="0" u="none" strike="noStrike" baseline="0" dirty="0"/>
          </a:p>
          <a:p>
            <a:pPr marL="0" indent="0" algn="l">
              <a:buNone/>
            </a:pPr>
            <a:r>
              <a:rPr lang="en-US" sz="1800" b="1" i="0" u="none" strike="noStrike" baseline="0" dirty="0"/>
              <a:t>filename = 'prices.csv'</a:t>
            </a:r>
          </a:p>
          <a:p>
            <a:pPr marL="0" indent="0" algn="l">
              <a:buNone/>
            </a:pPr>
            <a:r>
              <a:rPr lang="en-US" b="1" i="0" u="none" strike="noStrike" baseline="0" dirty="0"/>
              <a:t>prices = {}</a:t>
            </a:r>
          </a:p>
          <a:p>
            <a:pPr marL="0" indent="0" algn="l">
              <a:buNone/>
            </a:pPr>
            <a:r>
              <a:rPr lang="en-US" b="1" i="0" u="none" strike="noStrike" baseline="0" dirty="0"/>
              <a:t>def </a:t>
            </a:r>
            <a:r>
              <a:rPr lang="en-US" b="1" i="0" u="none" strike="noStrike" baseline="0" dirty="0" err="1"/>
              <a:t>read_prices</a:t>
            </a:r>
            <a:r>
              <a:rPr lang="en-US" b="1" i="0" u="none" strike="noStrike" baseline="0" dirty="0"/>
              <a:t>()</a:t>
            </a:r>
          </a:p>
          <a:p>
            <a:pPr marL="285750" lvl="1" indent="0">
              <a:buNone/>
            </a:pPr>
            <a:r>
              <a:rPr lang="en-US" b="1" i="0" u="none" strike="noStrike" baseline="0" dirty="0"/>
              <a:t>f = open(filename)</a:t>
            </a:r>
          </a:p>
          <a:p>
            <a:pPr marL="285750" lvl="1" indent="0">
              <a:buNone/>
            </a:pPr>
            <a:r>
              <a:rPr lang="en-US" b="1" i="0" u="none" strike="noStrike" baseline="0" dirty="0"/>
              <a:t>...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return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7137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1CD67-771B-4D7C-B3BD-A1942B537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A5962-8703-447E-A5C8-709360A3C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It's good practice to include documentation in the form of a doc-string.</a:t>
            </a:r>
          </a:p>
          <a:p>
            <a:r>
              <a:rPr lang="en-US" dirty="0"/>
              <a:t>Doc-strings are strings written immediately after the name of the function. 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read_prices</a:t>
            </a:r>
            <a:r>
              <a:rPr lang="en-US" b="1" dirty="0"/>
              <a:t>(filename):</a:t>
            </a:r>
          </a:p>
          <a:p>
            <a:pPr marL="2857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'''</a:t>
            </a:r>
          </a:p>
          <a:p>
            <a:pPr marL="2857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Read prices from a CSV file of </a:t>
            </a:r>
            <a:r>
              <a:rPr lang="en-US" b="1" dirty="0" err="1">
                <a:solidFill>
                  <a:srgbClr val="FF0000"/>
                </a:solidFill>
              </a:rPr>
              <a:t>name,price</a:t>
            </a:r>
            <a:r>
              <a:rPr lang="en-US" b="1" dirty="0">
                <a:solidFill>
                  <a:srgbClr val="FF0000"/>
                </a:solidFill>
              </a:rPr>
              <a:t> data</a:t>
            </a:r>
          </a:p>
          <a:p>
            <a:pPr marL="2857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'''</a:t>
            </a:r>
          </a:p>
          <a:p>
            <a:pPr marL="285750" lvl="1" indent="0">
              <a:buNone/>
            </a:pPr>
            <a:r>
              <a:rPr lang="en-US" b="1" dirty="0"/>
              <a:t>    prices = {}</a:t>
            </a:r>
          </a:p>
          <a:p>
            <a:pPr marL="285750" lvl="1" indent="0">
              <a:buNone/>
            </a:pPr>
            <a:r>
              <a:rPr lang="en-US" b="1" dirty="0"/>
              <a:t>    with open(filename) as f: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f_csv</a:t>
            </a:r>
            <a:r>
              <a:rPr lang="en-US" b="1" dirty="0"/>
              <a:t> = </a:t>
            </a:r>
            <a:r>
              <a:rPr lang="en-US" b="1" dirty="0" err="1"/>
              <a:t>csv.reader</a:t>
            </a:r>
            <a:r>
              <a:rPr lang="en-US" b="1" dirty="0"/>
              <a:t>(f)</a:t>
            </a:r>
          </a:p>
          <a:p>
            <a:pPr marL="285750" lvl="1" indent="0">
              <a:buNone/>
            </a:pPr>
            <a:r>
              <a:rPr lang="en-US" b="1" dirty="0"/>
              <a:t>        for row in </a:t>
            </a:r>
            <a:r>
              <a:rPr lang="en-US" b="1" dirty="0" err="1"/>
              <a:t>f_csv</a:t>
            </a:r>
            <a:r>
              <a:rPr lang="en-US" b="1" dirty="0"/>
              <a:t>:</a:t>
            </a:r>
          </a:p>
          <a:p>
            <a:pPr marL="285750" lvl="1" indent="0">
              <a:buNone/>
            </a:pPr>
            <a:r>
              <a:rPr lang="en-US" b="1" dirty="0"/>
              <a:t>            prices[row[0]] = float(row[1])</a:t>
            </a:r>
          </a:p>
          <a:p>
            <a:pPr marL="285750" lvl="1" indent="0">
              <a:buNone/>
            </a:pPr>
            <a:r>
              <a:rPr lang="en-US" b="1" dirty="0"/>
              <a:t>    return prices</a:t>
            </a:r>
          </a:p>
        </p:txBody>
      </p:sp>
    </p:spTree>
    <p:extLst>
      <p:ext uri="{BB962C8B-B14F-4D97-AF65-F5344CB8AC3E}">
        <p14:creationId xmlns:p14="http://schemas.microsoft.com/office/powerpoint/2010/main" val="3102147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1D7A-55EF-4B50-A9A6-FEDA448D2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187CB-DFCC-431D-B61A-DD450707B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Consider this function:</a:t>
            </a:r>
          </a:p>
          <a:p>
            <a:pPr marL="0" indent="0">
              <a:buNone/>
            </a:pPr>
            <a:endParaRPr lang="en-US" sz="2400" dirty="0"/>
          </a:p>
          <a:p>
            <a:pPr marL="285750" lvl="1" indent="0">
              <a:buNone/>
            </a:pPr>
            <a:r>
              <a:rPr lang="en-US" sz="2000" b="1" dirty="0"/>
              <a:t>def </a:t>
            </a:r>
            <a:r>
              <a:rPr lang="en-US" sz="2000" b="1" dirty="0" err="1"/>
              <a:t>read_prices</a:t>
            </a:r>
            <a:r>
              <a:rPr lang="en-US" sz="2000" b="1" dirty="0"/>
              <a:t>(filename, debug):</a:t>
            </a:r>
          </a:p>
          <a:p>
            <a:pPr marL="285750" lvl="1" indent="0">
              <a:buNone/>
            </a:pPr>
            <a:r>
              <a:rPr lang="en-US" sz="2000" b="1" dirty="0"/>
              <a:t>    ...</a:t>
            </a:r>
          </a:p>
          <a:p>
            <a:endParaRPr lang="en-US" sz="2400" dirty="0"/>
          </a:p>
          <a:p>
            <a:r>
              <a:rPr lang="en-US" sz="2400" dirty="0"/>
              <a:t>You can call the function with positional arguments:</a:t>
            </a:r>
          </a:p>
          <a:p>
            <a:pPr marL="285750" lvl="1" indent="0">
              <a:buNone/>
            </a:pPr>
            <a:endParaRPr lang="en-US" sz="2000" b="1" dirty="0"/>
          </a:p>
          <a:p>
            <a:pPr marL="285750" lvl="1" indent="0">
              <a:buNone/>
            </a:pPr>
            <a:r>
              <a:rPr lang="en-US" sz="2000" b="1" dirty="0"/>
              <a:t>prices = </a:t>
            </a:r>
            <a:r>
              <a:rPr lang="en-US" sz="2000" b="1" dirty="0" err="1"/>
              <a:t>read_prices</a:t>
            </a:r>
            <a:r>
              <a:rPr lang="en-US" sz="2000" b="1" dirty="0"/>
              <a:t>('prices.csv', True)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Or you can call the function with keyword arguments:</a:t>
            </a:r>
          </a:p>
          <a:p>
            <a:endParaRPr lang="en-US" sz="2400" dirty="0"/>
          </a:p>
          <a:p>
            <a:pPr marL="285750" lvl="1" indent="0">
              <a:buNone/>
            </a:pPr>
            <a:r>
              <a:rPr lang="en-US" sz="2000" b="1" dirty="0"/>
              <a:t>prices = </a:t>
            </a:r>
            <a:r>
              <a:rPr lang="en-US" sz="2000" b="1" dirty="0" err="1"/>
              <a:t>read_prices</a:t>
            </a:r>
            <a:r>
              <a:rPr lang="en-US" sz="2000" b="1" dirty="0"/>
              <a:t>(filename='prices.csv', debug=True)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03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46C7C-0171-4501-9E0E-C193725B5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9D3E7-8D29-4BB6-A6F5-DF5C0CE53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you want an optional argument</a:t>
            </a:r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read_prices</a:t>
            </a:r>
            <a:r>
              <a:rPr lang="en-US" b="1" dirty="0"/>
              <a:t>(filename, debug=False):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If a default value is assigned, the argument is optional in function calls.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 = </a:t>
            </a:r>
            <a:r>
              <a:rPr lang="en-US" b="1" dirty="0" err="1"/>
              <a:t>read_prices</a:t>
            </a:r>
            <a:r>
              <a:rPr lang="en-US" b="1" dirty="0"/>
              <a:t>('prices.csv')</a:t>
            </a:r>
          </a:p>
          <a:p>
            <a:pPr marL="285750" lvl="1" indent="0">
              <a:buNone/>
            </a:pPr>
            <a:r>
              <a:rPr lang="en-US" b="1" dirty="0"/>
              <a:t>e = </a:t>
            </a:r>
            <a:r>
              <a:rPr lang="en-US" b="1" dirty="0" err="1"/>
              <a:t>read_prices</a:t>
            </a:r>
            <a:r>
              <a:rPr lang="en-US" b="1" dirty="0"/>
              <a:t>('prices.dat', True)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Note: Arguments with defaults must appear at the end of the arguments list (all non-optional arguments go first).</a:t>
            </a:r>
          </a:p>
        </p:txBody>
      </p:sp>
    </p:spTree>
    <p:extLst>
      <p:ext uri="{BB962C8B-B14F-4D97-AF65-F5344CB8AC3E}">
        <p14:creationId xmlns:p14="http://schemas.microsoft.com/office/powerpoint/2010/main" val="3690970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DB7AD-16CD-4C57-9570-59174DDA0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42C88-AD81-40E1-A592-16646EAC8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dirty="0"/>
              <a:t>Keyword arguments are useful for functions that have optional features/flags</a:t>
            </a:r>
          </a:p>
          <a:p>
            <a:pPr marL="285750" lvl="1" indent="0">
              <a:buNone/>
            </a:pPr>
            <a:r>
              <a:rPr lang="it-IT" b="1" dirty="0"/>
              <a:t>def parse_data(data, debug=False, ignore_errors=False):</a:t>
            </a:r>
          </a:p>
          <a:p>
            <a:pPr marL="285750" lvl="1" indent="0">
              <a:buNone/>
            </a:pPr>
            <a:r>
              <a:rPr lang="it-IT" b="1" dirty="0"/>
              <a:t>...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Compare and contrast</a:t>
            </a:r>
          </a:p>
          <a:p>
            <a:pPr marL="285750" lvl="1" indent="0">
              <a:buNone/>
            </a:pPr>
            <a:r>
              <a:rPr lang="it-IT" b="1" dirty="0"/>
              <a:t>parse_data(data, False, True) # ?????</a:t>
            </a:r>
          </a:p>
          <a:p>
            <a:pPr marL="285750" lvl="1" indent="0">
              <a:buNone/>
            </a:pPr>
            <a:endParaRPr lang="it-IT" b="1" dirty="0"/>
          </a:p>
          <a:p>
            <a:pPr marL="285750" lvl="1" indent="0">
              <a:buNone/>
            </a:pPr>
            <a:r>
              <a:rPr lang="it-IT" b="1" dirty="0"/>
              <a:t>parse_data(data, ignore_errors=True)</a:t>
            </a:r>
          </a:p>
          <a:p>
            <a:pPr marL="285750" lvl="1" indent="0">
              <a:buNone/>
            </a:pPr>
            <a:r>
              <a:rPr lang="it-IT" b="1" dirty="0"/>
              <a:t>parse_data(data, debug=True)</a:t>
            </a:r>
          </a:p>
          <a:p>
            <a:pPr marL="285750" lvl="1" indent="0">
              <a:buNone/>
            </a:pPr>
            <a:r>
              <a:rPr lang="it-IT" b="1" dirty="0"/>
              <a:t>parse_data(data, debug=True, ignore_errors=True)</a:t>
            </a:r>
          </a:p>
          <a:p>
            <a:pPr marL="285750" lvl="1" indent="0">
              <a:buNone/>
            </a:pPr>
            <a:endParaRPr lang="it-IT" b="1" dirty="0"/>
          </a:p>
          <a:p>
            <a:r>
              <a:rPr lang="en-US" dirty="0"/>
              <a:t>Keyword arguments improve code clarity</a:t>
            </a:r>
          </a:p>
        </p:txBody>
      </p:sp>
    </p:spTree>
    <p:extLst>
      <p:ext uri="{BB962C8B-B14F-4D97-AF65-F5344CB8AC3E}">
        <p14:creationId xmlns:p14="http://schemas.microsoft.com/office/powerpoint/2010/main" val="3233113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D2567-1316-4D4B-AAB5-36636AC0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Tip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67D61-09D4-4D7E-9CD9-584586211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give short, but meaningful names to function arguments</a:t>
            </a:r>
          </a:p>
          <a:p>
            <a:endParaRPr lang="en-US" dirty="0"/>
          </a:p>
          <a:p>
            <a:r>
              <a:rPr lang="en-US" dirty="0"/>
              <a:t>Someone using a function may want to use the keyword calling style</a:t>
            </a:r>
          </a:p>
          <a:p>
            <a:pPr marL="0" indent="0">
              <a:buNone/>
            </a:pPr>
            <a:r>
              <a:rPr lang="en-US" b="1" dirty="0"/>
              <a:t>	d = </a:t>
            </a:r>
            <a:r>
              <a:rPr lang="en-US" b="1" dirty="0" err="1"/>
              <a:t>read_prices</a:t>
            </a:r>
            <a:r>
              <a:rPr lang="en-US" b="1" dirty="0"/>
              <a:t>('prices.csv', debug=True)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Python development tools will show the names in help features and documentation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9E9FA6-6A36-4E5C-AE8B-DE6D63B83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131" y="5028865"/>
            <a:ext cx="384810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062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99291-356A-4C05-A185-BAC88975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9DD8A-FBDB-4D82-B682-5BE5C6560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5900"/>
            <a:ext cx="7886700" cy="5006974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/>
              <a:t>return</a:t>
            </a:r>
            <a:r>
              <a:rPr lang="en-US" dirty="0"/>
              <a:t> statement returns a value</a:t>
            </a:r>
          </a:p>
          <a:p>
            <a:pPr marL="285750" lvl="1" indent="0">
              <a:buNone/>
            </a:pPr>
            <a:r>
              <a:rPr lang="en-US" b="1" dirty="0"/>
              <a:t>def square(x):</a:t>
            </a:r>
          </a:p>
          <a:p>
            <a:pPr marL="285750" lvl="1" indent="0">
              <a:buNone/>
            </a:pPr>
            <a:r>
              <a:rPr lang="en-US" b="1" dirty="0"/>
              <a:t>    return x * x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If no return value is given or return is missing, None is returned.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def bar(x):</a:t>
            </a:r>
          </a:p>
          <a:p>
            <a:pPr marL="285750" lvl="1" indent="0">
              <a:buNone/>
            </a:pPr>
            <a:r>
              <a:rPr lang="en-US" b="1" dirty="0"/>
              <a:t>    statements</a:t>
            </a:r>
          </a:p>
          <a:p>
            <a:pPr marL="285750" lvl="1" indent="0">
              <a:buNone/>
            </a:pPr>
            <a:r>
              <a:rPr lang="en-US" b="1" dirty="0"/>
              <a:t>    return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a = bar(4)      # a = None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# OR</a:t>
            </a:r>
          </a:p>
          <a:p>
            <a:pPr marL="285750" lvl="1" indent="0">
              <a:buNone/>
            </a:pPr>
            <a:r>
              <a:rPr lang="en-US" b="1" dirty="0"/>
              <a:t>def foo(x):</a:t>
            </a:r>
          </a:p>
          <a:p>
            <a:pPr marL="285750" lvl="1" indent="0">
              <a:buNone/>
            </a:pPr>
            <a:r>
              <a:rPr lang="en-US" b="1" dirty="0"/>
              <a:t>    statements  # No `return`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b = foo(4)      # b = None</a:t>
            </a:r>
          </a:p>
        </p:txBody>
      </p:sp>
    </p:spTree>
    <p:extLst>
      <p:ext uri="{BB962C8B-B14F-4D97-AF65-F5344CB8AC3E}">
        <p14:creationId xmlns:p14="http://schemas.microsoft.com/office/powerpoint/2010/main" val="3387510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98EA8-4C30-4E28-BBDF-AF96C0A3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Return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F2C33-0655-423C-AAB3-467BD8625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may return multiple values by returning them in a tuple.</a:t>
            </a:r>
          </a:p>
          <a:p>
            <a:pPr marL="0" indent="0">
              <a:buNone/>
            </a:pPr>
            <a:endParaRPr lang="en-US" dirty="0"/>
          </a:p>
          <a:p>
            <a:pPr marL="285750" lvl="1" indent="0">
              <a:buNone/>
            </a:pPr>
            <a:r>
              <a:rPr lang="en-US" b="1" dirty="0"/>
              <a:t>def divide(</a:t>
            </a:r>
            <a:r>
              <a:rPr lang="en-US" b="1" dirty="0" err="1"/>
              <a:t>a,b</a:t>
            </a:r>
            <a:r>
              <a:rPr lang="en-US" b="1" dirty="0"/>
              <a:t>):</a:t>
            </a:r>
          </a:p>
          <a:p>
            <a:pPr marL="285750" lvl="1" indent="0">
              <a:buNone/>
            </a:pPr>
            <a:r>
              <a:rPr lang="en-US" b="1" dirty="0"/>
              <a:t>    q = a // b      # Quotient</a:t>
            </a:r>
          </a:p>
          <a:p>
            <a:pPr marL="285750" lvl="1" indent="0">
              <a:buNone/>
            </a:pPr>
            <a:r>
              <a:rPr lang="en-US" b="1" dirty="0"/>
              <a:t>    r = a % b       # Remainder</a:t>
            </a:r>
          </a:p>
          <a:p>
            <a:pPr marL="285750" lvl="1" indent="0">
              <a:buNone/>
            </a:pPr>
            <a:r>
              <a:rPr lang="en-US" b="1" dirty="0"/>
              <a:t>    return q, r     # Return a tuple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Usage example: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s-ES" b="1" dirty="0"/>
              <a:t>x, y = divide(37,5) # x = 7, y = 2</a:t>
            </a:r>
          </a:p>
          <a:p>
            <a:pPr marL="285750" lvl="1" indent="0">
              <a:buNone/>
            </a:pPr>
            <a:endParaRPr lang="es-ES" b="1" dirty="0"/>
          </a:p>
          <a:p>
            <a:pPr marL="285750" lvl="1" indent="0">
              <a:buNone/>
            </a:pPr>
            <a:r>
              <a:rPr lang="es-ES" b="1" dirty="0"/>
              <a:t>x = divide(37, 5)   # x = (7, 2)</a:t>
            </a:r>
          </a:p>
        </p:txBody>
      </p:sp>
    </p:spTree>
    <p:extLst>
      <p:ext uri="{BB962C8B-B14F-4D97-AF65-F5344CB8AC3E}">
        <p14:creationId xmlns:p14="http://schemas.microsoft.com/office/powerpoint/2010/main" val="845460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E3395-7BB8-453E-9F49-ED166D32A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B1E49-9B2E-4C7C-A5EF-226ADF323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Programs assign values to variables</a:t>
            </a:r>
          </a:p>
          <a:p>
            <a:pPr marL="285750" lvl="1" indent="0">
              <a:buNone/>
            </a:pPr>
            <a:r>
              <a:rPr lang="en-US" b="1" dirty="0"/>
              <a:t>x = value # Global variable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foo():</a:t>
            </a:r>
          </a:p>
          <a:p>
            <a:pPr marL="285750" lvl="1" indent="0">
              <a:buNone/>
            </a:pPr>
            <a:r>
              <a:rPr lang="en-US" b="1" dirty="0"/>
              <a:t>    y = value # Local variable</a:t>
            </a:r>
          </a:p>
          <a:p>
            <a:pPr marL="285750" lvl="1" indent="0">
              <a:buNone/>
            </a:pPr>
            <a:endParaRPr lang="en-US" b="1" dirty="0"/>
          </a:p>
          <a:p>
            <a:pPr>
              <a:lnSpc>
                <a:spcPct val="150000"/>
              </a:lnSpc>
            </a:pPr>
            <a:r>
              <a:rPr lang="en-US" dirty="0"/>
              <a:t>Variables assignments occur outside and inside function definitions.</a:t>
            </a:r>
          </a:p>
          <a:p>
            <a:pPr>
              <a:lnSpc>
                <a:spcPct val="150000"/>
              </a:lnSpc>
            </a:pPr>
            <a:r>
              <a:rPr lang="en-US" dirty="0"/>
              <a:t>Variables defined outside are "global".</a:t>
            </a:r>
          </a:p>
          <a:p>
            <a:pPr>
              <a:lnSpc>
                <a:spcPct val="150000"/>
              </a:lnSpc>
            </a:pPr>
            <a:r>
              <a:rPr lang="en-US" dirty="0"/>
              <a:t>Variables inside a function are "local".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85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45671-B616-4E4F-9D50-8A5C1409E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/>
          <a:lstStyle/>
          <a:p>
            <a:r>
              <a:rPr lang="en-US" dirty="0"/>
              <a:t>Local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8F17F-466B-4499-A390-8490F1300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54863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Variables assigned inside functions are private.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read_portfolio</a:t>
            </a:r>
            <a:r>
              <a:rPr lang="en-US" b="1" dirty="0"/>
              <a:t>(filename):</a:t>
            </a:r>
          </a:p>
          <a:p>
            <a:pPr marL="285750" lvl="1" indent="0">
              <a:buNone/>
            </a:pPr>
            <a:r>
              <a:rPr lang="en-US" b="1" dirty="0"/>
              <a:t>    portfolio = []</a:t>
            </a:r>
          </a:p>
          <a:p>
            <a:pPr marL="285750" lvl="1" indent="0">
              <a:buNone/>
            </a:pPr>
            <a:r>
              <a:rPr lang="en-US" b="1" dirty="0"/>
              <a:t>    for line in open(filename):</a:t>
            </a:r>
          </a:p>
          <a:p>
            <a:pPr marL="285750" lvl="1" indent="0">
              <a:buNone/>
            </a:pPr>
            <a:r>
              <a:rPr lang="en-US" b="1" dirty="0"/>
              <a:t>        fields = </a:t>
            </a:r>
            <a:r>
              <a:rPr lang="en-US" b="1" dirty="0" err="1"/>
              <a:t>line.split</a:t>
            </a:r>
            <a:r>
              <a:rPr lang="en-US" b="1" dirty="0"/>
              <a:t>(',')</a:t>
            </a:r>
          </a:p>
          <a:p>
            <a:pPr marL="285750" lvl="1" indent="0">
              <a:buNone/>
            </a:pPr>
            <a:r>
              <a:rPr lang="en-US" b="1" dirty="0"/>
              <a:t>        s = (fields[0], int(fields[1]), float(fields[2]))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portfolio.append</a:t>
            </a:r>
            <a:r>
              <a:rPr lang="en-US" b="1" dirty="0"/>
              <a:t>(s)</a:t>
            </a:r>
          </a:p>
          <a:p>
            <a:pPr marL="285750" lvl="1" indent="0">
              <a:buNone/>
            </a:pPr>
            <a:r>
              <a:rPr lang="en-US" b="1" dirty="0"/>
              <a:t>    return portfolio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In this example, </a:t>
            </a:r>
            <a:r>
              <a:rPr lang="en-US" b="1" i="1" dirty="0"/>
              <a:t>filename, portfolio, line, fields</a:t>
            </a:r>
            <a:r>
              <a:rPr lang="en-US" dirty="0"/>
              <a:t> and </a:t>
            </a:r>
            <a:r>
              <a:rPr lang="en-US" b="1" i="1" dirty="0"/>
              <a:t>s</a:t>
            </a:r>
            <a:r>
              <a:rPr lang="en-US" dirty="0"/>
              <a:t> are </a:t>
            </a:r>
            <a:r>
              <a:rPr lang="en-US" b="1" u="sng" dirty="0"/>
              <a:t>local</a:t>
            </a:r>
            <a:r>
              <a:rPr lang="en-US" dirty="0"/>
              <a:t> variables. Those variables are not retained or accessible after the function call.</a:t>
            </a:r>
          </a:p>
          <a:p>
            <a:pPr marL="285750" lvl="1" indent="0">
              <a:buNone/>
            </a:pPr>
            <a:r>
              <a:rPr lang="en-US" b="1" dirty="0"/>
              <a:t>&gt;&gt;&gt; stocks = </a:t>
            </a:r>
            <a:r>
              <a:rPr lang="en-US" b="1" dirty="0" err="1"/>
              <a:t>read_portfolio</a:t>
            </a:r>
            <a:r>
              <a:rPr lang="en-US" b="1" dirty="0"/>
              <a:t>('portfolio.csv')</a:t>
            </a:r>
          </a:p>
          <a:p>
            <a:pPr marL="285750" lvl="1" indent="0">
              <a:buNone/>
            </a:pPr>
            <a:r>
              <a:rPr lang="en-US" b="1" dirty="0"/>
              <a:t>&gt;&gt;&gt; fields</a:t>
            </a:r>
          </a:p>
          <a:p>
            <a:pPr marL="285750" lvl="1" indent="0">
              <a:buNone/>
            </a:pPr>
            <a:r>
              <a:rPr lang="en-US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b="1" dirty="0"/>
              <a:t>File "&lt;stdin&gt;", line 1, in ?</a:t>
            </a:r>
          </a:p>
          <a:p>
            <a:pPr marL="285750" lvl="1" indent="0">
              <a:buNone/>
            </a:pPr>
            <a:r>
              <a:rPr lang="en-US" b="1" dirty="0" err="1"/>
              <a:t>NameError</a:t>
            </a:r>
            <a:r>
              <a:rPr lang="en-US" b="1" dirty="0"/>
              <a:t>: name 'fields' is not defined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Locals also can't conflict with variables found elsewhere.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87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>
            <a:extLst>
              <a:ext uri="{FF2B5EF4-FFF2-40B4-BE49-F238E27FC236}">
                <a16:creationId xmlns:a16="http://schemas.microsoft.com/office/drawing/2014/main" id="{63150174-D499-4CCB-92DB-E294FA674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799" y="381000"/>
            <a:ext cx="8290775" cy="984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3600" b="1" dirty="0" err="1">
                <a:solidFill>
                  <a:schemeClr val="tx1"/>
                </a:solidFill>
                <a:latin typeface="+mn-lt"/>
              </a:rPr>
              <a:t>Section</a:t>
            </a:r>
            <a:r>
              <a:rPr lang="tr-TR" altLang="tr-TR" sz="3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tr-TR" sz="3600" b="1" dirty="0">
                <a:solidFill>
                  <a:schemeClr val="tx1"/>
                </a:solidFill>
                <a:latin typeface="+mn-lt"/>
              </a:rPr>
              <a:t>3</a:t>
            </a:r>
            <a:r>
              <a:rPr lang="tr-TR" altLang="tr-TR" sz="3600" b="1" dirty="0">
                <a:solidFill>
                  <a:schemeClr val="tx1"/>
                </a:solidFill>
                <a:latin typeface="+mn-lt"/>
              </a:rPr>
              <a:t>-Program </a:t>
            </a:r>
            <a:r>
              <a:rPr lang="tr-TR" altLang="tr-TR" sz="3600" b="1" dirty="0" err="1">
                <a:solidFill>
                  <a:schemeClr val="tx1"/>
                </a:solidFill>
                <a:latin typeface="+mn-lt"/>
              </a:rPr>
              <a:t>Organization</a:t>
            </a:r>
            <a:r>
              <a:rPr lang="en-US" altLang="tr-TR" sz="3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tr-TR" altLang="tr-TR" sz="3600" b="1" dirty="0" err="1">
                <a:solidFill>
                  <a:schemeClr val="tx1"/>
                </a:solidFill>
                <a:latin typeface="+mn-lt"/>
              </a:rPr>
              <a:t>and</a:t>
            </a:r>
            <a:r>
              <a:rPr lang="tr-TR" altLang="tr-TR" sz="3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tr-TR" altLang="tr-TR" sz="3600" b="1" dirty="0" err="1">
                <a:solidFill>
                  <a:schemeClr val="tx1"/>
                </a:solidFill>
                <a:latin typeface="+mn-lt"/>
              </a:rPr>
              <a:t>Functions</a:t>
            </a:r>
            <a:endParaRPr lang="en-US" altLang="tr-T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1D8DE0-89B0-4B29-B32C-53CD281093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50815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tr-TR" altLang="en-US" sz="2800" b="1" dirty="0" err="1">
                <a:cs typeface="Times New Roman" panose="02020603050405020304" pitchFamily="18" charset="0"/>
              </a:rPr>
              <a:t>Overview</a:t>
            </a:r>
            <a:endParaRPr lang="tr-TR" altLang="en-US" sz="2800" b="1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tr-TR" altLang="en-US" sz="2800" b="1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800" dirty="0">
                <a:cs typeface="Times New Roman" panose="02020603050405020304" pitchFamily="18" charset="0"/>
              </a:rPr>
              <a:t>How to organize larger programs</a:t>
            </a: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8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800" dirty="0">
                <a:cs typeface="Times New Roman" panose="02020603050405020304" pitchFamily="18" charset="0"/>
              </a:rPr>
              <a:t>More details on program execution</a:t>
            </a: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8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800" dirty="0">
                <a:cs typeface="Times New Roman" panose="02020603050405020304" pitchFamily="18" charset="0"/>
              </a:rPr>
              <a:t>Defining and working with functions</a:t>
            </a: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8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800" dirty="0">
                <a:cs typeface="Times New Roman" panose="02020603050405020304" pitchFamily="18" charset="0"/>
              </a:rPr>
              <a:t>Exceptions and Error Handling</a:t>
            </a: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8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800" dirty="0">
                <a:cs typeface="Times New Roman" panose="02020603050405020304" pitchFamily="18" charset="0"/>
              </a:rPr>
              <a:t>Modules</a:t>
            </a:r>
          </a:p>
          <a:p>
            <a:pPr eaLnBrk="1" hangingPunct="1">
              <a:buFontTx/>
              <a:buNone/>
            </a:pPr>
            <a:r>
              <a:rPr lang="tr-TR" altLang="en-US" sz="3200" b="1" dirty="0">
                <a:cs typeface="Times New Roman" panose="02020603050405020304" pitchFamily="18" charset="0"/>
              </a:rPr>
              <a:t> </a:t>
            </a:r>
            <a:endParaRPr lang="en-US" altLang="en-US" sz="2800" dirty="0"/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8A7807B8-AC32-40D1-BB50-27A3D2FAC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9AE79FF6-7630-4FB0-A0A1-49FB111CF73B}" type="slidenum">
              <a:rPr lang="tr-TR" altLang="en-US" smtClean="0"/>
              <a:pPr>
                <a:defRPr/>
              </a:pPr>
              <a:t>2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50284-9703-441A-A37C-0AD1871AF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4E75B-B94D-43CE-A994-27B6E2DD2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Functions can freely access the values of </a:t>
            </a:r>
            <a:r>
              <a:rPr lang="en-US" dirty="0" err="1"/>
              <a:t>globals</a:t>
            </a:r>
            <a:r>
              <a:rPr lang="en-US" dirty="0"/>
              <a:t> defined in the same file.</a:t>
            </a:r>
          </a:p>
          <a:p>
            <a:pPr marL="285750" lvl="1" indent="0">
              <a:buNone/>
            </a:pPr>
            <a:r>
              <a:rPr lang="en-US" b="1" dirty="0"/>
              <a:t>name = 'Dave'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greeting():</a:t>
            </a:r>
          </a:p>
          <a:p>
            <a:pPr marL="285750" lvl="1" indent="0">
              <a:buNone/>
            </a:pPr>
            <a:r>
              <a:rPr lang="en-US" b="1" dirty="0"/>
              <a:t>    print('Hello', name)  # Using `name` global variable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However, functions can't modify </a:t>
            </a:r>
            <a:r>
              <a:rPr lang="en-US" dirty="0" err="1"/>
              <a:t>globals</a:t>
            </a:r>
            <a:r>
              <a:rPr lang="en-US" dirty="0"/>
              <a:t>:</a:t>
            </a:r>
          </a:p>
          <a:p>
            <a:pPr marL="285750" lvl="1" indent="0">
              <a:buNone/>
            </a:pPr>
            <a:r>
              <a:rPr lang="en-US" b="1" dirty="0"/>
              <a:t>name = ‘Ahmet'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spam():</a:t>
            </a:r>
          </a:p>
          <a:p>
            <a:pPr marL="285750" lvl="1" indent="0">
              <a:buNone/>
            </a:pPr>
            <a:r>
              <a:rPr lang="en-US" b="1" dirty="0"/>
              <a:t>  name = ‘Mehmet'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spam()</a:t>
            </a:r>
          </a:p>
          <a:p>
            <a:pPr marL="285750" lvl="1" indent="0">
              <a:buNone/>
            </a:pPr>
            <a:r>
              <a:rPr lang="en-US" b="1" dirty="0"/>
              <a:t>print(name) # prints ‘Ahmet'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014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A426C-2CF1-4215-A442-CE6C7EE23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</a:t>
            </a:r>
            <a:r>
              <a:rPr lang="en-US" dirty="0" err="1"/>
              <a:t>Globals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18E97-517A-432A-A692-37A211D5A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must modify a global variable you must declare it as such.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name = 'Dave'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spam():</a:t>
            </a:r>
          </a:p>
          <a:p>
            <a:pPr marL="285750" lvl="1" indent="0">
              <a:buNone/>
            </a:pPr>
            <a:r>
              <a:rPr lang="en-US" b="1" dirty="0"/>
              <a:t>    global name</a:t>
            </a:r>
          </a:p>
          <a:p>
            <a:pPr marL="285750" lvl="1" indent="0">
              <a:buNone/>
            </a:pPr>
            <a:r>
              <a:rPr lang="en-US" b="1" dirty="0"/>
              <a:t>    name = 'Guido' # Changes the global name above</a:t>
            </a:r>
          </a:p>
          <a:p>
            <a:r>
              <a:rPr lang="en-US" dirty="0"/>
              <a:t>The global declaration must appear before its use</a:t>
            </a:r>
          </a:p>
          <a:p>
            <a:r>
              <a:rPr lang="en-US" dirty="0"/>
              <a:t>Considered “bad style”.</a:t>
            </a:r>
          </a:p>
          <a:p>
            <a:r>
              <a:rPr lang="en-US" dirty="0"/>
              <a:t>In fact, try to avoid global entirely if you can.  </a:t>
            </a:r>
          </a:p>
        </p:txBody>
      </p:sp>
    </p:spTree>
    <p:extLst>
      <p:ext uri="{BB962C8B-B14F-4D97-AF65-F5344CB8AC3E}">
        <p14:creationId xmlns:p14="http://schemas.microsoft.com/office/powerpoint/2010/main" val="23235979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B7C86-6CCB-4918-BADB-D6C26E61A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 Passing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B9515-DF28-4B2E-99E8-019EA4FDF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you call a function, the argument variables are names that refer to the passed values. </a:t>
            </a:r>
          </a:p>
          <a:p>
            <a:endParaRPr lang="en-US" dirty="0"/>
          </a:p>
          <a:p>
            <a:r>
              <a:rPr lang="en-US" dirty="0"/>
              <a:t>These values are NOT copies.</a:t>
            </a:r>
          </a:p>
          <a:p>
            <a:endParaRPr lang="en-US" dirty="0"/>
          </a:p>
          <a:p>
            <a:r>
              <a:rPr lang="en-US" dirty="0"/>
              <a:t>If mutable data types are passed (e.g. lists, </a:t>
            </a:r>
            <a:r>
              <a:rPr lang="en-US" dirty="0" err="1"/>
              <a:t>dicts</a:t>
            </a:r>
            <a:r>
              <a:rPr lang="en-US" dirty="0"/>
              <a:t>), they can be modified in-place.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def foo(items):</a:t>
            </a:r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items.append</a:t>
            </a:r>
            <a:r>
              <a:rPr lang="en-US" b="1" dirty="0"/>
              <a:t>(42)    # Modifies the input object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a = [1, 2, 3]</a:t>
            </a:r>
          </a:p>
          <a:p>
            <a:pPr marL="285750" lvl="1" indent="0">
              <a:buNone/>
            </a:pPr>
            <a:r>
              <a:rPr lang="en-US" b="1" dirty="0"/>
              <a:t>foo(a)</a:t>
            </a:r>
          </a:p>
          <a:p>
            <a:pPr marL="285750" lvl="1" indent="0">
              <a:buNone/>
            </a:pPr>
            <a:r>
              <a:rPr lang="en-US" b="1" dirty="0"/>
              <a:t>print(a)                # [1, 2, 3, 42]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Key point: Functions don't receive a copy of the input arguments.</a:t>
            </a:r>
          </a:p>
        </p:txBody>
      </p:sp>
    </p:spTree>
    <p:extLst>
      <p:ext uri="{BB962C8B-B14F-4D97-AF65-F5344CB8AC3E}">
        <p14:creationId xmlns:p14="http://schemas.microsoft.com/office/powerpoint/2010/main" val="2290108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8347F-4AA8-442A-AB01-D4B6B9573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Understanding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63EE5-E645-46C3-A884-C5E05EF14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Make sure you understand the subtle difference between modifying a value and reassigning a variable name.</a:t>
            </a:r>
          </a:p>
          <a:p>
            <a:pPr marL="342900" lvl="1" indent="0">
              <a:buNone/>
            </a:pPr>
            <a:r>
              <a:rPr lang="en-US" b="1" dirty="0"/>
              <a:t>def foo(items):</a:t>
            </a:r>
          </a:p>
          <a:p>
            <a:pPr marL="34290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items.append</a:t>
            </a:r>
            <a:r>
              <a:rPr lang="en-US" b="1" dirty="0"/>
              <a:t>(42)    # Modifies the input object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a = [1, 2, 3]</a:t>
            </a:r>
          </a:p>
          <a:p>
            <a:pPr marL="342900" lvl="1" indent="0">
              <a:buNone/>
            </a:pPr>
            <a:r>
              <a:rPr lang="en-US" b="1" dirty="0"/>
              <a:t>foo(a)</a:t>
            </a:r>
          </a:p>
          <a:p>
            <a:pPr marL="342900" lvl="1" indent="0">
              <a:buNone/>
            </a:pPr>
            <a:r>
              <a:rPr lang="en-US" b="1" dirty="0"/>
              <a:t>print(a)                # [1, 2, 3, 42]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# VS</a:t>
            </a:r>
          </a:p>
          <a:p>
            <a:pPr marL="342900" lvl="1" indent="0">
              <a:buNone/>
            </a:pPr>
            <a:r>
              <a:rPr lang="en-US" b="1" dirty="0"/>
              <a:t>def bar(items):</a:t>
            </a:r>
          </a:p>
          <a:p>
            <a:pPr marL="342900" lvl="1" indent="0">
              <a:buNone/>
            </a:pPr>
            <a:r>
              <a:rPr lang="en-US" b="1" dirty="0"/>
              <a:t>    items = [4,5,6]    # Changes local `items` variable to point to a different object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b = [1, 2, 3]</a:t>
            </a:r>
          </a:p>
          <a:p>
            <a:pPr marL="342900" lvl="1" indent="0">
              <a:buNone/>
            </a:pPr>
            <a:r>
              <a:rPr lang="en-US" b="1" dirty="0"/>
              <a:t>bar(b)</a:t>
            </a:r>
          </a:p>
          <a:p>
            <a:pPr marL="342900" lvl="1" indent="0">
              <a:buNone/>
            </a:pPr>
            <a:r>
              <a:rPr lang="en-US" b="1" dirty="0"/>
              <a:t>print(b)                # [1, 2, 3]</a:t>
            </a:r>
          </a:p>
          <a:p>
            <a:pPr marL="342900" lvl="1" indent="0">
              <a:buNone/>
            </a:pPr>
            <a:endParaRPr lang="en-US" b="1" dirty="0"/>
          </a:p>
          <a:p>
            <a:pPr marL="400050"/>
            <a:r>
              <a:rPr lang="en-US" dirty="0"/>
              <a:t>Reminder: Variable assignment never overwrites memory. The name is merely bound to a new value.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846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5FF1E-EF5A-4113-8D4F-A0CF37DCC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F2D84-526F-465C-AC8B-7B990A384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performs no checking or validation of function argument types or values. </a:t>
            </a:r>
          </a:p>
          <a:p>
            <a:endParaRPr lang="en-US" dirty="0"/>
          </a:p>
          <a:p>
            <a:r>
              <a:rPr lang="en-US" dirty="0"/>
              <a:t>A function will work on any data that is compatible with the statements in the function.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marL="285750" lvl="1" indent="0">
              <a:buNone/>
            </a:pPr>
            <a:r>
              <a:rPr lang="en-US" b="1" dirty="0"/>
              <a:t>def add(x, y):</a:t>
            </a:r>
          </a:p>
          <a:p>
            <a:pPr marL="285750" lvl="1" indent="0">
              <a:buNone/>
            </a:pPr>
            <a:r>
              <a:rPr lang="en-US" b="1" dirty="0"/>
              <a:t>    return x + y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add(3, 4)               		# 7</a:t>
            </a:r>
          </a:p>
          <a:p>
            <a:pPr marL="285750" lvl="1" indent="0">
              <a:buNone/>
            </a:pPr>
            <a:r>
              <a:rPr lang="en-US" b="1" dirty="0"/>
              <a:t>add('Hello', 'World')   	# 'HelloWorld'</a:t>
            </a:r>
          </a:p>
          <a:p>
            <a:pPr marL="285750" lvl="1" indent="0">
              <a:buNone/>
            </a:pPr>
            <a:r>
              <a:rPr lang="en-US" b="1" dirty="0"/>
              <a:t>add('3', '4')           		# '34'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769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2F73-5FB7-4919-A9E2-5E0A2F70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8D87F-66B0-4425-8F3C-E0D03BFC9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Example:</a:t>
            </a:r>
          </a:p>
          <a:p>
            <a:pPr marL="285750" lvl="1" indent="0">
              <a:buNone/>
            </a:pPr>
            <a:r>
              <a:rPr lang="en-US" b="1" dirty="0"/>
              <a:t>def add(x, y):</a:t>
            </a:r>
          </a:p>
          <a:p>
            <a:pPr marL="285750" lvl="1" indent="0">
              <a:buNone/>
            </a:pPr>
            <a:r>
              <a:rPr lang="en-US" b="1" dirty="0"/>
              <a:t>    return x + y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&gt;&gt;&gt; add(3, '4')</a:t>
            </a:r>
          </a:p>
          <a:p>
            <a:pPr marL="285750" lvl="1" indent="0">
              <a:buNone/>
            </a:pPr>
            <a:r>
              <a:rPr lang="en-US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 err="1"/>
              <a:t>TypeError</a:t>
            </a:r>
            <a:r>
              <a:rPr lang="en-US" b="1" dirty="0"/>
              <a:t>: unsupported operand type(s) for +:</a:t>
            </a:r>
          </a:p>
          <a:p>
            <a:pPr marL="285750" lvl="1" indent="0">
              <a:buNone/>
            </a:pPr>
            <a:r>
              <a:rPr lang="en-US" b="1" dirty="0"/>
              <a:t>'int' and 'str'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endParaRPr lang="en-US" dirty="0"/>
          </a:p>
          <a:p>
            <a:r>
              <a:rPr lang="en-US" dirty="0"/>
              <a:t>To verify code, there is a strong emphasis on testing (covered later).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6676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27C1-1D74-42DC-8D10-9D839C27A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99703-8EFE-43A0-B204-147E130E8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Exceptions are used to signal errors. </a:t>
            </a:r>
          </a:p>
          <a:p>
            <a:r>
              <a:rPr lang="en-US" dirty="0"/>
              <a:t>To raise an exception yourself, use raise statement.</a:t>
            </a:r>
          </a:p>
          <a:p>
            <a:pPr marL="285750" lvl="1" indent="0">
              <a:buNone/>
            </a:pPr>
            <a:r>
              <a:rPr lang="en-US" b="1" dirty="0"/>
              <a:t>if name not in authorized:</a:t>
            </a:r>
          </a:p>
          <a:p>
            <a:pPr marL="285750" lvl="1" indent="0">
              <a:buNone/>
            </a:pPr>
            <a:r>
              <a:rPr lang="en-US" b="1" dirty="0"/>
              <a:t>    raise </a:t>
            </a:r>
            <a:r>
              <a:rPr lang="en-US" b="1" dirty="0" err="1"/>
              <a:t>RuntimeError</a:t>
            </a:r>
            <a:r>
              <a:rPr lang="en-US" b="1" dirty="0"/>
              <a:t>(f'{name} not authorized')</a:t>
            </a:r>
          </a:p>
          <a:p>
            <a:endParaRPr lang="en-US" dirty="0"/>
          </a:p>
          <a:p>
            <a:r>
              <a:rPr lang="en-US" dirty="0"/>
              <a:t>To catch an exception use try-except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authenticate(username)</a:t>
            </a:r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RuntimeError</a:t>
            </a:r>
            <a:r>
              <a:rPr lang="en-US" b="1" dirty="0"/>
              <a:t> as e:</a:t>
            </a:r>
          </a:p>
          <a:p>
            <a:pPr marL="285750" lvl="1" indent="0">
              <a:buNone/>
            </a:pPr>
            <a:r>
              <a:rPr lang="en-US" b="1" dirty="0"/>
              <a:t>    print(e)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0294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64F91-5AF4-4D56-A497-19C7A71F0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7074"/>
          </a:xfrm>
        </p:spPr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1907E-97C3-438D-813E-36A265198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92201"/>
            <a:ext cx="7886700" cy="5575299"/>
          </a:xfrm>
        </p:spPr>
        <p:txBody>
          <a:bodyPr>
            <a:normAutofit fontScale="62500" lnSpcReduction="20000"/>
          </a:bodyPr>
          <a:lstStyle/>
          <a:p>
            <a:r>
              <a:rPr lang="en-US" sz="2600" dirty="0"/>
              <a:t>Exceptions propagate to the first matching except.</a:t>
            </a:r>
          </a:p>
          <a:p>
            <a:endParaRPr lang="en-US" dirty="0"/>
          </a:p>
          <a:p>
            <a:r>
              <a:rPr lang="en-US" dirty="0"/>
              <a:t>def grok():</a:t>
            </a:r>
          </a:p>
          <a:p>
            <a:r>
              <a:rPr lang="en-US" dirty="0"/>
              <a:t>    ...</a:t>
            </a:r>
          </a:p>
          <a:p>
            <a:r>
              <a:rPr lang="en-US" dirty="0"/>
              <a:t>    raise </a:t>
            </a:r>
            <a:r>
              <a:rPr lang="en-US" dirty="0" err="1"/>
              <a:t>RuntimeError</a:t>
            </a:r>
            <a:r>
              <a:rPr lang="en-US" dirty="0"/>
              <a:t>('Whoa!')   # Exception raised here</a:t>
            </a:r>
          </a:p>
          <a:p>
            <a:endParaRPr lang="en-US" dirty="0"/>
          </a:p>
          <a:p>
            <a:r>
              <a:rPr lang="en-US" dirty="0"/>
              <a:t>def spam():</a:t>
            </a:r>
          </a:p>
          <a:p>
            <a:r>
              <a:rPr lang="en-US" dirty="0"/>
              <a:t>    grok()                        # Call that will raise exception</a:t>
            </a:r>
          </a:p>
          <a:p>
            <a:endParaRPr lang="en-US" dirty="0"/>
          </a:p>
          <a:p>
            <a:r>
              <a:rPr lang="en-US" dirty="0"/>
              <a:t>def bar():</a:t>
            </a:r>
          </a:p>
          <a:p>
            <a:r>
              <a:rPr lang="en-US" dirty="0"/>
              <a:t>    try:</a:t>
            </a:r>
          </a:p>
          <a:p>
            <a:r>
              <a:rPr lang="en-US" dirty="0"/>
              <a:t>       spam()</a:t>
            </a:r>
          </a:p>
          <a:p>
            <a:r>
              <a:rPr lang="en-US" dirty="0"/>
              <a:t>    except </a:t>
            </a:r>
            <a:r>
              <a:rPr lang="en-US" dirty="0" err="1"/>
              <a:t>RuntimeError</a:t>
            </a:r>
            <a:r>
              <a:rPr lang="en-US" dirty="0"/>
              <a:t> as e:     # Exception caught here</a:t>
            </a:r>
          </a:p>
          <a:p>
            <a:r>
              <a:rPr lang="en-US" dirty="0"/>
              <a:t>        ...</a:t>
            </a:r>
          </a:p>
          <a:p>
            <a:endParaRPr lang="en-US" dirty="0"/>
          </a:p>
          <a:p>
            <a:r>
              <a:rPr lang="en-US" dirty="0"/>
              <a:t>def foo():</a:t>
            </a:r>
          </a:p>
          <a:p>
            <a:r>
              <a:rPr lang="en-US" dirty="0"/>
              <a:t>    try:</a:t>
            </a:r>
          </a:p>
          <a:p>
            <a:r>
              <a:rPr lang="en-US" dirty="0"/>
              <a:t>         bar()</a:t>
            </a:r>
          </a:p>
          <a:p>
            <a:r>
              <a:rPr lang="en-US" dirty="0"/>
              <a:t>    except </a:t>
            </a:r>
            <a:r>
              <a:rPr lang="en-US" dirty="0" err="1"/>
              <a:t>RuntimeError</a:t>
            </a:r>
            <a:r>
              <a:rPr lang="en-US" dirty="0"/>
              <a:t> as e:     # Exception does NOT arrive here</a:t>
            </a:r>
          </a:p>
          <a:p>
            <a:r>
              <a:rPr lang="en-US" dirty="0"/>
              <a:t>        ...</a:t>
            </a:r>
          </a:p>
          <a:p>
            <a:endParaRPr lang="en-US" dirty="0"/>
          </a:p>
          <a:p>
            <a:r>
              <a:rPr lang="en-US" dirty="0"/>
              <a:t>foo()</a:t>
            </a:r>
          </a:p>
        </p:txBody>
      </p:sp>
    </p:spTree>
    <p:extLst>
      <p:ext uri="{BB962C8B-B14F-4D97-AF65-F5344CB8AC3E}">
        <p14:creationId xmlns:p14="http://schemas.microsoft.com/office/powerpoint/2010/main" val="8390770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67939-70DE-4388-BB65-5DE6F40F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51F9C-628B-4DB1-88D8-41049EFFC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handle the exception, put statements in the except block. You can add any statements you want to handle the error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def grok(): ...</a:t>
            </a:r>
          </a:p>
          <a:p>
            <a:pPr marL="285750" lvl="1" indent="0">
              <a:buNone/>
            </a:pPr>
            <a:r>
              <a:rPr lang="en-US" b="1" dirty="0"/>
              <a:t>    raise </a:t>
            </a:r>
            <a:r>
              <a:rPr lang="en-US" b="1" dirty="0" err="1"/>
              <a:t>RuntimeError</a:t>
            </a:r>
            <a:r>
              <a:rPr lang="en-US" b="1" dirty="0"/>
              <a:t>('Whoa!')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bar():</a:t>
            </a:r>
          </a:p>
          <a:p>
            <a:pPr marL="285750" lvl="1" indent="0">
              <a:buNone/>
            </a:pPr>
            <a:r>
              <a:rPr lang="en-US" b="1" dirty="0"/>
              <a:t>    try:</a:t>
            </a:r>
          </a:p>
          <a:p>
            <a:pPr marL="285750" lvl="1" indent="0">
              <a:buNone/>
            </a:pPr>
            <a:r>
              <a:rPr lang="en-US" b="1" dirty="0"/>
              <a:t>      grok()</a:t>
            </a:r>
          </a:p>
          <a:p>
            <a:pPr marL="285750" lvl="1" indent="0">
              <a:buNone/>
            </a:pPr>
            <a:r>
              <a:rPr lang="en-US" b="1" dirty="0"/>
              <a:t>    except </a:t>
            </a:r>
            <a:r>
              <a:rPr lang="en-US" b="1" dirty="0" err="1"/>
              <a:t>RuntimeError</a:t>
            </a:r>
            <a:r>
              <a:rPr lang="en-US" b="1" dirty="0"/>
              <a:t> as e:   # Exception caught here</a:t>
            </a:r>
          </a:p>
          <a:p>
            <a:pPr marL="285750" lvl="1" indent="0">
              <a:buNone/>
            </a:pPr>
            <a:r>
              <a:rPr lang="en-US" b="1" dirty="0"/>
              <a:t>        statements              # Use this statements</a:t>
            </a:r>
          </a:p>
          <a:p>
            <a:pPr marL="285750" lvl="1" indent="0">
              <a:buNone/>
            </a:pPr>
            <a:r>
              <a:rPr lang="en-US" b="1" dirty="0"/>
              <a:t>        statements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bar()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355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7DCF7-7649-4546-8C49-98AE578BD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A218A-1648-4059-A883-7838523E4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After handling, execution resumes with the first statement after the try-except.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def grok(): ...</a:t>
            </a:r>
          </a:p>
          <a:p>
            <a:pPr marL="285750" lvl="1" indent="0">
              <a:buNone/>
            </a:pPr>
            <a:r>
              <a:rPr lang="en-US" b="1" dirty="0"/>
              <a:t>    raise </a:t>
            </a:r>
            <a:r>
              <a:rPr lang="en-US" b="1" dirty="0" err="1"/>
              <a:t>RuntimeError</a:t>
            </a:r>
            <a:r>
              <a:rPr lang="en-US" b="1" dirty="0"/>
              <a:t>('Whoa!')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bar():</a:t>
            </a:r>
          </a:p>
          <a:p>
            <a:pPr marL="285750" lvl="1" indent="0">
              <a:buNone/>
            </a:pPr>
            <a:r>
              <a:rPr lang="en-US" b="1" dirty="0"/>
              <a:t>    try:</a:t>
            </a:r>
          </a:p>
          <a:p>
            <a:pPr marL="285750" lvl="1" indent="0">
              <a:buNone/>
            </a:pPr>
            <a:r>
              <a:rPr lang="en-US" b="1" dirty="0"/>
              <a:t>      grok()</a:t>
            </a:r>
          </a:p>
          <a:p>
            <a:pPr marL="285750" lvl="1" indent="0">
              <a:buNone/>
            </a:pPr>
            <a:r>
              <a:rPr lang="en-US" b="1" dirty="0"/>
              <a:t>    except </a:t>
            </a:r>
            <a:r>
              <a:rPr lang="en-US" b="1" dirty="0" err="1"/>
              <a:t>RuntimeError</a:t>
            </a:r>
            <a:r>
              <a:rPr lang="en-US" b="1" dirty="0"/>
              <a:t> as e:   # Exception caught here</a:t>
            </a:r>
          </a:p>
          <a:p>
            <a:pPr marL="285750" lvl="1" indent="0">
              <a:buNone/>
            </a:pPr>
            <a:r>
              <a:rPr lang="en-US" b="1" dirty="0"/>
              <a:t>        statements</a:t>
            </a:r>
          </a:p>
          <a:p>
            <a:pPr marL="285750" lvl="1" indent="0">
              <a:buNone/>
            </a:pPr>
            <a:r>
              <a:rPr lang="en-US" b="1" dirty="0"/>
              <a:t>        statements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r>
              <a:rPr lang="en-US" b="1" dirty="0"/>
              <a:t>    statements                  # Resumes execution here</a:t>
            </a:r>
          </a:p>
          <a:p>
            <a:pPr marL="285750" lvl="1" indent="0">
              <a:buNone/>
            </a:pPr>
            <a:r>
              <a:rPr lang="en-US" b="1" dirty="0"/>
              <a:t>    statements                  # And continues here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bar()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93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C854F-2881-4B01-8040-80A4B48B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What is a "Script?"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169603B6-F5FD-4C57-8B2B-4819A9FCEA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6235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GillSans"/>
              </a:rPr>
              <a:t>A large number of Python programmers spend most of their time writing short "scripts“</a:t>
            </a:r>
          </a:p>
          <a:p>
            <a:r>
              <a:rPr lang="en-US" altLang="en-US" sz="2400" dirty="0">
                <a:latin typeface="GillSans"/>
              </a:rPr>
              <a:t>A “</a:t>
            </a:r>
            <a:r>
              <a:rPr lang="en-US" altLang="en-US" sz="2400" b="1" i="1" u="sng" dirty="0">
                <a:latin typeface="GillSans"/>
              </a:rPr>
              <a:t>script</a:t>
            </a:r>
            <a:r>
              <a:rPr lang="en-US" altLang="en-US" sz="2400" dirty="0">
                <a:latin typeface="GillSans"/>
              </a:rPr>
              <a:t>” is a program that runs a series of statements and stops.</a:t>
            </a:r>
          </a:p>
          <a:p>
            <a:pPr marL="0" indent="0">
              <a:buNone/>
            </a:pPr>
            <a:endParaRPr lang="tr-TR" altLang="en-US" sz="2400" dirty="0">
              <a:latin typeface="GillSans"/>
            </a:endParaRPr>
          </a:p>
          <a:p>
            <a:pPr marL="285750" lvl="1" indent="0">
              <a:buNone/>
            </a:pPr>
            <a:r>
              <a:rPr lang="tr-TR" altLang="en-US" b="1" dirty="0">
                <a:latin typeface="GillSans"/>
              </a:rPr>
              <a:t># program.py</a:t>
            </a:r>
          </a:p>
          <a:p>
            <a:pPr marL="285750" lvl="1" indent="0">
              <a:buNone/>
            </a:pPr>
            <a:endParaRPr lang="tr-TR" altLang="en-US" b="1" dirty="0">
              <a:latin typeface="GillSans"/>
            </a:endParaRPr>
          </a:p>
          <a:p>
            <a:pPr marL="285750" lvl="1" indent="0">
              <a:buNone/>
            </a:pPr>
            <a:r>
              <a:rPr lang="tr-TR" altLang="en-US" b="1" dirty="0">
                <a:latin typeface="GillSans"/>
              </a:rPr>
              <a:t>statement1</a:t>
            </a:r>
          </a:p>
          <a:p>
            <a:pPr marL="285750" lvl="1" indent="0">
              <a:buNone/>
            </a:pPr>
            <a:r>
              <a:rPr lang="tr-TR" altLang="en-US" b="1" dirty="0">
                <a:latin typeface="GillSans"/>
              </a:rPr>
              <a:t>statement2</a:t>
            </a:r>
          </a:p>
          <a:p>
            <a:pPr marL="285750" lvl="1" indent="0">
              <a:buNone/>
            </a:pPr>
            <a:r>
              <a:rPr lang="tr-TR" altLang="en-US" b="1" dirty="0">
                <a:latin typeface="GillSans"/>
              </a:rPr>
              <a:t>statement3</a:t>
            </a:r>
          </a:p>
          <a:p>
            <a:pPr marL="285750" lvl="1" indent="0">
              <a:buNone/>
            </a:pPr>
            <a:r>
              <a:rPr lang="tr-TR" altLang="en-US" b="1" dirty="0">
                <a:latin typeface="GillSans"/>
              </a:rPr>
              <a:t>...</a:t>
            </a:r>
            <a:endParaRPr lang="en-US" altLang="en-US" b="1" dirty="0">
              <a:latin typeface="GillSans"/>
            </a:endParaRPr>
          </a:p>
          <a:p>
            <a:pPr marL="285750" lvl="1" indent="0">
              <a:buNone/>
            </a:pPr>
            <a:endParaRPr lang="en-US" altLang="en-US" sz="1600" dirty="0">
              <a:latin typeface="GillSans"/>
            </a:endParaRPr>
          </a:p>
          <a:p>
            <a:r>
              <a:rPr lang="en-US" altLang="en-US" sz="2400" dirty="0">
                <a:latin typeface="GillSans"/>
              </a:rPr>
              <a:t>We've been writing scripts to this point</a:t>
            </a:r>
            <a:endParaRPr lang="tr-TR" altLang="en-US" sz="2400" dirty="0">
              <a:latin typeface="GillSan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138A-43AA-460A-9EB0-077495156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B9929-C105-4934-B57D-67BBC90BA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5100"/>
            <a:ext cx="7886700" cy="505777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There are about two-dozen built-in exceptions. </a:t>
            </a:r>
          </a:p>
          <a:p>
            <a:r>
              <a:rPr lang="en-US" dirty="0"/>
              <a:t>Usually the name of the exception is indicative of what's wrong (e.g., a </a:t>
            </a:r>
            <a:r>
              <a:rPr lang="en-US" dirty="0" err="1"/>
              <a:t>ValueError</a:t>
            </a:r>
            <a:r>
              <a:rPr lang="en-US" dirty="0"/>
              <a:t> is raised because you supplied a bad value). </a:t>
            </a:r>
          </a:p>
          <a:p>
            <a:endParaRPr lang="en-US" dirty="0"/>
          </a:p>
          <a:p>
            <a:pPr marL="342900" lvl="1" indent="0">
              <a:buNone/>
            </a:pPr>
            <a:r>
              <a:rPr lang="en-US" b="1" dirty="0" err="1"/>
              <a:t>ArithmeticError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AssertionError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EnvironmentError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EOFError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ImportError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IndexError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KeyboardInterrupt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KeyError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MemoryError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NameError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ReferenceError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RuntimeError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SyntaxError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SystemError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TypeError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ValueError</a:t>
            </a:r>
            <a:endParaRPr lang="en-US" b="1" dirty="0"/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This is not an exhaustive list.</a:t>
            </a:r>
          </a:p>
        </p:txBody>
      </p:sp>
    </p:spTree>
    <p:extLst>
      <p:ext uri="{BB962C8B-B14F-4D97-AF65-F5344CB8AC3E}">
        <p14:creationId xmlns:p14="http://schemas.microsoft.com/office/powerpoint/2010/main" val="34936347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C5720-586B-4C83-BAE3-A3310C163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9954B-E0FC-40CC-B28F-8926796D0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4800"/>
            <a:ext cx="7886700" cy="5054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Exceptions have an associated value. It contains more specific information about what's wrong.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raise </a:t>
            </a:r>
            <a:r>
              <a:rPr lang="en-US" b="1" dirty="0" err="1"/>
              <a:t>RuntimeError</a:t>
            </a:r>
            <a:r>
              <a:rPr lang="en-US" b="1" dirty="0"/>
              <a:t>('Invalid user name’)</a:t>
            </a:r>
          </a:p>
          <a:p>
            <a:endParaRPr lang="en-US" dirty="0"/>
          </a:p>
          <a:p>
            <a:r>
              <a:rPr lang="en-US" dirty="0"/>
              <a:t>This value is part of the exception instance that's placed in the variable supplied to except.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RuntimeError</a:t>
            </a:r>
            <a:r>
              <a:rPr lang="en-US" b="1" dirty="0"/>
              <a:t> as e:   	# `e` holds the exception raised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r>
              <a:rPr lang="en-US" dirty="0"/>
              <a:t>e is an instance of the exception type. However, it often looks like a string when printed.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RuntimeError</a:t>
            </a:r>
            <a:r>
              <a:rPr lang="en-US" b="1" dirty="0"/>
              <a:t> as e:</a:t>
            </a:r>
          </a:p>
          <a:p>
            <a:pPr marL="285750" lvl="1" indent="0">
              <a:buNone/>
            </a:pPr>
            <a:r>
              <a:rPr lang="en-US" b="1" dirty="0"/>
              <a:t>    print('Failed : Reason', e)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9727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B3639-08BC-417D-A351-C84B3DE60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Catching Multiple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803BB-8FD8-43BF-AF9F-46BFAE1C4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9700"/>
            <a:ext cx="7886700" cy="51942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can catch different kinds of exceptions using multiple except blocks.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LookupError</a:t>
            </a:r>
            <a:r>
              <a:rPr lang="en-US" b="1" dirty="0"/>
              <a:t> as e: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RuntimeError</a:t>
            </a:r>
            <a:r>
              <a:rPr lang="en-US" b="1" dirty="0"/>
              <a:t> as e: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IOError</a:t>
            </a:r>
            <a:r>
              <a:rPr lang="en-US" b="1" dirty="0"/>
              <a:t> as e: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KeyboardInterrupt</a:t>
            </a:r>
            <a:r>
              <a:rPr lang="en-US" b="1" dirty="0"/>
              <a:t> as e: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r>
              <a:rPr lang="en-US" dirty="0"/>
              <a:t>Alternatively, if handling is same: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pPr marL="285750" lvl="1" indent="0">
              <a:buNone/>
            </a:pPr>
            <a:r>
              <a:rPr lang="en-US" b="1" dirty="0"/>
              <a:t>except (</a:t>
            </a:r>
            <a:r>
              <a:rPr lang="en-US" b="1" dirty="0" err="1"/>
              <a:t>IOError,LookupError,RuntimeError</a:t>
            </a:r>
            <a:r>
              <a:rPr lang="en-US" b="1" dirty="0"/>
              <a:t>) as e: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1923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16943-E848-43DC-AA2B-5B3F307D2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Catching All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97B3C-7A6D-4860-84B4-32DA73F3A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Catching any exception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except Exception:       # DANGER. See below</a:t>
            </a:r>
          </a:p>
          <a:p>
            <a:pPr marL="285750" lvl="1" indent="0">
              <a:buNone/>
            </a:pPr>
            <a:r>
              <a:rPr lang="en-US" b="1" dirty="0"/>
              <a:t>    print('An error occurred')</a:t>
            </a:r>
          </a:p>
          <a:p>
            <a:endParaRPr lang="en-US" dirty="0"/>
          </a:p>
          <a:p>
            <a:r>
              <a:rPr lang="en-US" dirty="0"/>
              <a:t>In general, writing code like that is a bad idea because you'll have no idea why it failed.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9636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45B99-A9E3-4A75-96FE-2398122B2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Wrong Way to Catch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5C831-DAD8-4556-9A20-05914B49E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wrong way to use exceptions.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go_do_something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except Exception:</a:t>
            </a:r>
          </a:p>
          <a:p>
            <a:pPr marL="285750" lvl="1" indent="0">
              <a:buNone/>
            </a:pPr>
            <a:r>
              <a:rPr lang="en-US" b="1" dirty="0"/>
              <a:t>    print('Computer says no')</a:t>
            </a:r>
          </a:p>
          <a:p>
            <a:endParaRPr lang="en-US" dirty="0"/>
          </a:p>
          <a:p>
            <a:r>
              <a:rPr lang="en-US" dirty="0"/>
              <a:t>This catches all possible errors </a:t>
            </a:r>
          </a:p>
          <a:p>
            <a:r>
              <a:rPr lang="en-US" dirty="0"/>
              <a:t>it may make it impossible to debug when the code is failing for some reason you didn't expect at all (e.g. uninstalled Python module, etc.).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603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C1A32-BF92-407A-9C13-1FBFCDE17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274AD-CA76-44AC-A726-B96A95911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somewhat more sane approach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go_do_something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except Exception as e:</a:t>
            </a:r>
          </a:p>
          <a:p>
            <a:pPr marL="285750" lvl="1" indent="0">
              <a:buNone/>
            </a:pPr>
            <a:r>
              <a:rPr lang="en-US" b="1" dirty="0"/>
              <a:t>    print('Computer says no. Reason :', e)</a:t>
            </a:r>
          </a:p>
          <a:p>
            <a:endParaRPr lang="en-US" dirty="0"/>
          </a:p>
          <a:p>
            <a:r>
              <a:rPr lang="en-US" dirty="0"/>
              <a:t>It reports a specific reason for failure. </a:t>
            </a:r>
          </a:p>
          <a:p>
            <a:r>
              <a:rPr lang="en-US" dirty="0"/>
              <a:t>It is almost always a good idea to have some mechanism for viewing/reporting errors when you write code that catches all possible exceptions</a:t>
            </a:r>
          </a:p>
        </p:txBody>
      </p:sp>
    </p:spTree>
    <p:extLst>
      <p:ext uri="{BB962C8B-B14F-4D97-AF65-F5344CB8AC3E}">
        <p14:creationId xmlns:p14="http://schemas.microsoft.com/office/powerpoint/2010/main" val="40606593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9847D-D0C8-4CD4-9C63-DA557A664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Reraising an Exception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D46E5-A3F7-4B9F-B7D4-198D8F869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raise to propagate a caught error.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go_do_something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except Exception as e:</a:t>
            </a:r>
          </a:p>
          <a:p>
            <a:pPr marL="285750" lvl="1" indent="0">
              <a:buNone/>
            </a:pPr>
            <a:r>
              <a:rPr lang="en-US" b="1" dirty="0"/>
              <a:t>    print('Computer says no. Reason :', e)</a:t>
            </a:r>
          </a:p>
          <a:p>
            <a:pPr marL="285750" lvl="1" indent="0">
              <a:buNone/>
            </a:pPr>
            <a:r>
              <a:rPr lang="en-US" b="1" dirty="0"/>
              <a:t>    raise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This allows you to take action (e.g. logging) and pass the error on to the caller.</a:t>
            </a:r>
          </a:p>
        </p:txBody>
      </p:sp>
    </p:spTree>
    <p:extLst>
      <p:ext uri="{BB962C8B-B14F-4D97-AF65-F5344CB8AC3E}">
        <p14:creationId xmlns:p14="http://schemas.microsoft.com/office/powerpoint/2010/main" val="35923414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AA8DE-1700-4F3C-9C12-BD657EF21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03B-3743-4D0E-B8F2-D86E4FBE1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Don't catch exceptions - fail fast and loud</a:t>
            </a:r>
          </a:p>
          <a:p>
            <a:pPr marL="285750" lvl="1" indent="0">
              <a:lnSpc>
                <a:spcPct val="150000"/>
              </a:lnSpc>
              <a:buNone/>
            </a:pPr>
            <a:r>
              <a:rPr lang="en-US" dirty="0"/>
              <a:t>(if it's important, someone else will take care of the problem)</a:t>
            </a:r>
          </a:p>
          <a:p>
            <a:pPr>
              <a:lnSpc>
                <a:spcPct val="150000"/>
              </a:lnSpc>
            </a:pPr>
            <a:r>
              <a:rPr lang="en-US" dirty="0"/>
              <a:t>Only catch an exception if you're that someone</a:t>
            </a:r>
          </a:p>
          <a:p>
            <a:pPr>
              <a:lnSpc>
                <a:spcPct val="150000"/>
              </a:lnSpc>
            </a:pPr>
            <a:r>
              <a:rPr lang="en-US" dirty="0"/>
              <a:t>That is, only catch errors where you can recover and sanely keep going</a:t>
            </a:r>
          </a:p>
        </p:txBody>
      </p:sp>
    </p:spTree>
    <p:extLst>
      <p:ext uri="{BB962C8B-B14F-4D97-AF65-F5344CB8AC3E}">
        <p14:creationId xmlns:p14="http://schemas.microsoft.com/office/powerpoint/2010/main" val="18895560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F5A07-31F0-4AC2-A318-968D0DA13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C68D7-A2DE-4DA2-BE30-AB6F6A994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specifies code that must run regardless of whether or not an exception occurs.</a:t>
            </a:r>
          </a:p>
          <a:p>
            <a:pPr marL="285750" lvl="1" indent="0">
              <a:buNone/>
            </a:pPr>
            <a:r>
              <a:rPr lang="en-US" b="1" dirty="0"/>
              <a:t>lock = Lock()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 err="1"/>
              <a:t>lock.acquire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finally:</a:t>
            </a:r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lock.release</a:t>
            </a:r>
            <a:r>
              <a:rPr lang="en-US" b="1" dirty="0"/>
              <a:t>()  # this will ALWAYS be executed. With and without exception.</a:t>
            </a:r>
          </a:p>
          <a:p>
            <a:endParaRPr lang="en-US" dirty="0"/>
          </a:p>
          <a:p>
            <a:r>
              <a:rPr lang="en-US" dirty="0"/>
              <a:t>Commonly used to safely manage resources (especially locks, files, etc.).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30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E5DCC-BCD5-4642-ABD8-E89893731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10AE2-EBD2-4128-9E39-A3632482F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modern code, try-finally is often replaced with the with statement.</a:t>
            </a:r>
          </a:p>
          <a:p>
            <a:pPr marL="285750" lvl="1" indent="0">
              <a:buNone/>
            </a:pPr>
            <a:r>
              <a:rPr lang="en-US" b="1" dirty="0"/>
              <a:t>lock = Lock()</a:t>
            </a:r>
          </a:p>
          <a:p>
            <a:pPr marL="285750" lvl="1" indent="0">
              <a:buNone/>
            </a:pPr>
            <a:r>
              <a:rPr lang="en-US" b="1" dirty="0"/>
              <a:t>with lock:</a:t>
            </a:r>
          </a:p>
          <a:p>
            <a:pPr marL="285750" lvl="1" indent="0">
              <a:buNone/>
            </a:pPr>
            <a:r>
              <a:rPr lang="en-US" b="1" dirty="0"/>
              <a:t>    # lock acquired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# lock released</a:t>
            </a:r>
          </a:p>
          <a:p>
            <a:r>
              <a:rPr lang="en-US" dirty="0"/>
              <a:t>A more familiar example: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with open(filename) as f:</a:t>
            </a:r>
          </a:p>
          <a:p>
            <a:pPr marL="285750" lvl="1" indent="0">
              <a:buNone/>
            </a:pPr>
            <a:r>
              <a:rPr lang="en-US" b="1" dirty="0"/>
              <a:t>    # Use the file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# File closed</a:t>
            </a:r>
          </a:p>
          <a:p>
            <a:r>
              <a:rPr lang="en-US" dirty="0"/>
              <a:t>with defines a usage context for a resource. </a:t>
            </a:r>
          </a:p>
          <a:p>
            <a:r>
              <a:rPr lang="en-US" dirty="0"/>
              <a:t>When execution leaves that context, resources are released.</a:t>
            </a:r>
          </a:p>
          <a:p>
            <a:r>
              <a:rPr lang="en-US" dirty="0"/>
              <a:t> with only works with certain objects that have been specifically programmed to support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9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FC59A-1118-43ED-88D8-DF152B392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AE46B-FB20-4816-B551-0ABC2FF77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8344"/>
            <a:ext cx="7886700" cy="461861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/>
              <a:t>If you write a useful script, it will grow in features and functionality.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You may apply it to other related problems.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Over time, it might become a critical application. 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And if you don't take care, it might turn into a huge tangled mess.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 So, let's get organized…</a:t>
            </a:r>
          </a:p>
        </p:txBody>
      </p:sp>
    </p:spTree>
    <p:extLst>
      <p:ext uri="{BB962C8B-B14F-4D97-AF65-F5344CB8AC3E}">
        <p14:creationId xmlns:p14="http://schemas.microsoft.com/office/powerpoint/2010/main" val="2410323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DABE1-FB46-41DD-A805-31DFA4F64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7A460-8D1B-4133-8F99-1319CA674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Python source file is a module.</a:t>
            </a:r>
          </a:p>
          <a:p>
            <a:pPr marL="285750" lvl="1" indent="0">
              <a:buNone/>
            </a:pPr>
            <a:r>
              <a:rPr lang="en-US" b="1" dirty="0"/>
              <a:t># foo.py</a:t>
            </a:r>
          </a:p>
          <a:p>
            <a:pPr marL="285750" lvl="1" indent="0">
              <a:buNone/>
            </a:pPr>
            <a:r>
              <a:rPr lang="en-US" b="1" dirty="0"/>
              <a:t>def grok(a):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def spam(b):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The import statement loads and executes a module.</a:t>
            </a:r>
          </a:p>
          <a:p>
            <a:pPr marL="285750" lvl="1" indent="0">
              <a:buNone/>
            </a:pPr>
            <a:r>
              <a:rPr lang="en-US" b="1" dirty="0"/>
              <a:t># program.py</a:t>
            </a:r>
          </a:p>
          <a:p>
            <a:pPr marL="285750" lvl="1" indent="0">
              <a:buNone/>
            </a:pPr>
            <a:r>
              <a:rPr lang="en-US" b="1" dirty="0"/>
              <a:t>import foo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a = </a:t>
            </a:r>
            <a:r>
              <a:rPr lang="en-US" b="1" dirty="0" err="1"/>
              <a:t>foo.grok</a:t>
            </a:r>
            <a:r>
              <a:rPr lang="en-US" b="1" dirty="0"/>
              <a:t>(2)</a:t>
            </a:r>
          </a:p>
          <a:p>
            <a:pPr marL="285750" lvl="1" indent="0">
              <a:buNone/>
            </a:pPr>
            <a:r>
              <a:rPr lang="en-US" b="1" dirty="0"/>
              <a:t>b = </a:t>
            </a:r>
            <a:r>
              <a:rPr lang="en-US" b="1" dirty="0" err="1"/>
              <a:t>foo.spam</a:t>
            </a:r>
            <a:r>
              <a:rPr lang="en-US" b="1" dirty="0"/>
              <a:t>('Hello')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976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BD71F-9F01-42B5-82BD-2A524E7E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0F25A-0138-40A6-9141-5C97231F4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module is a collection of named values and is sometimes said to be a namespace. </a:t>
            </a:r>
          </a:p>
          <a:p>
            <a:r>
              <a:rPr lang="en-US" dirty="0"/>
              <a:t>The names are all of the global variables and functions defined in the source file. </a:t>
            </a:r>
          </a:p>
          <a:p>
            <a:r>
              <a:rPr lang="en-US" dirty="0"/>
              <a:t>After importing, the module name is used as a prefix. Hence the namespace.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import foo</a:t>
            </a:r>
          </a:p>
          <a:p>
            <a:pPr marL="285750" lvl="1" indent="0">
              <a:buNone/>
            </a:pPr>
            <a:r>
              <a:rPr lang="en-US" b="1" dirty="0"/>
              <a:t>a = </a:t>
            </a:r>
            <a:r>
              <a:rPr lang="en-US" b="1" dirty="0" err="1"/>
              <a:t>foo.grok</a:t>
            </a:r>
            <a:r>
              <a:rPr lang="en-US" b="1" dirty="0"/>
              <a:t>(2)</a:t>
            </a:r>
          </a:p>
          <a:p>
            <a:pPr marL="285750" lvl="1" indent="0">
              <a:buNone/>
            </a:pPr>
            <a:r>
              <a:rPr lang="en-US" b="1" dirty="0"/>
              <a:t>b = </a:t>
            </a:r>
            <a:r>
              <a:rPr lang="en-US" b="1" dirty="0" err="1"/>
              <a:t>foo.spam</a:t>
            </a:r>
            <a:r>
              <a:rPr lang="en-US" b="1" dirty="0"/>
              <a:t>('Hello')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endParaRPr lang="en-US" dirty="0"/>
          </a:p>
          <a:p>
            <a:r>
              <a:rPr lang="en-US" dirty="0"/>
              <a:t>The module name is directly tied to the file name (foo -&gt; foo.py).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905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B828E-5A6D-4C54-ADE8-6DD7825A0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B729B-CD61-41F4-B862-C84DBEF2B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defined in the global scope is what populates the module namespace. </a:t>
            </a:r>
          </a:p>
          <a:p>
            <a:r>
              <a:rPr lang="en-US" dirty="0"/>
              <a:t>Consider two modules that define the same variable x.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# foo.py</a:t>
            </a:r>
          </a:p>
          <a:p>
            <a:pPr marL="285750" lvl="1" indent="0">
              <a:buNone/>
            </a:pPr>
            <a:r>
              <a:rPr lang="en-US" b="1" dirty="0"/>
              <a:t>x = 42</a:t>
            </a:r>
          </a:p>
          <a:p>
            <a:pPr marL="285750" lvl="1" indent="0">
              <a:buNone/>
            </a:pPr>
            <a:r>
              <a:rPr lang="en-US" b="1" dirty="0"/>
              <a:t>def grok(a):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0" indent="0" algn="l">
              <a:buNone/>
            </a:pPr>
            <a:r>
              <a:rPr lang="en-US" b="1" i="0" u="none" strike="noStrike" baseline="0" dirty="0">
                <a:solidFill>
                  <a:srgbClr val="C00000"/>
                </a:solidFill>
                <a:latin typeface="GillSans"/>
              </a:rPr>
              <a:t>		These definitions of x are different</a:t>
            </a:r>
            <a:endParaRPr lang="en-US" b="1" dirty="0">
              <a:solidFill>
                <a:srgbClr val="C00000"/>
              </a:solidFill>
            </a:endParaRP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Different modules can use the same names and those names don't conflict with each other (modules are isolated)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43108A7-0CFC-47C2-AF14-E8180ECE4389}"/>
              </a:ext>
            </a:extLst>
          </p:cNvPr>
          <p:cNvSpPr txBox="1">
            <a:spLocks/>
          </p:cNvSpPr>
          <p:nvPr/>
        </p:nvSpPr>
        <p:spPr>
          <a:xfrm>
            <a:off x="5499100" y="3086100"/>
            <a:ext cx="2247900" cy="161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/>
              <a:t># bar.py</a:t>
            </a:r>
          </a:p>
          <a:p>
            <a:pPr marL="0" indent="0">
              <a:buNone/>
            </a:pPr>
            <a:r>
              <a:rPr lang="en-US" sz="1800" b="1" dirty="0"/>
              <a:t>x = 37</a:t>
            </a:r>
          </a:p>
          <a:p>
            <a:pPr marL="0" indent="0">
              <a:buNone/>
            </a:pPr>
            <a:r>
              <a:rPr lang="en-US" sz="1800" b="1" dirty="0"/>
              <a:t>def spam(a):</a:t>
            </a:r>
          </a:p>
          <a:p>
            <a:pPr marL="0" indent="0">
              <a:buNone/>
            </a:pPr>
            <a:r>
              <a:rPr lang="en-US" sz="1800" b="1" dirty="0"/>
              <a:t>    ...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F36EA4C-0F28-4638-8FDC-F48C9184BE2E}"/>
              </a:ext>
            </a:extLst>
          </p:cNvPr>
          <p:cNvCxnSpPr/>
          <p:nvPr/>
        </p:nvCxnSpPr>
        <p:spPr>
          <a:xfrm flipH="1" flipV="1">
            <a:off x="1663700" y="3733800"/>
            <a:ext cx="2235200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2B07573-86FE-40BB-BEE9-A2062A534818}"/>
              </a:ext>
            </a:extLst>
          </p:cNvPr>
          <p:cNvCxnSpPr/>
          <p:nvPr/>
        </p:nvCxnSpPr>
        <p:spPr>
          <a:xfrm flipV="1">
            <a:off x="4038600" y="3733800"/>
            <a:ext cx="1460500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4504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F9CF7-5B2F-4E2C-AE50-E1180869F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Modules as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4D8DD-8A17-4FB4-A199-E91785118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Modules form an enclosing environment for all of the code defined inside.</a:t>
            </a:r>
          </a:p>
          <a:p>
            <a:pPr marL="285750" lvl="1" indent="0">
              <a:buNone/>
            </a:pPr>
            <a:r>
              <a:rPr lang="en-US" b="1" dirty="0"/>
              <a:t># foo.py</a:t>
            </a:r>
          </a:p>
          <a:p>
            <a:pPr marL="285750" lvl="1" indent="0">
              <a:buNone/>
            </a:pPr>
            <a:r>
              <a:rPr lang="en-US" b="1" dirty="0"/>
              <a:t>x = 42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grok(a):</a:t>
            </a:r>
          </a:p>
          <a:p>
            <a:pPr marL="285750" lvl="1" indent="0">
              <a:buNone/>
            </a:pPr>
            <a:r>
              <a:rPr lang="en-US" b="1" dirty="0"/>
              <a:t>    print(x)</a:t>
            </a:r>
          </a:p>
          <a:p>
            <a:endParaRPr lang="en-US" dirty="0"/>
          </a:p>
          <a:p>
            <a:r>
              <a:rPr lang="en-US" dirty="0"/>
              <a:t>Each source file is its own little universe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F23DB71-8E1E-4427-8184-2A2D49398593}"/>
              </a:ext>
            </a:extLst>
          </p:cNvPr>
          <p:cNvSpPr txBox="1">
            <a:spLocks/>
          </p:cNvSpPr>
          <p:nvPr/>
        </p:nvSpPr>
        <p:spPr>
          <a:xfrm>
            <a:off x="3689350" y="2778125"/>
            <a:ext cx="3790950" cy="94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1800" b="0" i="1" dirty="0">
                <a:solidFill>
                  <a:srgbClr val="24292F"/>
                </a:solidFill>
                <a:effectLst/>
                <a:latin typeface="-apple-system"/>
              </a:rPr>
              <a:t>Global</a:t>
            </a:r>
            <a:r>
              <a:rPr lang="en-US" sz="1800" b="0" i="0" dirty="0">
                <a:solidFill>
                  <a:srgbClr val="24292F"/>
                </a:solidFill>
                <a:effectLst/>
                <a:latin typeface="-apple-system"/>
              </a:rPr>
              <a:t> variables are always bound to the enclosing module (same file).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67C8BF7-E6A2-442B-8D92-DCB012CA89B4}"/>
              </a:ext>
            </a:extLst>
          </p:cNvPr>
          <p:cNvCxnSpPr>
            <a:cxnSpLocks/>
          </p:cNvCxnSpPr>
          <p:nvPr/>
        </p:nvCxnSpPr>
        <p:spPr>
          <a:xfrm flipH="1" flipV="1">
            <a:off x="1524000" y="3035300"/>
            <a:ext cx="266700" cy="6858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6913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BEFF6-145D-46E7-9C19-C029EB303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C5A96-43E9-474D-8A2F-F329C1B03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When a module is imported, </a:t>
            </a:r>
            <a:r>
              <a:rPr lang="en-US" sz="2400" u="sng" dirty="0"/>
              <a:t>all of the statements in the module execute </a:t>
            </a:r>
            <a:r>
              <a:rPr lang="en-US" sz="2400" dirty="0"/>
              <a:t>one after another until the end of the file is reached.</a:t>
            </a:r>
          </a:p>
          <a:p>
            <a:endParaRPr lang="en-US" sz="2400" dirty="0"/>
          </a:p>
          <a:p>
            <a:r>
              <a:rPr lang="en-US" sz="2400" dirty="0"/>
              <a:t>The contents of the module namespace are all of the global names that are still defined at the end of the execution process. </a:t>
            </a:r>
          </a:p>
          <a:p>
            <a:endParaRPr lang="en-US" sz="2400" dirty="0"/>
          </a:p>
          <a:p>
            <a:r>
              <a:rPr lang="en-US" sz="2400" dirty="0"/>
              <a:t>If there are scripting statements that carry out tasks in the global scope (printing, creating files, etc.) you will see them run on import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953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4A2CB-0C8C-4D0B-8D92-7AB961EB9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as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9284C-2551-4495-8B40-BF3F5C17A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change the name of a module as you import it:</a:t>
            </a:r>
          </a:p>
          <a:p>
            <a:pPr marL="285750" lvl="1" indent="0">
              <a:buNone/>
            </a:pPr>
            <a:r>
              <a:rPr lang="pt-BR" b="1" dirty="0"/>
              <a:t>import math as m</a:t>
            </a:r>
          </a:p>
          <a:p>
            <a:pPr marL="285750" lvl="1" indent="0">
              <a:buNone/>
            </a:pPr>
            <a:r>
              <a:rPr lang="pt-BR" b="1" dirty="0"/>
              <a:t>def rectangular(r, theta):</a:t>
            </a:r>
          </a:p>
          <a:p>
            <a:pPr marL="285750" lvl="1" indent="0">
              <a:buNone/>
            </a:pPr>
            <a:r>
              <a:rPr lang="pt-BR" b="1" dirty="0"/>
              <a:t>    x = r * m.cos(theta)</a:t>
            </a:r>
          </a:p>
          <a:p>
            <a:pPr marL="285750" lvl="1" indent="0">
              <a:buNone/>
            </a:pPr>
            <a:r>
              <a:rPr lang="pt-BR" b="1" dirty="0"/>
              <a:t>    y = r * m.sin(theta)</a:t>
            </a:r>
          </a:p>
          <a:p>
            <a:pPr marL="285750" lvl="1" indent="0">
              <a:buNone/>
            </a:pPr>
            <a:r>
              <a:rPr lang="pt-BR" b="1" dirty="0"/>
              <a:t>    return x, y</a:t>
            </a:r>
          </a:p>
          <a:p>
            <a:endParaRPr lang="en-US" dirty="0"/>
          </a:p>
          <a:p>
            <a:r>
              <a:rPr lang="en-US" dirty="0"/>
              <a:t>It works the same as a normal import. </a:t>
            </a:r>
          </a:p>
          <a:p>
            <a:endParaRPr lang="en-US" dirty="0"/>
          </a:p>
          <a:p>
            <a:r>
              <a:rPr lang="en-US" dirty="0"/>
              <a:t>It just renames the module in that one file (the one that did the import)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1408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AF368-A274-4892-9E5A-270364FE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module import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D3BF4-59F9-4912-9A67-A3F093052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This picks selected symbols out of a module and makes them available locally.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from math import sin, cos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rectangular(r, theta):</a:t>
            </a:r>
          </a:p>
          <a:p>
            <a:pPr marL="285750" lvl="1" indent="0">
              <a:buNone/>
            </a:pPr>
            <a:r>
              <a:rPr lang="en-US" b="1" dirty="0"/>
              <a:t>    x = r * cos(theta)</a:t>
            </a:r>
          </a:p>
          <a:p>
            <a:pPr marL="285750" lvl="1" indent="0">
              <a:buNone/>
            </a:pPr>
            <a:r>
              <a:rPr lang="en-US" b="1" dirty="0"/>
              <a:t>    y = r * sin(theta)</a:t>
            </a:r>
          </a:p>
          <a:p>
            <a:pPr marL="285750" lvl="1" indent="0">
              <a:buNone/>
            </a:pPr>
            <a:r>
              <a:rPr lang="en-US" b="1" dirty="0"/>
              <a:t>    return x, y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This allows parts of a module to be used without having to type the module prefix. </a:t>
            </a:r>
          </a:p>
          <a:p>
            <a:endParaRPr lang="en-US" dirty="0"/>
          </a:p>
          <a:p>
            <a:r>
              <a:rPr lang="en-US" dirty="0"/>
              <a:t>If library functions are used frequently, this makes them run faster (one less lookup)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362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8C174-38FB-4B08-BCA3-BBAA499AF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module import 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46E1E-CB96-44F7-9B86-4EEA02B1F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Takes all symbols from a module and places them into local scope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from math import *</a:t>
            </a:r>
          </a:p>
          <a:p>
            <a:pPr marL="285750" lvl="1" indent="0">
              <a:buNone/>
            </a:pPr>
            <a:r>
              <a:rPr lang="en-US" b="1" dirty="0"/>
              <a:t>def rectangular(r, theta):</a:t>
            </a:r>
          </a:p>
          <a:p>
            <a:pPr marL="628650" lvl="2" indent="0">
              <a:buNone/>
            </a:pPr>
            <a:r>
              <a:rPr lang="en-US" b="1" dirty="0"/>
              <a:t>x = r * cos(theta)</a:t>
            </a:r>
          </a:p>
          <a:p>
            <a:pPr marL="628650" lvl="2" indent="0">
              <a:buNone/>
            </a:pPr>
            <a:r>
              <a:rPr lang="en-US" b="1" dirty="0"/>
              <a:t>y = r * sin(theta)</a:t>
            </a:r>
          </a:p>
          <a:p>
            <a:pPr marL="628650" lvl="2" indent="0">
              <a:buNone/>
            </a:pPr>
            <a:r>
              <a:rPr lang="en-US" b="1" dirty="0"/>
              <a:t>return x, y</a:t>
            </a:r>
          </a:p>
          <a:p>
            <a:pPr marL="628650" lvl="2" indent="0">
              <a:buNone/>
            </a:pPr>
            <a:endParaRPr lang="en-US" b="1" dirty="0"/>
          </a:p>
          <a:p>
            <a:pPr marL="628650" lvl="2" indent="0">
              <a:buNone/>
            </a:pPr>
            <a:endParaRPr lang="en-US" b="1" dirty="0"/>
          </a:p>
          <a:p>
            <a:pPr marL="285750"/>
            <a:r>
              <a:rPr lang="en-US" dirty="0"/>
              <a:t>Useful if you are going to use a lot of functions from a module and it's annoying to specify the module prefix all of the time</a:t>
            </a:r>
          </a:p>
        </p:txBody>
      </p:sp>
    </p:spTree>
    <p:extLst>
      <p:ext uri="{BB962C8B-B14F-4D97-AF65-F5344CB8AC3E}">
        <p14:creationId xmlns:p14="http://schemas.microsoft.com/office/powerpoint/2010/main" val="17461305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3915C-554C-4B29-9417-A6E49A164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module import 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AAA62-4CBF-4498-B9D2-0D877BA0C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almost never use it in practice because it leads to poor code readability</a:t>
            </a:r>
          </a:p>
          <a:p>
            <a:r>
              <a:rPr lang="en-US" dirty="0"/>
              <a:t>Example:</a:t>
            </a:r>
          </a:p>
          <a:p>
            <a:pPr marL="285750" lvl="1" indent="0">
              <a:buNone/>
            </a:pPr>
            <a:r>
              <a:rPr lang="en-US" b="1" dirty="0"/>
              <a:t>from math import *</a:t>
            </a:r>
          </a:p>
          <a:p>
            <a:pPr marL="285750" lvl="1" indent="0">
              <a:buNone/>
            </a:pPr>
            <a:r>
              <a:rPr lang="en-US" b="1" dirty="0"/>
              <a:t>from random import *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/>
              <a:t>r = gauss(0.0, 1.0) # In what module?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Makes it very difficult to understand someone else's code if you need to locate the original definition of a library function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208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A2AC5-2FAB-4AD6-B202-59DEC48E6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Explicit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3AC7B-A91C-47EA-A777-B240C0444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long run, it's better to be explicit and only import what you actually need</a:t>
            </a:r>
          </a:p>
          <a:p>
            <a:pPr marL="0" indent="0">
              <a:buNone/>
            </a:pPr>
            <a:endParaRPr lang="en-US" dirty="0"/>
          </a:p>
          <a:p>
            <a:pPr marL="285750" lvl="1" indent="0">
              <a:buNone/>
            </a:pPr>
            <a:r>
              <a:rPr lang="en-US" b="1" dirty="0"/>
              <a:t>from math import sin, cos, sqrt</a:t>
            </a:r>
          </a:p>
          <a:p>
            <a:pPr marL="285750" lvl="1" indent="0">
              <a:buNone/>
            </a:pPr>
            <a:r>
              <a:rPr lang="en-US" b="1" dirty="0"/>
              <a:t>from random import gauss, uniform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/>
              <a:t>r = gauss(0.0, 1.0) # Defined in random (see above)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Of course it depends on the situation</a:t>
            </a:r>
          </a:p>
          <a:p>
            <a:r>
              <a:rPr lang="en-US" dirty="0"/>
              <a:t>For interactive sessions and throw-away scripts, "from module import *" is often preferred (reduces typing and thinking)</a:t>
            </a:r>
          </a:p>
        </p:txBody>
      </p:sp>
    </p:spTree>
    <p:extLst>
      <p:ext uri="{BB962C8B-B14F-4D97-AF65-F5344CB8AC3E}">
        <p14:creationId xmlns:p14="http://schemas.microsoft.com/office/powerpoint/2010/main" val="1737822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27F6-0D52-4E1D-8E9A-FB5339F4C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D9118-A9EA-48BC-A28C-FB2400B84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 must always be defined before they get used later.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square(x):</a:t>
            </a:r>
          </a:p>
          <a:p>
            <a:pPr marL="285750" lvl="1" indent="0">
              <a:buNone/>
            </a:pPr>
            <a:r>
              <a:rPr lang="en-US" b="1" dirty="0"/>
              <a:t>    return x*x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a = 42</a:t>
            </a:r>
          </a:p>
          <a:p>
            <a:pPr marL="285750" lvl="1" indent="0">
              <a:buNone/>
            </a:pPr>
            <a:r>
              <a:rPr lang="en-US" b="1" dirty="0"/>
              <a:t>b = a + 2    		# Requires that `a` is defined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z = square(b) 	# Requires `square` and `b` to be defined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The order </a:t>
            </a:r>
            <a:r>
              <a:rPr lang="en-US" u="sng" dirty="0"/>
              <a:t>is</a:t>
            </a:r>
            <a:r>
              <a:rPr lang="en-US" dirty="0"/>
              <a:t> important. </a:t>
            </a:r>
          </a:p>
          <a:p>
            <a:r>
              <a:rPr lang="en-US" dirty="0"/>
              <a:t>You almost always put the definitions of variables and functions near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37000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1A51A-9585-4E76-98E3-E617DD570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1E6A5-DCA1-437A-AB28-23CE0EE2A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9400"/>
            <a:ext cx="7886700" cy="48387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many programming languages, there is a concept of a main function or method.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// c / </a:t>
            </a:r>
            <a:r>
              <a:rPr lang="en-US" b="1" dirty="0" err="1"/>
              <a:t>c++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int main(int </a:t>
            </a:r>
            <a:r>
              <a:rPr lang="en-US" b="1" dirty="0" err="1"/>
              <a:t>argc</a:t>
            </a:r>
            <a:r>
              <a:rPr lang="en-US" b="1" dirty="0"/>
              <a:t>, char *</a:t>
            </a:r>
            <a:r>
              <a:rPr lang="en-US" b="1" dirty="0" err="1"/>
              <a:t>argv</a:t>
            </a:r>
            <a:r>
              <a:rPr lang="en-US" b="1" dirty="0"/>
              <a:t>[]) {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}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// java</a:t>
            </a:r>
          </a:p>
          <a:p>
            <a:pPr marL="285750" lvl="1" indent="0">
              <a:buNone/>
            </a:pPr>
            <a:r>
              <a:rPr lang="en-US" b="1" dirty="0"/>
              <a:t>class </a:t>
            </a:r>
            <a:r>
              <a:rPr lang="en-US" b="1" dirty="0" err="1"/>
              <a:t>myprog</a:t>
            </a:r>
            <a:r>
              <a:rPr lang="en-US" b="1" dirty="0"/>
              <a:t> {</a:t>
            </a:r>
          </a:p>
          <a:p>
            <a:pPr marL="285750" lvl="1" indent="0">
              <a:buNone/>
            </a:pPr>
            <a:r>
              <a:rPr lang="en-US" b="1" dirty="0"/>
              <a:t>    public static void main(String </a:t>
            </a:r>
            <a:r>
              <a:rPr lang="en-US" b="1" dirty="0" err="1"/>
              <a:t>args</a:t>
            </a:r>
            <a:r>
              <a:rPr lang="en-US" b="1" dirty="0"/>
              <a:t>[]) {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r>
              <a:rPr lang="en-US" b="1" dirty="0"/>
              <a:t>    }</a:t>
            </a:r>
          </a:p>
          <a:p>
            <a:pPr marL="285750" lvl="1" indent="0">
              <a:buNone/>
            </a:pPr>
            <a:r>
              <a:rPr lang="en-US" b="1" dirty="0"/>
              <a:t>}</a:t>
            </a:r>
          </a:p>
          <a:p>
            <a:r>
              <a:rPr lang="en-US" dirty="0"/>
              <a:t>This is the first function that executes when an application is launched.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531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D9212-8524-46C1-A874-C9E59E553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Main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41F55-C92E-412F-A1F2-050770374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Python has no main function or method.</a:t>
            </a:r>
          </a:p>
          <a:p>
            <a:pPr>
              <a:lnSpc>
                <a:spcPct val="150000"/>
              </a:lnSpc>
            </a:pPr>
            <a:r>
              <a:rPr lang="en-US" dirty="0"/>
              <a:t>Instead, there is a main module. </a:t>
            </a:r>
          </a:p>
          <a:p>
            <a:pPr>
              <a:lnSpc>
                <a:spcPct val="150000"/>
              </a:lnSpc>
            </a:pPr>
            <a:r>
              <a:rPr lang="en-US" dirty="0"/>
              <a:t>The main module is the source file that runs first.</a:t>
            </a:r>
          </a:p>
          <a:p>
            <a:pPr marL="285750" lvl="1" indent="0">
              <a:lnSpc>
                <a:spcPct val="150000"/>
              </a:lnSpc>
              <a:buNone/>
            </a:pPr>
            <a:r>
              <a:rPr lang="en-US" sz="2000" b="1" dirty="0"/>
              <a:t>bash % python prog.py</a:t>
            </a:r>
          </a:p>
          <a:p>
            <a:pPr marL="285750" lvl="1" indent="0">
              <a:lnSpc>
                <a:spcPct val="150000"/>
              </a:lnSpc>
              <a:buNone/>
            </a:pPr>
            <a:r>
              <a:rPr lang="en-US" sz="2000" b="1" dirty="0"/>
              <a:t>...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dirty="0"/>
              <a:t>Whatever file you give to the interpreter at startup becomes main. It doesn't matter the name.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1555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F3AA7-AEF4-4F5D-8E5B-F7A8991A7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__main__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6F49F-4230-4F7E-869D-7AE2D12AE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standard practice for modules that run as a main script to use this convention: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# prog.py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/>
              <a:t>if __name__ == '__main__':</a:t>
            </a:r>
          </a:p>
          <a:p>
            <a:pPr marL="285750" lvl="1" indent="0">
              <a:buNone/>
            </a:pPr>
            <a:r>
              <a:rPr lang="en-US" b="1" dirty="0"/>
              <a:t>    # Running as the main program ...</a:t>
            </a:r>
          </a:p>
          <a:p>
            <a:pPr marL="285750" lvl="1" indent="0">
              <a:buNone/>
            </a:pPr>
            <a:r>
              <a:rPr lang="en-US" b="1" dirty="0"/>
              <a:t>    statements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Statements enclosed inside the if statement become the main program.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69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B8069-D73A-445D-871A-202D68383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programs vs. library imports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EDF4E-35C6-4B99-9D4C-4E320B3AB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Python file can either run as main or as a library import: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bash % python prog.py 	 # Running as main</a:t>
            </a:r>
          </a:p>
          <a:p>
            <a:pPr marL="285750" lvl="1" indent="0">
              <a:buNone/>
            </a:pPr>
            <a:r>
              <a:rPr lang="en-US" b="1" dirty="0"/>
              <a:t>import prog  		 # Running as library import</a:t>
            </a:r>
          </a:p>
          <a:p>
            <a:endParaRPr lang="en-US" dirty="0"/>
          </a:p>
          <a:p>
            <a:r>
              <a:rPr lang="en-US" dirty="0"/>
              <a:t>In both cases, __name__ is the name of the module. However, it will only be set to __main__ if running as main.</a:t>
            </a:r>
          </a:p>
          <a:p>
            <a:endParaRPr lang="en-US" dirty="0"/>
          </a:p>
          <a:p>
            <a:r>
              <a:rPr lang="en-US" dirty="0"/>
              <a:t>As a general rule, you don't want statements that are part of a main program to execute on a library import (hence, the check)</a:t>
            </a:r>
          </a:p>
          <a:p>
            <a:pPr marL="342900" lvl="1" indent="0">
              <a:buNone/>
            </a:pPr>
            <a:r>
              <a:rPr lang="en-US" b="1" dirty="0"/>
              <a:t>if __name__ == '__main__':</a:t>
            </a:r>
          </a:p>
          <a:p>
            <a:pPr marL="342900" lvl="1" indent="0">
              <a:buNone/>
            </a:pPr>
            <a:r>
              <a:rPr lang="en-US" b="1" dirty="0"/>
              <a:t>    # Does not execute if loaded with import ...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077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6FA07-2066-4510-A0A6-9FEF27634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76A54-B92E-4545-B433-62BCA451E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6200"/>
            <a:ext cx="7886700" cy="5270501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Here is a common program template for writing a Python program: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# prog.py</a:t>
            </a:r>
          </a:p>
          <a:p>
            <a:pPr marL="285750" lvl="1" indent="0">
              <a:buNone/>
            </a:pPr>
            <a:r>
              <a:rPr lang="en-US" b="1" dirty="0"/>
              <a:t># Import statements (libraries)</a:t>
            </a:r>
          </a:p>
          <a:p>
            <a:pPr marL="285750" lvl="1" indent="0">
              <a:buNone/>
            </a:pPr>
            <a:r>
              <a:rPr lang="en-US" b="1" dirty="0"/>
              <a:t>import modules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# Functions</a:t>
            </a:r>
          </a:p>
          <a:p>
            <a:pPr marL="285750" lvl="1" indent="0">
              <a:buNone/>
            </a:pPr>
            <a:r>
              <a:rPr lang="en-US" b="1" dirty="0"/>
              <a:t>def spam():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blah():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# Main function</a:t>
            </a:r>
          </a:p>
          <a:p>
            <a:pPr marL="285750" lvl="1" indent="0">
              <a:buNone/>
            </a:pPr>
            <a:r>
              <a:rPr lang="en-US" b="1" dirty="0"/>
              <a:t>def main():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if __name__ == '__main__':</a:t>
            </a:r>
          </a:p>
          <a:p>
            <a:pPr marL="285750" lvl="1" indent="0">
              <a:buNone/>
            </a:pPr>
            <a:r>
              <a:rPr lang="en-US" b="1" dirty="0"/>
              <a:t>    main()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28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C4D48-6C9E-429E-BA38-683E0320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50AF5-7EF9-44B9-A657-80C42B61F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 good idea to put all of the code related to a single "task" all in one place</a:t>
            </a:r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read_prices</a:t>
            </a:r>
            <a:r>
              <a:rPr lang="en-US" b="1" dirty="0"/>
              <a:t>(filename):</a:t>
            </a:r>
          </a:p>
          <a:p>
            <a:pPr marL="285750" lvl="1" indent="0">
              <a:buNone/>
            </a:pPr>
            <a:r>
              <a:rPr lang="en-US" b="1" dirty="0"/>
              <a:t>    prices = {}</a:t>
            </a:r>
          </a:p>
          <a:p>
            <a:pPr marL="285750" lvl="1" indent="0">
              <a:buNone/>
            </a:pPr>
            <a:r>
              <a:rPr lang="en-US" b="1" dirty="0"/>
              <a:t>    with open(filename) as f: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f_csv</a:t>
            </a:r>
            <a:r>
              <a:rPr lang="en-US" b="1" dirty="0"/>
              <a:t> = </a:t>
            </a:r>
            <a:r>
              <a:rPr lang="en-US" b="1" dirty="0" err="1"/>
              <a:t>csv.reader</a:t>
            </a:r>
            <a:r>
              <a:rPr lang="en-US" b="1" dirty="0"/>
              <a:t>(f)</a:t>
            </a:r>
          </a:p>
          <a:p>
            <a:pPr marL="285750" lvl="1" indent="0">
              <a:buNone/>
            </a:pPr>
            <a:r>
              <a:rPr lang="en-US" b="1" dirty="0"/>
              <a:t>        for row in </a:t>
            </a:r>
            <a:r>
              <a:rPr lang="en-US" b="1" dirty="0" err="1"/>
              <a:t>f_csv</a:t>
            </a:r>
            <a:r>
              <a:rPr lang="en-US" b="1" dirty="0"/>
              <a:t>:</a:t>
            </a:r>
          </a:p>
          <a:p>
            <a:pPr marL="285750" lvl="1" indent="0">
              <a:buNone/>
            </a:pPr>
            <a:r>
              <a:rPr lang="en-US" b="1" dirty="0"/>
              <a:t>            prices[row[0]] = float(row[1])</a:t>
            </a:r>
          </a:p>
          <a:p>
            <a:pPr marL="285750" lvl="1" indent="0">
              <a:buNone/>
            </a:pPr>
            <a:r>
              <a:rPr lang="en-US" b="1" dirty="0"/>
              <a:t>    return prices</a:t>
            </a:r>
          </a:p>
          <a:p>
            <a:r>
              <a:rPr lang="en-US" dirty="0"/>
              <a:t>A function also simplifies repeated operations.</a:t>
            </a:r>
          </a:p>
          <a:p>
            <a:pPr marL="285750" lvl="1" indent="0">
              <a:buNone/>
            </a:pPr>
            <a:r>
              <a:rPr lang="en-US" b="1" dirty="0" err="1"/>
              <a:t>oldprices</a:t>
            </a:r>
            <a:r>
              <a:rPr lang="en-US" b="1" dirty="0"/>
              <a:t> = </a:t>
            </a:r>
            <a:r>
              <a:rPr lang="en-US" b="1" dirty="0" err="1"/>
              <a:t>read_prices</a:t>
            </a:r>
            <a:r>
              <a:rPr lang="en-US" b="1" dirty="0"/>
              <a:t>('oldprices.csv')</a:t>
            </a:r>
          </a:p>
          <a:p>
            <a:pPr marL="285750" lvl="1" indent="0">
              <a:buNone/>
            </a:pPr>
            <a:r>
              <a:rPr lang="en-US" b="1" dirty="0" err="1"/>
              <a:t>newprices</a:t>
            </a:r>
            <a:r>
              <a:rPr lang="en-US" b="1" dirty="0"/>
              <a:t> = </a:t>
            </a:r>
            <a:r>
              <a:rPr lang="en-US" b="1" dirty="0" err="1"/>
              <a:t>read_prices</a:t>
            </a:r>
            <a:r>
              <a:rPr lang="en-US" b="1" dirty="0"/>
              <a:t>('newprices.csv')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3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2462-BFAE-41D0-8033-99B568694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Function?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C177F-072E-4426-BC84-6580A8DD6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dirty="0"/>
              <a:t>A function is a named sequence of statements.</a:t>
            </a:r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funcname</a:t>
            </a:r>
            <a:r>
              <a:rPr lang="en-US" b="1" dirty="0"/>
              <a:t>(</a:t>
            </a:r>
            <a:r>
              <a:rPr lang="en-US" b="1" dirty="0" err="1"/>
              <a:t>args</a:t>
            </a:r>
            <a:r>
              <a:rPr lang="en-US" b="1" dirty="0"/>
              <a:t>):</a:t>
            </a:r>
          </a:p>
          <a:p>
            <a:pPr marL="285750" lvl="1" indent="0">
              <a:buNone/>
            </a:pPr>
            <a:r>
              <a:rPr lang="en-US" b="1" dirty="0"/>
              <a:t>  statement</a:t>
            </a:r>
          </a:p>
          <a:p>
            <a:pPr marL="285750" lvl="1" indent="0">
              <a:buNone/>
            </a:pPr>
            <a:r>
              <a:rPr lang="en-US" b="1" dirty="0"/>
              <a:t>  statement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pPr marL="285750" lvl="1" indent="0">
              <a:buNone/>
            </a:pPr>
            <a:r>
              <a:rPr lang="en-US" b="1" dirty="0"/>
              <a:t>  return result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u="sng" dirty="0"/>
              <a:t>Any</a:t>
            </a:r>
            <a:r>
              <a:rPr lang="en-US" dirty="0"/>
              <a:t> Python statement can be used inside.</a:t>
            </a:r>
          </a:p>
          <a:p>
            <a:pPr marL="285750" lvl="1" indent="0">
              <a:buNone/>
            </a:pPr>
            <a:r>
              <a:rPr lang="en-US" b="1" dirty="0"/>
              <a:t>def foo():</a:t>
            </a:r>
          </a:p>
          <a:p>
            <a:pPr marL="285750" lvl="1" indent="0">
              <a:buNone/>
            </a:pPr>
            <a:r>
              <a:rPr lang="en-US" b="1" dirty="0"/>
              <a:t>    import math</a:t>
            </a:r>
          </a:p>
          <a:p>
            <a:pPr marL="285750" lvl="1" indent="0">
              <a:buNone/>
            </a:pPr>
            <a:r>
              <a:rPr lang="en-US" b="1" dirty="0"/>
              <a:t>    print(</a:t>
            </a:r>
            <a:r>
              <a:rPr lang="en-US" b="1" dirty="0" err="1"/>
              <a:t>math.sqrt</a:t>
            </a:r>
            <a:r>
              <a:rPr lang="en-US" b="1" dirty="0"/>
              <a:t>(2))</a:t>
            </a:r>
          </a:p>
          <a:p>
            <a:pPr marL="285750" lvl="1" indent="0">
              <a:buNone/>
            </a:pPr>
            <a:r>
              <a:rPr lang="en-US" b="1" dirty="0"/>
              <a:t>    help(math)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There are no “special” statements in Python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97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E3C2E-537E-474B-B4E1-40BCB135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896B7-7B85-470C-A2B0-9E754FE16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751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Functions can be defined in any order.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def foo(x):</a:t>
            </a:r>
          </a:p>
          <a:p>
            <a:pPr marL="285750" lvl="1" indent="0">
              <a:buNone/>
            </a:pPr>
            <a:r>
              <a:rPr lang="en-US" b="1" dirty="0"/>
              <a:t>    bar(x)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bar(x):</a:t>
            </a:r>
          </a:p>
          <a:p>
            <a:pPr marL="285750" lvl="1" indent="0">
              <a:buNone/>
            </a:pPr>
            <a:r>
              <a:rPr lang="en-US" b="1" dirty="0"/>
              <a:t>    statements</a:t>
            </a:r>
          </a:p>
          <a:p>
            <a:endParaRPr lang="en-US" dirty="0"/>
          </a:p>
          <a:p>
            <a:r>
              <a:rPr lang="en-US" dirty="0"/>
              <a:t>Functions must only be defined prior to actually being used (or called) during program execution.</a:t>
            </a:r>
          </a:p>
          <a:p>
            <a:pPr marL="285750" lvl="1" indent="0">
              <a:buNone/>
            </a:pPr>
            <a:r>
              <a:rPr lang="en-US" b="1" dirty="0"/>
              <a:t>foo(3)        # foo must be defined already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Stylistically, it is probably more common to see functions defined in a bottom-up fashion.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0276F0-5D7A-4578-BD84-F19CC1057908}"/>
              </a:ext>
            </a:extLst>
          </p:cNvPr>
          <p:cNvSpPr txBox="1">
            <a:spLocks/>
          </p:cNvSpPr>
          <p:nvPr/>
        </p:nvSpPr>
        <p:spPr>
          <a:xfrm>
            <a:off x="4721717" y="2177088"/>
            <a:ext cx="5079106" cy="2503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0">
              <a:buNone/>
            </a:pPr>
            <a:r>
              <a:rPr lang="en-US" b="1" dirty="0"/>
              <a:t># OR</a:t>
            </a:r>
          </a:p>
          <a:p>
            <a:pPr marL="285750" lvl="1" indent="0">
              <a:buNone/>
            </a:pPr>
            <a:r>
              <a:rPr lang="en-US" b="1" dirty="0"/>
              <a:t>def bar(x):</a:t>
            </a:r>
          </a:p>
          <a:p>
            <a:pPr marL="285750" lvl="1" indent="0">
              <a:buNone/>
            </a:pPr>
            <a:r>
              <a:rPr lang="en-US" b="1" dirty="0"/>
              <a:t>    statements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foo(x):</a:t>
            </a:r>
          </a:p>
          <a:p>
            <a:pPr marL="285750" lvl="1" indent="0">
              <a:buNone/>
            </a:pPr>
            <a:r>
              <a:rPr lang="en-US" b="1" dirty="0"/>
              <a:t>    bar(x)</a:t>
            </a:r>
          </a:p>
          <a:p>
            <a:pPr marL="285750" lvl="1" indent="0">
              <a:buNone/>
            </a:pPr>
            <a:endParaRPr lang="en-US" b="1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D09147B-AA0B-4BB4-BCB2-D8982630F9D1}"/>
              </a:ext>
            </a:extLst>
          </p:cNvPr>
          <p:cNvCxnSpPr>
            <a:cxnSpLocks/>
          </p:cNvCxnSpPr>
          <p:nvPr/>
        </p:nvCxnSpPr>
        <p:spPr>
          <a:xfrm>
            <a:off x="1300766" y="3003995"/>
            <a:ext cx="115910" cy="4250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3F95F86-CF9B-4110-8916-63F658A7D521}"/>
              </a:ext>
            </a:extLst>
          </p:cNvPr>
          <p:cNvCxnSpPr>
            <a:cxnSpLocks/>
          </p:cNvCxnSpPr>
          <p:nvPr/>
        </p:nvCxnSpPr>
        <p:spPr>
          <a:xfrm flipV="1">
            <a:off x="5509743" y="2807595"/>
            <a:ext cx="0" cy="88864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486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4426C-3C06-40CB-A737-61F6D4D4B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8DC99-9890-4B63-8AF1-B6CEAE3B0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160" y="1390917"/>
            <a:ext cx="7886700" cy="505044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/>
              <a:t>Functions are treated as building blocks. </a:t>
            </a:r>
          </a:p>
          <a:p>
            <a:pPr>
              <a:lnSpc>
                <a:spcPct val="160000"/>
              </a:lnSpc>
            </a:pPr>
            <a:r>
              <a:rPr lang="en-US" dirty="0"/>
              <a:t>The smaller/simpler blocks go first.</a:t>
            </a:r>
          </a:p>
          <a:p>
            <a:endParaRPr lang="en-US" dirty="0"/>
          </a:p>
          <a:p>
            <a:pPr marL="342900" lvl="1" indent="0">
              <a:buNone/>
            </a:pPr>
            <a:r>
              <a:rPr lang="en-US" b="1" dirty="0"/>
              <a:t># myprogram.py</a:t>
            </a:r>
          </a:p>
          <a:p>
            <a:pPr marL="342900" lvl="1" indent="0">
              <a:buNone/>
            </a:pPr>
            <a:r>
              <a:rPr lang="en-US" b="1" dirty="0"/>
              <a:t>def foo(x):</a:t>
            </a:r>
          </a:p>
          <a:p>
            <a:pPr marL="342900" lvl="1" indent="0">
              <a:buNone/>
            </a:pPr>
            <a:r>
              <a:rPr lang="en-US" b="1" dirty="0"/>
              <a:t>    ...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def bar(x):</a:t>
            </a:r>
          </a:p>
          <a:p>
            <a:pPr marL="342900" lvl="1" indent="0">
              <a:buNone/>
            </a:pPr>
            <a:r>
              <a:rPr lang="en-US" b="1" dirty="0"/>
              <a:t>    ...</a:t>
            </a:r>
          </a:p>
          <a:p>
            <a:pPr marL="342900" lvl="1" indent="0">
              <a:buNone/>
            </a:pPr>
            <a:r>
              <a:rPr lang="en-US" b="1" dirty="0"/>
              <a:t>    foo(x)              # Defined above</a:t>
            </a:r>
          </a:p>
          <a:p>
            <a:pPr marL="342900" lvl="1" indent="0">
              <a:buNone/>
            </a:pPr>
            <a:r>
              <a:rPr lang="en-US" b="1" dirty="0"/>
              <a:t>    ...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def spam(x):</a:t>
            </a:r>
          </a:p>
          <a:p>
            <a:pPr marL="342900" lvl="1" indent="0">
              <a:buNone/>
            </a:pPr>
            <a:r>
              <a:rPr lang="en-US" b="1" dirty="0"/>
              <a:t>    ...</a:t>
            </a:r>
          </a:p>
          <a:p>
            <a:pPr marL="342900" lvl="1" indent="0">
              <a:buNone/>
            </a:pPr>
            <a:r>
              <a:rPr lang="en-US" b="1" dirty="0"/>
              <a:t>    bar(x)              # Defined above</a:t>
            </a:r>
          </a:p>
          <a:p>
            <a:pPr marL="342900" lvl="1" indent="0">
              <a:buNone/>
            </a:pPr>
            <a:r>
              <a:rPr lang="en-US" b="1" dirty="0"/>
              <a:t>    ...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spam(42)            # Call spam() to do something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03A0EEB-0EF5-449E-BD3A-D16C986BE608}"/>
              </a:ext>
            </a:extLst>
          </p:cNvPr>
          <p:cNvCxnSpPr>
            <a:cxnSpLocks/>
          </p:cNvCxnSpPr>
          <p:nvPr/>
        </p:nvCxnSpPr>
        <p:spPr>
          <a:xfrm flipV="1">
            <a:off x="1378039" y="3187521"/>
            <a:ext cx="128789" cy="8306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F13CE300-C175-492B-B7B8-A6F623B2DB13}"/>
              </a:ext>
            </a:extLst>
          </p:cNvPr>
          <p:cNvSpPr txBox="1">
            <a:spLocks/>
          </p:cNvSpPr>
          <p:nvPr/>
        </p:nvSpPr>
        <p:spPr>
          <a:xfrm>
            <a:off x="4721717" y="3052851"/>
            <a:ext cx="3817244" cy="2503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0">
              <a:buNone/>
            </a:pPr>
            <a:r>
              <a:rPr lang="en-US" dirty="0"/>
              <a:t>Later functions build upon earlier functions. </a:t>
            </a:r>
          </a:p>
          <a:p>
            <a:pPr marL="285750" lvl="1" indent="0">
              <a:buNone/>
            </a:pPr>
            <a:endParaRPr lang="en-US" dirty="0"/>
          </a:p>
          <a:p>
            <a:pPr marL="285750" lvl="1" indent="0">
              <a:buNone/>
            </a:pPr>
            <a:r>
              <a:rPr lang="en-US" dirty="0"/>
              <a:t>Again, this is only a point of style.</a:t>
            </a:r>
          </a:p>
          <a:p>
            <a:pPr marL="285750" lvl="1" indent="0">
              <a:buNone/>
            </a:pPr>
            <a:endParaRPr lang="en-US" dirty="0"/>
          </a:p>
          <a:p>
            <a:pPr marL="285750" lvl="1" indent="0">
              <a:buNone/>
            </a:pPr>
            <a:r>
              <a:rPr lang="en-US" dirty="0"/>
              <a:t>The only thing that matters in the above program is that the call to spam(42) go last.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225F776-A82F-4892-8035-A225E20F0D4A}"/>
              </a:ext>
            </a:extLst>
          </p:cNvPr>
          <p:cNvCxnSpPr/>
          <p:nvPr/>
        </p:nvCxnSpPr>
        <p:spPr>
          <a:xfrm flipH="1">
            <a:off x="1931831" y="4647684"/>
            <a:ext cx="3103808" cy="1392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6255586-3E42-43D4-AF6E-6C033F49435F}"/>
              </a:ext>
            </a:extLst>
          </p:cNvPr>
          <p:cNvCxnSpPr>
            <a:cxnSpLocks/>
          </p:cNvCxnSpPr>
          <p:nvPr/>
        </p:nvCxnSpPr>
        <p:spPr>
          <a:xfrm flipV="1">
            <a:off x="1401650" y="3812146"/>
            <a:ext cx="128789" cy="14531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488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14976</TotalTime>
  <Words>3961</Words>
  <Application>Microsoft Office PowerPoint</Application>
  <PresentationFormat>On-screen Show (4:3)</PresentationFormat>
  <Paragraphs>718</Paragraphs>
  <Slides>54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0" baseType="lpstr">
      <vt:lpstr>-apple-system</vt:lpstr>
      <vt:lpstr>Arial</vt:lpstr>
      <vt:lpstr>Calibri</vt:lpstr>
      <vt:lpstr>GillSans</vt:lpstr>
      <vt:lpstr>Wingdings</vt:lpstr>
      <vt:lpstr>Office Theme</vt:lpstr>
      <vt:lpstr>CEN 427  Python Programming</vt:lpstr>
      <vt:lpstr>Section 3-Program Organization and Functions</vt:lpstr>
      <vt:lpstr>What is a "Script?"</vt:lpstr>
      <vt:lpstr>Problem</vt:lpstr>
      <vt:lpstr>Defining Things</vt:lpstr>
      <vt:lpstr>Defining Functions</vt:lpstr>
      <vt:lpstr>What is a Function?</vt:lpstr>
      <vt:lpstr>Function Definition</vt:lpstr>
      <vt:lpstr>Bottom-up Style</vt:lpstr>
      <vt:lpstr>Function Design</vt:lpstr>
      <vt:lpstr>Doc Strings</vt:lpstr>
      <vt:lpstr>Calling a Function</vt:lpstr>
      <vt:lpstr>Default Arguments</vt:lpstr>
      <vt:lpstr>Keyword Arguments</vt:lpstr>
      <vt:lpstr>Design Tip</vt:lpstr>
      <vt:lpstr>Return Values</vt:lpstr>
      <vt:lpstr>Multiple Return Values</vt:lpstr>
      <vt:lpstr>Understanding Variables</vt:lpstr>
      <vt:lpstr>Local Variables</vt:lpstr>
      <vt:lpstr>Global Variables</vt:lpstr>
      <vt:lpstr>Modifying Globals</vt:lpstr>
      <vt:lpstr>Argument Passing</vt:lpstr>
      <vt:lpstr>Understanding Assignment</vt:lpstr>
      <vt:lpstr>Error Checking</vt:lpstr>
      <vt:lpstr>Error Checking</vt:lpstr>
      <vt:lpstr>Exceptions</vt:lpstr>
      <vt:lpstr>Exceptions</vt:lpstr>
      <vt:lpstr>Exceptions</vt:lpstr>
      <vt:lpstr>Exceptions</vt:lpstr>
      <vt:lpstr>Built-in Exceptions</vt:lpstr>
      <vt:lpstr>Exception Values</vt:lpstr>
      <vt:lpstr>Catching Multiple Errors</vt:lpstr>
      <vt:lpstr>Catching All Errors</vt:lpstr>
      <vt:lpstr>Wrong Way to Catch Errors</vt:lpstr>
      <vt:lpstr>A Better Approach</vt:lpstr>
      <vt:lpstr>Reraising an Exception</vt:lpstr>
      <vt:lpstr>Exception Advice</vt:lpstr>
      <vt:lpstr>finally statement</vt:lpstr>
      <vt:lpstr>with statement</vt:lpstr>
      <vt:lpstr>Modules</vt:lpstr>
      <vt:lpstr>Namespaces</vt:lpstr>
      <vt:lpstr>Global Definitions</vt:lpstr>
      <vt:lpstr>Modules as Environments</vt:lpstr>
      <vt:lpstr>Module Execution</vt:lpstr>
      <vt:lpstr>import as statement</vt:lpstr>
      <vt:lpstr>from module import</vt:lpstr>
      <vt:lpstr>from module import *</vt:lpstr>
      <vt:lpstr>from module import *</vt:lpstr>
      <vt:lpstr>Be Explicit</vt:lpstr>
      <vt:lpstr>Main Functions</vt:lpstr>
      <vt:lpstr>Python Main Module</vt:lpstr>
      <vt:lpstr>__main__ check</vt:lpstr>
      <vt:lpstr>Main programs vs. library imports</vt:lpstr>
      <vt:lpstr>Program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Hybrid Support Vector Machine Approach for Multiclass Problems</dc:title>
  <dc:creator>Melis Özyıldırım</dc:creator>
  <cp:lastModifiedBy>serkan kartal</cp:lastModifiedBy>
  <cp:revision>796</cp:revision>
  <dcterms:created xsi:type="dcterms:W3CDTF">2012-05-26T14:08:44Z</dcterms:created>
  <dcterms:modified xsi:type="dcterms:W3CDTF">2021-11-04T05:35:35Z</dcterms:modified>
</cp:coreProperties>
</file>