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34"/>
  </p:notesMasterIdLst>
  <p:sldIdLst>
    <p:sldId id="256" r:id="rId2"/>
    <p:sldId id="318" r:id="rId3"/>
    <p:sldId id="321" r:id="rId4"/>
    <p:sldId id="322" r:id="rId5"/>
    <p:sldId id="323" r:id="rId6"/>
    <p:sldId id="326" r:id="rId7"/>
    <p:sldId id="324" r:id="rId8"/>
    <p:sldId id="325" r:id="rId9"/>
    <p:sldId id="327" r:id="rId10"/>
    <p:sldId id="328" r:id="rId11"/>
    <p:sldId id="329" r:id="rId12"/>
    <p:sldId id="330" r:id="rId13"/>
    <p:sldId id="331" r:id="rId14"/>
    <p:sldId id="319" r:id="rId15"/>
    <p:sldId id="332" r:id="rId16"/>
    <p:sldId id="333" r:id="rId17"/>
    <p:sldId id="334" r:id="rId18"/>
    <p:sldId id="335" r:id="rId19"/>
    <p:sldId id="337" r:id="rId20"/>
    <p:sldId id="340" r:id="rId21"/>
    <p:sldId id="338" r:id="rId22"/>
    <p:sldId id="339" r:id="rId23"/>
    <p:sldId id="342" r:id="rId24"/>
    <p:sldId id="341" r:id="rId25"/>
    <p:sldId id="343" r:id="rId26"/>
    <p:sldId id="344" r:id="rId27"/>
    <p:sldId id="345" r:id="rId28"/>
    <p:sldId id="346" r:id="rId29"/>
    <p:sldId id="347" r:id="rId30"/>
    <p:sldId id="348" r:id="rId31"/>
    <p:sldId id="349" r:id="rId32"/>
    <p:sldId id="351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rkann" initials="S" lastIdx="3" clrIdx="0">
    <p:extLst>
      <p:ext uri="{19B8F6BF-5375-455C-9EA6-DF929625EA0E}">
        <p15:presenceInfo xmlns:p15="http://schemas.microsoft.com/office/powerpoint/2012/main" userId="Serkan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849A0A"/>
    <a:srgbClr val="000000"/>
    <a:srgbClr val="996600"/>
    <a:srgbClr val="69699D"/>
    <a:srgbClr val="E6E6C3"/>
    <a:srgbClr val="333333"/>
    <a:srgbClr val="003366"/>
    <a:srgbClr val="666699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03" autoAdjust="0"/>
    <p:restoredTop sz="80275" autoAdjust="0"/>
  </p:normalViewPr>
  <p:slideViewPr>
    <p:cSldViewPr snapToGrid="0" snapToObjects="1">
      <p:cViewPr varScale="1">
        <p:scale>
          <a:sx n="78" d="100"/>
          <a:sy n="78" d="100"/>
        </p:scale>
        <p:origin x="106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8" d="100"/>
          <a:sy n="68" d="100"/>
        </p:scale>
        <p:origin x="3101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2C7BD5-06F0-9C4A-921A-01E890CD7FEA}" type="datetimeFigureOut">
              <a:rPr lang="en-US" smtClean="0"/>
              <a:t>18-Oct-23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39615-C8A6-3240-B0B3-1EA1529BD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712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200" b="0" i="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39615-C8A6-3240-B0B3-1EA1529BD11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510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639615-C8A6-3240-B0B3-1EA1529BD113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127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36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777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research was carried out under the project: “Supporting the development of international mobility of research staff at CULS Prague”, reg. no. CZ.02.2.69/0.0/0.0/16_027/0008366.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717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research was carried out under the project: “Supporting the development of international mobility of research staff at CULS Prague”, reg. no. CZ.02.2.69/0.0/0.0/16_027/0008366.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480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research was carried out under the project: “Supporting the development of international mobility of research staff at CULS Prague”, reg. no. CZ.02.2.69/0.0/0.0/16_027/0008366.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38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8" name="Rectangle 1"/>
          <p:cNvSpPr txBox="1">
            <a:spLocks noChangeArrowheads="1"/>
          </p:cNvSpPr>
          <p:nvPr userDrawn="1"/>
        </p:nvSpPr>
        <p:spPr bwMode="auto">
          <a:xfrm>
            <a:off x="1" y="-2349"/>
            <a:ext cx="9144000" cy="23083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ctr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828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69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77DDE-FE91-4F9E-B6CF-F2D56CBEB0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840219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dirty="0"/>
              <a:t>M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D1C00AD-44C4-432A-B4E8-9AEC87B2B823}"/>
              </a:ext>
            </a:extLst>
          </p:cNvPr>
          <p:cNvSpPr txBox="1">
            <a:spLocks/>
          </p:cNvSpPr>
          <p:nvPr userDrawn="1"/>
        </p:nvSpPr>
        <p:spPr>
          <a:xfrm>
            <a:off x="628650" y="3404702"/>
            <a:ext cx="7886700" cy="8402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r-TR" sz="3200" dirty="0"/>
              <a:t>m</a:t>
            </a:r>
            <a:endParaRPr lang="en-US" sz="3200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5E858803-2374-4CC2-BBB0-1EDEB58B1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340363"/>
            <a:ext cx="7722523" cy="20886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8BE3917-57B4-4485-AD33-70795FEC6D2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8649" y="4330931"/>
            <a:ext cx="7800455" cy="2158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7285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870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903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38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355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411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FE19F-5CD0-4505-AE91-72C42BF1EB2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1"/>
          <p:cNvSpPr txBox="1">
            <a:spLocks noChangeArrowheads="1"/>
          </p:cNvSpPr>
          <p:nvPr userDrawn="1"/>
        </p:nvSpPr>
        <p:spPr bwMode="auto">
          <a:xfrm>
            <a:off x="1" y="-2349"/>
            <a:ext cx="9144000" cy="23083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ctr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875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85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685800" rtl="0" eaLnBrk="1" latinLnBrk="0" hangingPunct="1">
        <a:lnSpc>
          <a:spcPct val="90000"/>
        </a:lnSpc>
        <a:spcBef>
          <a:spcPts val="750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857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2857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314450" indent="-2857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657350" indent="-2857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128" y="1307592"/>
            <a:ext cx="7739743" cy="2107340"/>
          </a:xfrm>
        </p:spPr>
        <p:txBody>
          <a:bodyPr/>
          <a:lstStyle/>
          <a:p>
            <a:r>
              <a:rPr lang="en-US" sz="4400" b="1" dirty="0">
                <a:solidFill>
                  <a:schemeClr val="accent5">
                    <a:lumMod val="75000"/>
                  </a:schemeClr>
                </a:solidFill>
              </a:rPr>
              <a:t>CEN 427 </a:t>
            </a:r>
            <a:br>
              <a:rPr lang="en-US" sz="44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4400" b="1" dirty="0">
                <a:solidFill>
                  <a:schemeClr val="accent5">
                    <a:lumMod val="75000"/>
                  </a:schemeClr>
                </a:solidFill>
              </a:rPr>
              <a:t>Python Programming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624147"/>
            <a:ext cx="8305800" cy="2948932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Serkan KARTAL</a:t>
            </a:r>
            <a:endParaRPr lang="tr-TR" sz="20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Department of Computer Engineering</a:t>
            </a:r>
          </a:p>
          <a:p>
            <a:r>
              <a:rPr lang="tr-TR" sz="2000" b="1" dirty="0">
                <a:solidFill>
                  <a:schemeClr val="accent1">
                    <a:lumMod val="50000"/>
                  </a:schemeClr>
                </a:solidFill>
              </a:rPr>
              <a:t>C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</a:rPr>
              <a:t>ukurova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 University</a:t>
            </a:r>
          </a:p>
          <a:p>
            <a:endParaRPr lang="en-US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endParaRPr lang="en-US" b="1" dirty="0"/>
          </a:p>
          <a:p>
            <a:endParaRPr lang="en-US" dirty="0">
              <a:solidFill>
                <a:srgbClr val="734D26"/>
              </a:solidFill>
            </a:endParaRPr>
          </a:p>
          <a:p>
            <a:endParaRPr lang="en-US" dirty="0">
              <a:solidFill>
                <a:srgbClr val="734D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846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4D5C6-17F5-4716-9161-5C6B06F73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Iteration over a sequence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69EDC-DE50-451F-A030-F30495CA2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200" dirty="0"/>
              <a:t>The for-loop iterates over </a:t>
            </a:r>
            <a:r>
              <a:rPr lang="tr-TR" sz="2200" dirty="0" err="1"/>
              <a:t>sequence</a:t>
            </a:r>
            <a:r>
              <a:rPr lang="tr-TR" sz="2200" dirty="0"/>
              <a:t> data.</a:t>
            </a:r>
          </a:p>
          <a:p>
            <a:endParaRPr lang="tr-TR" dirty="0"/>
          </a:p>
          <a:p>
            <a:pPr marL="285750" lvl="1" indent="0">
              <a:buNone/>
            </a:pPr>
            <a:r>
              <a:rPr lang="en-US" b="1" dirty="0"/>
              <a:t>&gt;&gt;&gt; s = [1, 4, 9, 16]</a:t>
            </a:r>
          </a:p>
          <a:p>
            <a:pPr marL="285750" lvl="1" indent="0">
              <a:buNone/>
            </a:pPr>
            <a:r>
              <a:rPr lang="en-US" b="1" dirty="0"/>
              <a:t>&gt;&gt;&gt; for </a:t>
            </a:r>
            <a:r>
              <a:rPr lang="en-US" b="1" dirty="0" err="1"/>
              <a:t>i</a:t>
            </a:r>
            <a:r>
              <a:rPr lang="en-US" b="1" dirty="0"/>
              <a:t> in s:</a:t>
            </a:r>
          </a:p>
          <a:p>
            <a:pPr marL="285750" lvl="1" indent="0">
              <a:buNone/>
            </a:pPr>
            <a:r>
              <a:rPr lang="en-US" b="1" dirty="0"/>
              <a:t>...     </a:t>
            </a:r>
            <a:r>
              <a:rPr lang="tr-TR" b="1" dirty="0"/>
              <a:t>    </a:t>
            </a:r>
            <a:r>
              <a:rPr lang="en-US" b="1" dirty="0"/>
              <a:t>print(</a:t>
            </a:r>
            <a:r>
              <a:rPr lang="en-US" b="1" dirty="0" err="1"/>
              <a:t>i</a:t>
            </a:r>
            <a:r>
              <a:rPr lang="en-US" b="1" dirty="0"/>
              <a:t>)</a:t>
            </a:r>
          </a:p>
          <a:p>
            <a:pPr marL="285750" lvl="1" indent="0">
              <a:buNone/>
            </a:pPr>
            <a:r>
              <a:rPr lang="en-US" b="1" dirty="0"/>
              <a:t>...</a:t>
            </a:r>
          </a:p>
          <a:p>
            <a:pPr marL="285750" lvl="1" indent="0">
              <a:buNone/>
            </a:pPr>
            <a:r>
              <a:rPr lang="en-US" b="1" dirty="0"/>
              <a:t>1</a:t>
            </a:r>
          </a:p>
          <a:p>
            <a:pPr marL="285750" lvl="1" indent="0">
              <a:buNone/>
            </a:pPr>
            <a:r>
              <a:rPr lang="en-US" b="1" dirty="0"/>
              <a:t>4</a:t>
            </a:r>
          </a:p>
          <a:p>
            <a:pPr marL="285750" lvl="1" indent="0">
              <a:buNone/>
            </a:pPr>
            <a:r>
              <a:rPr lang="en-US" b="1" dirty="0"/>
              <a:t>9</a:t>
            </a:r>
          </a:p>
          <a:p>
            <a:pPr marL="285750" lvl="1" indent="0">
              <a:buNone/>
            </a:pPr>
            <a:r>
              <a:rPr lang="en-US" b="1" dirty="0"/>
              <a:t>16</a:t>
            </a:r>
          </a:p>
          <a:p>
            <a:pPr marL="285750" lvl="1" indent="0">
              <a:buNone/>
            </a:pPr>
            <a:r>
              <a:rPr lang="en-US" b="1" dirty="0"/>
              <a:t>&gt;&gt;&gt;</a:t>
            </a: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algn="l"/>
            <a:r>
              <a:rPr lang="en-US" sz="2200" b="0" i="0" u="none" strike="noStrike" baseline="0" dirty="0"/>
              <a:t>On each iteration of the loop, you get new</a:t>
            </a:r>
            <a:r>
              <a:rPr lang="tr-TR" sz="2200" b="0" i="0" u="none" strike="noStrike" baseline="0" dirty="0"/>
              <a:t> </a:t>
            </a:r>
            <a:r>
              <a:rPr lang="en-US" sz="2200" b="0" i="0" u="none" strike="noStrike" baseline="0" dirty="0"/>
              <a:t>item of data to work with.</a:t>
            </a:r>
            <a:endParaRPr lang="en-US" sz="2200" b="1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189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2ADB8-EAA9-4648-A726-43D2240A5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09827"/>
            <a:ext cx="2642584" cy="768215"/>
          </a:xfrm>
        </p:spPr>
        <p:txBody>
          <a:bodyPr>
            <a:normAutofit/>
          </a:bodyPr>
          <a:lstStyle/>
          <a:p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break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E636F1-F9D6-4ECF-86DB-9B77963438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3943350" cy="4351338"/>
          </a:xfrm>
        </p:spPr>
        <p:txBody>
          <a:bodyPr/>
          <a:lstStyle/>
          <a:p>
            <a:r>
              <a:rPr lang="en-US" sz="2400" dirty="0"/>
              <a:t>Breaking out of a loop (exiting)</a:t>
            </a:r>
            <a:endParaRPr lang="tr-TR" sz="2400" dirty="0"/>
          </a:p>
          <a:p>
            <a:pPr marL="285750" lvl="1" indent="0">
              <a:buNone/>
            </a:pPr>
            <a:r>
              <a:rPr lang="en-US" sz="2000" b="1" dirty="0"/>
              <a:t>for name in </a:t>
            </a:r>
            <a:r>
              <a:rPr lang="en-US" sz="2000" b="1" dirty="0" err="1"/>
              <a:t>namelist</a:t>
            </a:r>
            <a:r>
              <a:rPr lang="en-US" sz="2000" b="1" dirty="0"/>
              <a:t>:</a:t>
            </a:r>
          </a:p>
          <a:p>
            <a:pPr marL="285750" lvl="1" indent="0">
              <a:buNone/>
            </a:pPr>
            <a:r>
              <a:rPr lang="en-US" sz="2000" b="1" dirty="0"/>
              <a:t>    if name == 'Jake':</a:t>
            </a:r>
          </a:p>
          <a:p>
            <a:pPr marL="285750" lvl="1" indent="0">
              <a:buNone/>
            </a:pPr>
            <a:r>
              <a:rPr lang="en-US" sz="2000" b="1" dirty="0"/>
              <a:t>        break</a:t>
            </a:r>
          </a:p>
          <a:p>
            <a:pPr marL="285750" lvl="1" indent="0">
              <a:buNone/>
            </a:pPr>
            <a:r>
              <a:rPr lang="en-US" sz="2000" b="1" dirty="0"/>
              <a:t>    ...</a:t>
            </a:r>
          </a:p>
          <a:p>
            <a:pPr marL="285750" lvl="1" indent="0">
              <a:buNone/>
            </a:pPr>
            <a:r>
              <a:rPr lang="en-US" sz="2000" b="1" dirty="0"/>
              <a:t>    ...</a:t>
            </a:r>
          </a:p>
          <a:p>
            <a:pPr marL="285750" lvl="1" indent="0">
              <a:buNone/>
            </a:pPr>
            <a:r>
              <a:rPr lang="en-US" sz="2000" b="1" dirty="0"/>
              <a:t>Statements</a:t>
            </a:r>
            <a:endParaRPr lang="tr-TR" sz="2000" b="1" dirty="0"/>
          </a:p>
          <a:p>
            <a:pPr marL="285750" lvl="1" indent="0">
              <a:buNone/>
            </a:pPr>
            <a:endParaRPr lang="tr-TR" sz="2000" b="1" dirty="0"/>
          </a:p>
          <a:p>
            <a:r>
              <a:rPr lang="en-US" sz="2300" dirty="0"/>
              <a:t>Only applies to the inner-most loop</a:t>
            </a:r>
            <a:endParaRPr lang="tr-TR" sz="2300" dirty="0"/>
          </a:p>
          <a:p>
            <a:pPr marL="285750" lvl="1" indent="0">
              <a:buNone/>
            </a:pPr>
            <a:r>
              <a:rPr lang="tr-TR" b="1" dirty="0"/>
              <a:t> 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857B8C0-33E6-42CF-B219-7BBCA4E741C8}"/>
              </a:ext>
            </a:extLst>
          </p:cNvPr>
          <p:cNvSpPr txBox="1">
            <a:spLocks/>
          </p:cNvSpPr>
          <p:nvPr/>
        </p:nvSpPr>
        <p:spPr>
          <a:xfrm>
            <a:off x="5984115" y="609827"/>
            <a:ext cx="2642584" cy="7682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continue 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86C8B49-0D79-48BC-AA11-A46B7C39BEA0}"/>
              </a:ext>
            </a:extLst>
          </p:cNvPr>
          <p:cNvSpPr txBox="1">
            <a:spLocks/>
          </p:cNvSpPr>
          <p:nvPr/>
        </p:nvSpPr>
        <p:spPr>
          <a:xfrm>
            <a:off x="4662152" y="1825625"/>
            <a:ext cx="444106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144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573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Skipping to the next iteration</a:t>
            </a:r>
            <a:endParaRPr lang="tr-TR" dirty="0"/>
          </a:p>
          <a:p>
            <a:endParaRPr lang="tr-TR" dirty="0"/>
          </a:p>
          <a:p>
            <a:pPr marL="285750" lvl="1" indent="0">
              <a:buNone/>
            </a:pPr>
            <a:r>
              <a:rPr lang="en-US" sz="2000" b="1" dirty="0"/>
              <a:t>for line in lines:</a:t>
            </a:r>
          </a:p>
          <a:p>
            <a:pPr marL="285750" lvl="1" indent="0">
              <a:buNone/>
            </a:pPr>
            <a:r>
              <a:rPr lang="en-US" sz="2000" b="1" dirty="0"/>
              <a:t>    if line == '\n':    # Skip blank lines</a:t>
            </a:r>
          </a:p>
          <a:p>
            <a:pPr marL="285750" lvl="1" indent="0">
              <a:buNone/>
            </a:pPr>
            <a:r>
              <a:rPr lang="en-US" sz="2000" b="1" dirty="0"/>
              <a:t>        continue</a:t>
            </a:r>
          </a:p>
          <a:p>
            <a:pPr marL="285750" lvl="1" indent="0">
              <a:buNone/>
            </a:pPr>
            <a:r>
              <a:rPr lang="en-US" sz="2000" b="1" dirty="0"/>
              <a:t>    # More statements</a:t>
            </a:r>
          </a:p>
          <a:p>
            <a:pPr marL="285750" lvl="1" indent="0">
              <a:buNone/>
            </a:pPr>
            <a:r>
              <a:rPr lang="en-US" sz="2000" b="1" dirty="0"/>
              <a:t>    ...</a:t>
            </a:r>
            <a:r>
              <a:rPr lang="tr-TR" sz="2000" b="1" dirty="0"/>
              <a:t> </a:t>
            </a:r>
          </a:p>
          <a:p>
            <a:pPr marL="285750" lvl="1" indent="0">
              <a:buNone/>
            </a:pPr>
            <a:endParaRPr lang="tr-TR" sz="2000" b="1" dirty="0"/>
          </a:p>
          <a:p>
            <a:r>
              <a:rPr lang="en-US" sz="2000" dirty="0"/>
              <a:t>Useful if the current item isn't of interest or</a:t>
            </a:r>
            <a:r>
              <a:rPr lang="tr-TR" sz="2000" dirty="0"/>
              <a:t> </a:t>
            </a:r>
            <a:r>
              <a:rPr lang="en-US" sz="2000" dirty="0"/>
              <a:t>needs to be ignored in processing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44E5F38-E30D-4B4C-8B1A-3CDD61F2F3FE}"/>
              </a:ext>
            </a:extLst>
          </p:cNvPr>
          <p:cNvCxnSpPr/>
          <p:nvPr/>
        </p:nvCxnSpPr>
        <p:spPr>
          <a:xfrm flipH="1">
            <a:off x="1500389" y="3522373"/>
            <a:ext cx="321972" cy="734096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F792767-0E58-4081-A3A9-1C1B83B1A85B}"/>
              </a:ext>
            </a:extLst>
          </p:cNvPr>
          <p:cNvCxnSpPr>
            <a:cxnSpLocks/>
          </p:cNvCxnSpPr>
          <p:nvPr/>
        </p:nvCxnSpPr>
        <p:spPr>
          <a:xfrm flipH="1" flipV="1">
            <a:off x="5048518" y="2743200"/>
            <a:ext cx="343169" cy="685801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90677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F060E-A0F6-4150-8126-D67AE3AD5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Looping over integers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F6739A-BEDA-4C35-A67D-B16A2EAF7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range() creates a list of integers</a:t>
            </a:r>
            <a:endParaRPr lang="tr-TR" sz="2400" dirty="0"/>
          </a:p>
          <a:p>
            <a:pPr marL="342900" lvl="1" indent="0">
              <a:buNone/>
            </a:pPr>
            <a:r>
              <a:rPr lang="en-US" sz="2000" b="1" dirty="0"/>
              <a:t>for </a:t>
            </a:r>
            <a:r>
              <a:rPr lang="en-US" sz="2000" b="1" dirty="0" err="1"/>
              <a:t>i</a:t>
            </a:r>
            <a:r>
              <a:rPr lang="en-US" sz="2000" b="1" dirty="0"/>
              <a:t> in range(100):</a:t>
            </a:r>
          </a:p>
          <a:p>
            <a:pPr marL="628650" lvl="2" indent="0">
              <a:buNone/>
            </a:pPr>
            <a:r>
              <a:rPr lang="en-US" sz="2000" b="1" dirty="0"/>
              <a:t>    # </a:t>
            </a:r>
            <a:r>
              <a:rPr lang="en-US" sz="2000" b="1" dirty="0" err="1"/>
              <a:t>i</a:t>
            </a:r>
            <a:r>
              <a:rPr lang="en-US" sz="2000" b="1" dirty="0"/>
              <a:t> = 0,1,...,99</a:t>
            </a:r>
            <a:endParaRPr lang="tr-TR" sz="2000" b="1" dirty="0"/>
          </a:p>
          <a:p>
            <a:pPr marL="628650" lvl="2" indent="0">
              <a:buNone/>
            </a:pPr>
            <a:endParaRPr lang="en-US" sz="2000" b="1" dirty="0"/>
          </a:p>
          <a:p>
            <a:r>
              <a:rPr lang="en-US" sz="2400" dirty="0"/>
              <a:t>range([start,] end [,step])</a:t>
            </a:r>
          </a:p>
          <a:p>
            <a:pPr marL="285750" lvl="1" indent="0">
              <a:buNone/>
            </a:pPr>
            <a:r>
              <a:rPr lang="en-US" sz="2000" b="1" dirty="0"/>
              <a:t>x = range(100) </a:t>
            </a:r>
            <a:r>
              <a:rPr lang="tr-TR" sz="2000" b="1" dirty="0"/>
              <a:t>		</a:t>
            </a:r>
            <a:r>
              <a:rPr lang="en-US" sz="2000" b="1" dirty="0"/>
              <a:t># x = [0, 1,..., 99]</a:t>
            </a:r>
          </a:p>
          <a:p>
            <a:pPr marL="285750" lvl="1" indent="0">
              <a:buNone/>
            </a:pPr>
            <a:r>
              <a:rPr lang="en-US" sz="2000" b="1" dirty="0"/>
              <a:t>y = range(10, 20) </a:t>
            </a:r>
            <a:r>
              <a:rPr lang="tr-TR" sz="2000" b="1" dirty="0"/>
              <a:t>	</a:t>
            </a:r>
            <a:r>
              <a:rPr lang="en-US" sz="2000" b="1" dirty="0"/>
              <a:t># y = [10, 11,..., 19]</a:t>
            </a:r>
          </a:p>
          <a:p>
            <a:pPr marL="285750" lvl="1" indent="0">
              <a:buNone/>
            </a:pPr>
            <a:r>
              <a:rPr lang="en-US" sz="2000" b="1" dirty="0"/>
              <a:t>z = range(10, 50, 2) </a:t>
            </a:r>
            <a:r>
              <a:rPr lang="tr-TR" sz="2000" b="1" dirty="0"/>
              <a:t>	</a:t>
            </a:r>
            <a:r>
              <a:rPr lang="en-US" sz="2000" b="1" dirty="0"/>
              <a:t># z = [10, 12,..., 48]</a:t>
            </a:r>
            <a:endParaRPr lang="tr-TR" sz="20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3564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03601-5A86-4C28-9EB6-69F7FF951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enumerate()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CF8E0-579B-4EA8-BD92-5546BDC14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enumerate(sequence [, start = 0])</a:t>
            </a:r>
            <a:endParaRPr lang="tr-TR" dirty="0"/>
          </a:p>
          <a:p>
            <a:endParaRPr lang="tr-TR" dirty="0"/>
          </a:p>
          <a:p>
            <a:r>
              <a:rPr lang="en-US" dirty="0"/>
              <a:t>Provides a loop counter value</a:t>
            </a:r>
            <a:endParaRPr lang="tr-TR" dirty="0"/>
          </a:p>
          <a:p>
            <a:pPr marL="285750" lvl="1" indent="0">
              <a:buNone/>
            </a:pPr>
            <a:r>
              <a:rPr lang="tr-TR" b="1" dirty="0" err="1"/>
              <a:t>names</a:t>
            </a:r>
            <a:r>
              <a:rPr lang="tr-TR" b="1" dirty="0"/>
              <a:t> = ['</a:t>
            </a:r>
            <a:r>
              <a:rPr lang="tr-TR" b="1" dirty="0" err="1"/>
              <a:t>Elwood</a:t>
            </a:r>
            <a:r>
              <a:rPr lang="tr-TR" b="1" dirty="0"/>
              <a:t>', '</a:t>
            </a:r>
            <a:r>
              <a:rPr lang="tr-TR" b="1" dirty="0" err="1"/>
              <a:t>Jake</a:t>
            </a:r>
            <a:r>
              <a:rPr lang="tr-TR" b="1" dirty="0"/>
              <a:t>', '</a:t>
            </a:r>
            <a:r>
              <a:rPr lang="tr-TR" b="1" dirty="0" err="1"/>
              <a:t>Curtis</a:t>
            </a:r>
            <a:r>
              <a:rPr lang="tr-TR" b="1" dirty="0"/>
              <a:t>']</a:t>
            </a:r>
          </a:p>
          <a:p>
            <a:pPr marL="285750" lvl="1" indent="0">
              <a:buNone/>
            </a:pPr>
            <a:r>
              <a:rPr lang="tr-TR" b="1" dirty="0" err="1"/>
              <a:t>for</a:t>
            </a:r>
            <a:r>
              <a:rPr lang="tr-TR" b="1" dirty="0"/>
              <a:t> i, name in </a:t>
            </a:r>
            <a:r>
              <a:rPr lang="tr-TR" b="1" dirty="0" err="1"/>
              <a:t>enumerate</a:t>
            </a:r>
            <a:r>
              <a:rPr lang="tr-TR" b="1" dirty="0"/>
              <a:t>(</a:t>
            </a:r>
            <a:r>
              <a:rPr lang="tr-TR" b="1" dirty="0" err="1"/>
              <a:t>names</a:t>
            </a:r>
            <a:r>
              <a:rPr lang="tr-TR" b="1" dirty="0"/>
              <a:t>):</a:t>
            </a:r>
          </a:p>
          <a:p>
            <a:pPr marL="285750" lvl="1" indent="0">
              <a:buNone/>
            </a:pPr>
            <a:r>
              <a:rPr lang="tr-TR" b="1" dirty="0"/>
              <a:t>    # </a:t>
            </a:r>
            <a:r>
              <a:rPr lang="tr-TR" b="1" dirty="0" err="1"/>
              <a:t>Loops</a:t>
            </a:r>
            <a:r>
              <a:rPr lang="tr-TR" b="1" dirty="0"/>
              <a:t> </a:t>
            </a:r>
            <a:r>
              <a:rPr lang="tr-TR" b="1" dirty="0" err="1"/>
              <a:t>with</a:t>
            </a:r>
            <a:r>
              <a:rPr lang="tr-TR" b="1" dirty="0"/>
              <a:t> i = 0, name = '</a:t>
            </a:r>
            <a:r>
              <a:rPr lang="tr-TR" b="1" dirty="0" err="1"/>
              <a:t>Elwood</a:t>
            </a:r>
            <a:r>
              <a:rPr lang="tr-TR" b="1" dirty="0"/>
              <a:t>'</a:t>
            </a:r>
          </a:p>
          <a:p>
            <a:pPr marL="285750" lvl="1" indent="0">
              <a:buNone/>
            </a:pPr>
            <a:r>
              <a:rPr lang="tr-TR" b="1" dirty="0"/>
              <a:t>    # i = 1, name = '</a:t>
            </a:r>
            <a:r>
              <a:rPr lang="tr-TR" b="1" dirty="0" err="1"/>
              <a:t>Jake</a:t>
            </a:r>
            <a:r>
              <a:rPr lang="tr-TR" b="1" dirty="0"/>
              <a:t>'</a:t>
            </a:r>
          </a:p>
          <a:p>
            <a:pPr marL="285750" lvl="1" indent="0">
              <a:buNone/>
            </a:pPr>
            <a:r>
              <a:rPr lang="tr-TR" b="1" dirty="0"/>
              <a:t>    # i = 2, name = '</a:t>
            </a:r>
            <a:r>
              <a:rPr lang="tr-TR" b="1" dirty="0" err="1"/>
              <a:t>Curtis</a:t>
            </a:r>
            <a:r>
              <a:rPr lang="tr-TR" b="1" dirty="0"/>
              <a:t>’</a:t>
            </a:r>
          </a:p>
          <a:p>
            <a:pPr marL="285750" lvl="1" indent="0">
              <a:buNone/>
            </a:pPr>
            <a:endParaRPr lang="tr-TR" b="1" dirty="0"/>
          </a:p>
          <a:p>
            <a:r>
              <a:rPr lang="en-US" dirty="0"/>
              <a:t>Example: Keeping a line number</a:t>
            </a:r>
            <a:endParaRPr lang="tr-TR" dirty="0"/>
          </a:p>
          <a:p>
            <a:pPr marL="285750" lvl="1" indent="0">
              <a:buNone/>
            </a:pPr>
            <a:r>
              <a:rPr lang="en-US" b="1" dirty="0"/>
              <a:t>with open(filename) as f:</a:t>
            </a:r>
          </a:p>
          <a:p>
            <a:pPr marL="285750" lvl="1" indent="0">
              <a:buNone/>
            </a:pPr>
            <a:r>
              <a:rPr lang="en-US" b="1" dirty="0"/>
              <a:t>    for </a:t>
            </a:r>
            <a:r>
              <a:rPr lang="en-US" b="1" dirty="0" err="1"/>
              <a:t>lineno</a:t>
            </a:r>
            <a:r>
              <a:rPr lang="en-US" b="1" dirty="0"/>
              <a:t>, line in enumerate(f, start=1):</a:t>
            </a:r>
          </a:p>
          <a:p>
            <a:pPr marL="285750" lvl="1" indent="0">
              <a:buNone/>
            </a:pPr>
            <a:r>
              <a:rPr lang="en-US" b="1" dirty="0"/>
              <a:t>        ...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6684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0E1F9-8E58-47B8-876C-1C19A62A7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enumerate()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E7DE2-4B65-425C-9616-AC43A1E52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b="0" i="0" u="none" strike="noStrike" baseline="0" dirty="0"/>
              <a:t>enumerate() is a nice shortcut</a:t>
            </a:r>
          </a:p>
          <a:p>
            <a:pPr marL="285750" lvl="1" indent="0">
              <a:buNone/>
            </a:pPr>
            <a:r>
              <a:rPr lang="en-US" b="1" i="0" u="none" strike="noStrike" baseline="0" dirty="0"/>
              <a:t>for </a:t>
            </a:r>
            <a:r>
              <a:rPr lang="en-US" b="1" i="0" u="none" strike="noStrike" baseline="0" dirty="0" err="1"/>
              <a:t>i,x</a:t>
            </a:r>
            <a:r>
              <a:rPr lang="en-US" b="1" i="0" u="none" strike="noStrike" baseline="0" dirty="0"/>
              <a:t> in enumerate(</a:t>
            </a:r>
            <a:r>
              <a:rPr lang="tr-TR" b="1" i="0" u="none" strike="noStrike" baseline="0" dirty="0" err="1"/>
              <a:t>names</a:t>
            </a:r>
            <a:r>
              <a:rPr lang="en-US" b="1" i="0" u="none" strike="noStrike" baseline="0" dirty="0"/>
              <a:t>):</a:t>
            </a:r>
          </a:p>
          <a:p>
            <a:pPr marL="285750" lvl="1" indent="0">
              <a:buNone/>
            </a:pPr>
            <a:r>
              <a:rPr lang="tr-TR" b="1" i="1" u="none" strike="noStrike" baseline="0" dirty="0"/>
              <a:t>	</a:t>
            </a:r>
            <a:r>
              <a:rPr lang="en-US" b="1" i="1" u="none" strike="noStrike" baseline="0" dirty="0"/>
              <a:t>Statements</a:t>
            </a:r>
            <a:endParaRPr lang="tr-TR" b="1" i="1" u="none" strike="noStrike" baseline="0" dirty="0"/>
          </a:p>
          <a:p>
            <a:pPr marL="285750" lvl="1" indent="0">
              <a:buNone/>
            </a:pPr>
            <a:endParaRPr lang="en-US" b="1" i="1" u="none" strike="noStrike" baseline="0" dirty="0"/>
          </a:p>
          <a:p>
            <a:pPr algn="l"/>
            <a:r>
              <a:rPr lang="en-US" sz="2400" b="0" i="0" u="none" strike="noStrike" baseline="0" dirty="0"/>
              <a:t>Compare to:</a:t>
            </a:r>
          </a:p>
          <a:p>
            <a:pPr marL="342900" lvl="1" indent="0">
              <a:buNone/>
            </a:pPr>
            <a:r>
              <a:rPr lang="en-US" b="1" i="0" u="none" strike="noStrike" baseline="0" dirty="0" err="1"/>
              <a:t>i</a:t>
            </a:r>
            <a:r>
              <a:rPr lang="en-US" b="1" i="0" u="none" strike="noStrike" baseline="0" dirty="0"/>
              <a:t> = 0</a:t>
            </a:r>
          </a:p>
          <a:p>
            <a:pPr marL="342900" lvl="1" indent="0">
              <a:buNone/>
            </a:pPr>
            <a:r>
              <a:rPr lang="en-US" b="1" i="0" u="none" strike="noStrike" baseline="0" dirty="0"/>
              <a:t>for x in </a:t>
            </a:r>
            <a:r>
              <a:rPr lang="tr-TR" b="1" i="0" u="none" strike="noStrike" baseline="0" dirty="0" err="1"/>
              <a:t>names</a:t>
            </a:r>
            <a:r>
              <a:rPr lang="en-US" b="1" i="0" u="none" strike="noStrike" baseline="0" dirty="0"/>
              <a:t>:</a:t>
            </a:r>
          </a:p>
          <a:p>
            <a:pPr marL="685800" lvl="2" indent="0">
              <a:buNone/>
            </a:pPr>
            <a:r>
              <a:rPr lang="en-US" sz="1800" b="1" i="1" u="none" strike="noStrike" baseline="0" dirty="0"/>
              <a:t>statements</a:t>
            </a:r>
          </a:p>
          <a:p>
            <a:pPr marL="685800" lvl="2" indent="0">
              <a:buNone/>
            </a:pPr>
            <a:r>
              <a:rPr lang="en-US" sz="1800" b="1" i="0" u="none" strike="noStrike" baseline="0" dirty="0" err="1"/>
              <a:t>i</a:t>
            </a:r>
            <a:r>
              <a:rPr lang="en-US" sz="1800" b="1" i="0" u="none" strike="noStrike" baseline="0" dirty="0"/>
              <a:t> += 1</a:t>
            </a:r>
            <a:endParaRPr lang="tr-TR" sz="1800" b="1" i="0" u="none" strike="noStrike" baseline="0" dirty="0"/>
          </a:p>
          <a:p>
            <a:pPr marL="342900" lvl="1" indent="0">
              <a:buNone/>
            </a:pPr>
            <a:endParaRPr lang="en-US" b="1" i="0" u="none" strike="noStrike" baseline="0" dirty="0"/>
          </a:p>
          <a:p>
            <a:pPr algn="l"/>
            <a:r>
              <a:rPr lang="en-US" sz="2400" b="0" i="0" u="none" strike="noStrike" baseline="0" dirty="0"/>
              <a:t>Less typing and enumerate() runs slightly faster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5310938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A2E92-8E35-4471-B362-E425C9388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and tuples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F511-D6CC-4308-8721-8C674D8EE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Looping with multiple iteration variables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285750" lvl="1" indent="0">
              <a:buNone/>
            </a:pPr>
            <a:r>
              <a:rPr lang="en-US" b="1" dirty="0"/>
              <a:t>points = [</a:t>
            </a:r>
          </a:p>
          <a:p>
            <a:pPr marL="285750" lvl="1" indent="0">
              <a:buNone/>
            </a:pPr>
            <a:r>
              <a:rPr lang="en-US" b="1" dirty="0"/>
              <a:t>  (1, 4),(10, 40),(23, 14),(5, 6),(7, 8)</a:t>
            </a:r>
          </a:p>
          <a:p>
            <a:pPr marL="285750" lvl="1" indent="0">
              <a:buNone/>
            </a:pPr>
            <a:r>
              <a:rPr lang="en-US" b="1" dirty="0"/>
              <a:t>]</a:t>
            </a:r>
          </a:p>
          <a:p>
            <a:pPr marL="285750" lvl="1" indent="0">
              <a:buNone/>
            </a:pPr>
            <a:r>
              <a:rPr lang="en-US" b="1" dirty="0"/>
              <a:t>for x, y in points:</a:t>
            </a:r>
          </a:p>
          <a:p>
            <a:pPr marL="285750" lvl="1" indent="0">
              <a:buNone/>
            </a:pPr>
            <a:r>
              <a:rPr lang="en-US" b="1" dirty="0"/>
              <a:t>    # Loops with </a:t>
            </a:r>
            <a:r>
              <a:rPr lang="tr-TR" b="1" dirty="0"/>
              <a:t>	</a:t>
            </a:r>
            <a:r>
              <a:rPr lang="en-US" b="1" dirty="0"/>
              <a:t>x = 1, y = 4</a:t>
            </a:r>
          </a:p>
          <a:p>
            <a:pPr marL="285750" lvl="1" indent="0">
              <a:buNone/>
            </a:pPr>
            <a:r>
              <a:rPr lang="en-US" b="1" dirty="0"/>
              <a:t>    #         </a:t>
            </a:r>
            <a:r>
              <a:rPr lang="tr-TR" b="1" dirty="0"/>
              <a:t>		</a:t>
            </a:r>
            <a:r>
              <a:rPr lang="en-US" b="1" dirty="0"/>
              <a:t>x = 10, y = 40</a:t>
            </a:r>
          </a:p>
          <a:p>
            <a:pPr marL="285750" lvl="1" indent="0">
              <a:buNone/>
            </a:pPr>
            <a:r>
              <a:rPr lang="en-US" b="1" dirty="0"/>
              <a:t>    #            </a:t>
            </a:r>
            <a:r>
              <a:rPr lang="tr-TR" b="1" dirty="0"/>
              <a:t>		</a:t>
            </a:r>
            <a:r>
              <a:rPr lang="en-US" b="1" dirty="0"/>
              <a:t>x = 23, y = 14</a:t>
            </a:r>
          </a:p>
          <a:p>
            <a:pPr marL="285750" lvl="1" indent="0">
              <a:buNone/>
            </a:pPr>
            <a:r>
              <a:rPr lang="en-US" b="1" dirty="0"/>
              <a:t>    #          </a:t>
            </a:r>
            <a:r>
              <a:rPr lang="tr-TR" b="1" dirty="0"/>
              <a:t>		</a:t>
            </a:r>
            <a:r>
              <a:rPr lang="en-US" b="1" dirty="0"/>
              <a:t>...</a:t>
            </a:r>
            <a:endParaRPr lang="tr-TR" b="1" dirty="0"/>
          </a:p>
          <a:p>
            <a:pPr marL="285750" lvl="1" indent="0">
              <a:buNone/>
            </a:pPr>
            <a:endParaRPr lang="tr-TR" b="1" dirty="0"/>
          </a:p>
          <a:p>
            <a:pPr marL="285750"/>
            <a:r>
              <a:rPr lang="en-US" dirty="0"/>
              <a:t>Here, each tuple is </a:t>
            </a:r>
            <a:r>
              <a:rPr lang="en-US" b="1" u="sng" dirty="0"/>
              <a:t>unpacked</a:t>
            </a:r>
            <a:r>
              <a:rPr lang="en-US" dirty="0"/>
              <a:t> into a set of</a:t>
            </a:r>
            <a:r>
              <a:rPr lang="tr-TR" dirty="0"/>
              <a:t> </a:t>
            </a:r>
            <a:r>
              <a:rPr lang="en-US" dirty="0"/>
              <a:t>iteration variables.</a:t>
            </a:r>
          </a:p>
        </p:txBody>
      </p:sp>
    </p:spTree>
    <p:extLst>
      <p:ext uri="{BB962C8B-B14F-4D97-AF65-F5344CB8AC3E}">
        <p14:creationId xmlns:p14="http://schemas.microsoft.com/office/powerpoint/2010/main" val="3063002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9EE18-EF04-4B6F-A54D-96869CCF8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zip()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82E55D-C84A-4D4C-A243-B4000A9C04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Combines multiple sequences into tuples</a:t>
            </a:r>
            <a:endParaRPr lang="tr-TR" sz="2400" dirty="0"/>
          </a:p>
          <a:p>
            <a:pPr marL="285750" lvl="1" indent="0">
              <a:buNone/>
            </a:pPr>
            <a:r>
              <a:rPr lang="tr-TR" sz="2000" b="1" dirty="0" err="1"/>
              <a:t>columns</a:t>
            </a:r>
            <a:r>
              <a:rPr lang="tr-TR" sz="2000" b="1" dirty="0"/>
              <a:t> = ['name', '</a:t>
            </a:r>
            <a:r>
              <a:rPr lang="tr-TR" sz="2000" b="1" dirty="0" err="1"/>
              <a:t>shares</a:t>
            </a:r>
            <a:r>
              <a:rPr lang="tr-TR" sz="2000" b="1" dirty="0"/>
              <a:t>', '</a:t>
            </a:r>
            <a:r>
              <a:rPr lang="tr-TR" sz="2000" b="1" dirty="0" err="1"/>
              <a:t>price</a:t>
            </a:r>
            <a:r>
              <a:rPr lang="tr-TR" sz="2000" b="1" dirty="0"/>
              <a:t>']</a:t>
            </a:r>
          </a:p>
          <a:p>
            <a:pPr marL="285750" lvl="1" indent="0">
              <a:buNone/>
            </a:pPr>
            <a:r>
              <a:rPr lang="tr-TR" sz="2000" b="1" dirty="0" err="1"/>
              <a:t>values</a:t>
            </a:r>
            <a:r>
              <a:rPr lang="tr-TR" sz="2000" b="1" dirty="0"/>
              <a:t> = ['GOOG', 100, 490.1 ]</a:t>
            </a:r>
          </a:p>
          <a:p>
            <a:pPr marL="285750" lvl="1" indent="0">
              <a:buNone/>
            </a:pPr>
            <a:r>
              <a:rPr lang="tr-TR" sz="2000" b="1" dirty="0" err="1"/>
              <a:t>pairs</a:t>
            </a:r>
            <a:r>
              <a:rPr lang="tr-TR" sz="2000" b="1" dirty="0"/>
              <a:t> = </a:t>
            </a:r>
            <a:r>
              <a:rPr lang="tr-TR" sz="2000" b="1" dirty="0" err="1"/>
              <a:t>zip</a:t>
            </a:r>
            <a:r>
              <a:rPr lang="tr-TR" sz="2000" b="1" dirty="0"/>
              <a:t>(</a:t>
            </a:r>
            <a:r>
              <a:rPr lang="tr-TR" sz="2000" b="1" dirty="0" err="1"/>
              <a:t>columns</a:t>
            </a:r>
            <a:r>
              <a:rPr lang="tr-TR" sz="2000" b="1" dirty="0"/>
              <a:t>, </a:t>
            </a:r>
            <a:r>
              <a:rPr lang="tr-TR" sz="2000" b="1" dirty="0" err="1"/>
              <a:t>values</a:t>
            </a:r>
            <a:r>
              <a:rPr lang="tr-TR" sz="2000" b="1" dirty="0"/>
              <a:t>)</a:t>
            </a:r>
          </a:p>
          <a:p>
            <a:pPr marL="285750" lvl="1" indent="0">
              <a:buNone/>
            </a:pPr>
            <a:r>
              <a:rPr lang="tr-TR" sz="2000" dirty="0"/>
              <a:t># ('</a:t>
            </a:r>
            <a:r>
              <a:rPr lang="tr-TR" sz="2000" dirty="0" err="1"/>
              <a:t>name','GOOG</a:t>
            </a:r>
            <a:r>
              <a:rPr lang="tr-TR" sz="2000" dirty="0"/>
              <a:t>'), ('shares',100), ('price',490.1)</a:t>
            </a:r>
          </a:p>
          <a:p>
            <a:endParaRPr lang="tr-TR" sz="2400" dirty="0"/>
          </a:p>
          <a:p>
            <a:r>
              <a:rPr lang="en-US" sz="2400" dirty="0"/>
              <a:t>One use, looping over two sequences</a:t>
            </a:r>
            <a:endParaRPr lang="tr-TR" sz="2400" dirty="0"/>
          </a:p>
          <a:p>
            <a:pPr marL="285750" lvl="1" indent="0">
              <a:buNone/>
            </a:pPr>
            <a:r>
              <a:rPr lang="en-US" sz="2000" b="1" dirty="0"/>
              <a:t>for column, value in pairs:</a:t>
            </a:r>
          </a:p>
          <a:p>
            <a:pPr marL="285750" lvl="1" indent="0">
              <a:buNone/>
            </a:pPr>
            <a:r>
              <a:rPr lang="en-US" sz="2000" b="1" dirty="0"/>
              <a:t>    ...</a:t>
            </a:r>
            <a:endParaRPr lang="tr-TR" sz="2000" b="1" dirty="0"/>
          </a:p>
          <a:p>
            <a:r>
              <a:rPr lang="en-US" sz="2400" dirty="0"/>
              <a:t>Another use: making dictionaries</a:t>
            </a:r>
            <a:endParaRPr lang="tr-TR" sz="2400" dirty="0"/>
          </a:p>
          <a:p>
            <a:pPr marL="342900" lvl="1" indent="0">
              <a:buNone/>
            </a:pPr>
            <a:r>
              <a:rPr lang="en-US" sz="2000" b="1" dirty="0"/>
              <a:t>d = </a:t>
            </a:r>
            <a:r>
              <a:rPr lang="en-US" sz="2000" b="1" dirty="0" err="1"/>
              <a:t>dict</a:t>
            </a:r>
            <a:r>
              <a:rPr lang="en-US" sz="2000" b="1" dirty="0"/>
              <a:t>(zip(columns, values))</a:t>
            </a:r>
          </a:p>
        </p:txBody>
      </p:sp>
    </p:spTree>
    <p:extLst>
      <p:ext uri="{BB962C8B-B14F-4D97-AF65-F5344CB8AC3E}">
        <p14:creationId xmlns:p14="http://schemas.microsoft.com/office/powerpoint/2010/main" val="18490633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56BE7-E3B1-44D0-B068-03C854757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Comprehensions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DF5C3-F962-43DE-A24C-7EE37932F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35617"/>
            <a:ext cx="8051711" cy="5318975"/>
          </a:xfrm>
        </p:spPr>
        <p:txBody>
          <a:bodyPr>
            <a:normAutofit/>
          </a:bodyPr>
          <a:lstStyle/>
          <a:p>
            <a:r>
              <a:rPr lang="en-US" dirty="0"/>
              <a:t>A list comprehension creates a new list by applying an operation to each element of a sequence.</a:t>
            </a:r>
            <a:endParaRPr lang="tr-TR" dirty="0"/>
          </a:p>
          <a:p>
            <a:pPr marL="285750" lvl="1" indent="0">
              <a:buNone/>
            </a:pPr>
            <a:r>
              <a:rPr lang="en-US" b="1" dirty="0"/>
              <a:t>&gt;&gt;&gt; a = [1, 2, 3, 4, 5]</a:t>
            </a:r>
          </a:p>
          <a:p>
            <a:pPr marL="285750" lvl="1" indent="0">
              <a:buNone/>
            </a:pPr>
            <a:r>
              <a:rPr lang="en-US" b="1" dirty="0"/>
              <a:t>&gt;&gt;&gt; b = [2*x for x in a ]</a:t>
            </a:r>
          </a:p>
          <a:p>
            <a:pPr marL="285750" lvl="1" indent="0">
              <a:buNone/>
            </a:pPr>
            <a:r>
              <a:rPr lang="en-US" b="1" dirty="0"/>
              <a:t>&gt;&gt;&gt; b</a:t>
            </a:r>
          </a:p>
          <a:p>
            <a:pPr marL="285750" lvl="1" indent="0">
              <a:buNone/>
            </a:pPr>
            <a:r>
              <a:rPr lang="en-US" b="1" dirty="0"/>
              <a:t>[2, 4, 6, 8, 10]</a:t>
            </a:r>
          </a:p>
          <a:p>
            <a:pPr marL="285750" lvl="1" indent="0">
              <a:buNone/>
            </a:pPr>
            <a:r>
              <a:rPr lang="en-US" b="1" dirty="0"/>
              <a:t>&gt;&gt;&gt;</a:t>
            </a:r>
            <a:endParaRPr lang="tr-TR" b="1" dirty="0"/>
          </a:p>
          <a:p>
            <a:endParaRPr lang="tr-TR" dirty="0"/>
          </a:p>
          <a:p>
            <a:pPr algn="l"/>
            <a:r>
              <a:rPr lang="en-US" b="0" i="0" dirty="0">
                <a:solidFill>
                  <a:srgbClr val="24292F"/>
                </a:solidFill>
                <a:effectLst/>
                <a:latin typeface="-apple-system"/>
              </a:rPr>
              <a:t>Another example:</a:t>
            </a:r>
          </a:p>
          <a:p>
            <a:pPr marL="342900" lvl="1" indent="0">
              <a:buNone/>
            </a:pPr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&gt;&gt;&gt; names = ['Elwood', 'Jake']</a:t>
            </a:r>
          </a:p>
          <a:p>
            <a:pPr marL="342900" lvl="1" indent="0">
              <a:buNone/>
            </a:pPr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&gt;&gt;&gt; a = [</a:t>
            </a:r>
            <a:r>
              <a:rPr lang="en-US" b="1" i="0" dirty="0" err="1">
                <a:solidFill>
                  <a:srgbClr val="24292F"/>
                </a:solidFill>
                <a:effectLst/>
                <a:latin typeface="-apple-system"/>
              </a:rPr>
              <a:t>name.lower</a:t>
            </a:r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() for name in names]</a:t>
            </a:r>
          </a:p>
          <a:p>
            <a:pPr marL="342900" lvl="1" indent="0">
              <a:buNone/>
            </a:pPr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&gt;&gt;&gt; a</a:t>
            </a:r>
          </a:p>
          <a:p>
            <a:pPr marL="342900" lvl="1" indent="0">
              <a:buNone/>
            </a:pPr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['</a:t>
            </a:r>
            <a:r>
              <a:rPr lang="en-US" b="1" i="0" dirty="0" err="1">
                <a:solidFill>
                  <a:srgbClr val="24292F"/>
                </a:solidFill>
                <a:effectLst/>
                <a:latin typeface="-apple-system"/>
              </a:rPr>
              <a:t>elwood</a:t>
            </a:r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', 'jake']</a:t>
            </a:r>
          </a:p>
          <a:p>
            <a:pPr marL="342900" lvl="1" indent="0">
              <a:buNone/>
            </a:pPr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&gt;&gt;&gt;</a:t>
            </a:r>
            <a:br>
              <a:rPr lang="en-US" b="0" i="0" dirty="0">
                <a:solidFill>
                  <a:srgbClr val="24292F"/>
                </a:solidFill>
                <a:effectLst/>
                <a:latin typeface="-apple-system"/>
              </a:rPr>
            </a:br>
            <a:endParaRPr lang="tr-TR" dirty="0"/>
          </a:p>
          <a:p>
            <a:endParaRPr lang="en-US" dirty="0"/>
          </a:p>
          <a:p>
            <a:endParaRPr lang="en-US" b="1" dirty="0"/>
          </a:p>
          <a:p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41186821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AB334-10F3-4017-ACC1-FFE0461CF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Comp: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F54944-9B2C-45ED-9771-1CB354589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4"/>
          </a:xfrm>
        </p:spPr>
        <p:txBody>
          <a:bodyPr>
            <a:normAutofit/>
          </a:bodyPr>
          <a:lstStyle/>
          <a:p>
            <a:r>
              <a:rPr lang="en-US" sz="2400" dirty="0"/>
              <a:t>List comprehensions are hugely useful</a:t>
            </a:r>
            <a:endParaRPr lang="tr-TR" sz="2400" dirty="0"/>
          </a:p>
          <a:p>
            <a:endParaRPr lang="en-US" sz="2400" dirty="0"/>
          </a:p>
          <a:p>
            <a:r>
              <a:rPr lang="en-US" sz="2400" dirty="0"/>
              <a:t>Collecting the values of a specific field</a:t>
            </a:r>
          </a:p>
          <a:p>
            <a:pPr marL="285750" lvl="1" indent="0">
              <a:buNone/>
            </a:pPr>
            <a:r>
              <a:rPr lang="en-US" sz="2000" b="1" dirty="0" err="1"/>
              <a:t>stocknames</a:t>
            </a:r>
            <a:r>
              <a:rPr lang="en-US" sz="2000" b="1" dirty="0"/>
              <a:t> = [s['name'] for s in stocks]</a:t>
            </a:r>
            <a:endParaRPr lang="tr-TR" sz="2000" b="1" dirty="0"/>
          </a:p>
          <a:p>
            <a:pPr marL="285750" lvl="1" indent="0">
              <a:buNone/>
            </a:pPr>
            <a:endParaRPr lang="en-US" sz="2000" b="1" dirty="0"/>
          </a:p>
          <a:p>
            <a:r>
              <a:rPr lang="en-US" sz="2400" dirty="0"/>
              <a:t>Performing database-like queries</a:t>
            </a:r>
          </a:p>
          <a:p>
            <a:pPr marL="285750" lvl="1" indent="0">
              <a:buNone/>
            </a:pPr>
            <a:r>
              <a:rPr lang="en-US" sz="2000" b="1" dirty="0"/>
              <a:t>a = [s for s in stocks if s['price'] &gt; 100</a:t>
            </a:r>
            <a:r>
              <a:rPr lang="tr-TR" sz="2000" b="1" dirty="0"/>
              <a:t> </a:t>
            </a:r>
            <a:r>
              <a:rPr lang="en-US" sz="2000" b="1" dirty="0"/>
              <a:t>and s['shares'] &gt; 50 ]</a:t>
            </a:r>
            <a:endParaRPr lang="tr-TR" sz="2000" b="1" dirty="0"/>
          </a:p>
          <a:p>
            <a:pPr marL="285750" lvl="1" indent="0">
              <a:buNone/>
            </a:pPr>
            <a:endParaRPr lang="en-US" sz="2000" b="1" dirty="0"/>
          </a:p>
          <a:p>
            <a:r>
              <a:rPr lang="en-US" sz="2400" dirty="0"/>
              <a:t>Data reductions over sequences</a:t>
            </a:r>
          </a:p>
          <a:p>
            <a:pPr marL="285750" lvl="1" indent="0">
              <a:buNone/>
            </a:pPr>
            <a:r>
              <a:rPr lang="en-US" sz="2000" b="1" dirty="0"/>
              <a:t>cost = sum([s['shares']*s['price'] for s in stocks])</a:t>
            </a:r>
          </a:p>
        </p:txBody>
      </p:sp>
    </p:spTree>
    <p:extLst>
      <p:ext uri="{BB962C8B-B14F-4D97-AF65-F5344CB8AC3E}">
        <p14:creationId xmlns:p14="http://schemas.microsoft.com/office/powerpoint/2010/main" val="9958839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56BE7-E3B1-44D0-B068-03C854757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Comprehensions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DF5C3-F962-43DE-A24C-7EE37932F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35617"/>
            <a:ext cx="6622156" cy="5318975"/>
          </a:xfrm>
        </p:spPr>
        <p:txBody>
          <a:bodyPr>
            <a:normAutofit/>
          </a:bodyPr>
          <a:lstStyle/>
          <a:p>
            <a:r>
              <a:rPr lang="en-US" sz="2400" dirty="0"/>
              <a:t>General syntax</a:t>
            </a:r>
            <a:endParaRPr lang="tr-TR" sz="2400" dirty="0"/>
          </a:p>
          <a:p>
            <a:pPr marL="285750" lvl="1" indent="0">
              <a:buNone/>
            </a:pPr>
            <a:r>
              <a:rPr lang="en-US" sz="2000" b="1" dirty="0"/>
              <a:t>[expression for names in sequence if condition]</a:t>
            </a:r>
            <a:endParaRPr lang="tr-TR" sz="2000" b="1" dirty="0"/>
          </a:p>
          <a:p>
            <a:endParaRPr lang="tr-TR" sz="2400" dirty="0"/>
          </a:p>
          <a:p>
            <a:r>
              <a:rPr lang="tr-TR" sz="2400" dirty="0" err="1"/>
              <a:t>What</a:t>
            </a:r>
            <a:r>
              <a:rPr lang="tr-TR" sz="2400" dirty="0"/>
              <a:t> it </a:t>
            </a:r>
            <a:r>
              <a:rPr lang="tr-TR" sz="2400" dirty="0" err="1"/>
              <a:t>means</a:t>
            </a:r>
            <a:endParaRPr lang="tr-TR" sz="2400" dirty="0"/>
          </a:p>
          <a:p>
            <a:pPr marL="285750" lvl="1" indent="0">
              <a:buNone/>
            </a:pPr>
            <a:r>
              <a:rPr lang="en-US" sz="2000" b="1" dirty="0"/>
              <a:t>result = []</a:t>
            </a:r>
          </a:p>
          <a:p>
            <a:pPr marL="285750" lvl="1" indent="0">
              <a:buNone/>
            </a:pPr>
            <a:r>
              <a:rPr lang="en-US" sz="2000" b="1" dirty="0"/>
              <a:t>for names in sequence:</a:t>
            </a:r>
          </a:p>
          <a:p>
            <a:pPr marL="628650" lvl="2" indent="0">
              <a:buNone/>
            </a:pPr>
            <a:r>
              <a:rPr lang="en-US" sz="2000" b="1" dirty="0"/>
              <a:t>if condition:</a:t>
            </a:r>
          </a:p>
          <a:p>
            <a:pPr marL="628650" lvl="2" indent="0">
              <a:buNone/>
            </a:pPr>
            <a:r>
              <a:rPr lang="tr-TR" sz="2000" b="1" dirty="0"/>
              <a:t>	    </a:t>
            </a:r>
            <a:r>
              <a:rPr lang="en-US" sz="2000" b="1" dirty="0" err="1"/>
              <a:t>result.append</a:t>
            </a:r>
            <a:r>
              <a:rPr lang="en-US" sz="2000" b="1" dirty="0"/>
              <a:t>(expression)</a:t>
            </a:r>
            <a:endParaRPr lang="tr-TR" sz="2000" b="1" dirty="0"/>
          </a:p>
          <a:p>
            <a:pPr marL="628650" lvl="2" indent="0">
              <a:buNone/>
            </a:pPr>
            <a:endParaRPr lang="tr-TR" sz="2000" b="1" dirty="0"/>
          </a:p>
        </p:txBody>
      </p:sp>
    </p:spTree>
    <p:extLst>
      <p:ext uri="{BB962C8B-B14F-4D97-AF65-F5344CB8AC3E}">
        <p14:creationId xmlns:p14="http://schemas.microsoft.com/office/powerpoint/2010/main" val="2758361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9F0EB-4582-407B-B8DF-722BBEA09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Formatted Output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87202-DA6D-48D8-A481-EECA42DAAA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working with data, you often want</a:t>
            </a:r>
            <a:r>
              <a:rPr lang="tr-TR" dirty="0"/>
              <a:t> </a:t>
            </a:r>
            <a:r>
              <a:rPr lang="en-US" dirty="0"/>
              <a:t>to produce structured output (tables, etc.).</a:t>
            </a:r>
            <a:endParaRPr lang="tr-TR" dirty="0"/>
          </a:p>
          <a:p>
            <a:endParaRPr lang="tr-TR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798B8F-FCC1-42DC-8611-6860D8EC93C4}"/>
              </a:ext>
            </a:extLst>
          </p:cNvPr>
          <p:cNvSpPr txBox="1"/>
          <p:nvPr/>
        </p:nvSpPr>
        <p:spPr>
          <a:xfrm>
            <a:off x="1693573" y="2873654"/>
            <a:ext cx="394737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r">
              <a:buNone/>
            </a:pPr>
            <a:r>
              <a:rPr lang="en-US" sz="2000" dirty="0"/>
              <a:t> Name      Shares        Price</a:t>
            </a:r>
          </a:p>
          <a:p>
            <a:pPr marL="0" indent="0" algn="r">
              <a:buNone/>
            </a:pPr>
            <a:r>
              <a:rPr lang="en-US" sz="2000" dirty="0"/>
              <a:t>----------  ----------  -----------</a:t>
            </a:r>
          </a:p>
          <a:p>
            <a:pPr marL="0" indent="0" algn="r">
              <a:buNone/>
            </a:pPr>
            <a:r>
              <a:rPr lang="en-US" sz="2000" dirty="0"/>
              <a:t>        AA         100        32.20</a:t>
            </a:r>
          </a:p>
          <a:p>
            <a:pPr marL="0" indent="0" algn="r">
              <a:buNone/>
            </a:pPr>
            <a:r>
              <a:rPr lang="en-US" sz="2000" dirty="0"/>
              <a:t>       IBM          50        91.10</a:t>
            </a:r>
          </a:p>
          <a:p>
            <a:pPr marL="0" indent="0" algn="r">
              <a:buNone/>
            </a:pPr>
            <a:r>
              <a:rPr lang="en-US" sz="2000" dirty="0"/>
              <a:t>       CAT         150        83.44</a:t>
            </a:r>
          </a:p>
          <a:p>
            <a:pPr marL="0" indent="0" algn="r">
              <a:buNone/>
            </a:pPr>
            <a:r>
              <a:rPr lang="en-US" sz="2000" dirty="0"/>
              <a:t>      MSFT         200        51.23</a:t>
            </a:r>
          </a:p>
          <a:p>
            <a:pPr marL="0" indent="0" algn="r">
              <a:buNone/>
            </a:pPr>
            <a:r>
              <a:rPr lang="en-US" sz="2000" dirty="0"/>
              <a:t>        GE          95        40.37</a:t>
            </a:r>
          </a:p>
          <a:p>
            <a:pPr marL="0" indent="0" algn="r">
              <a:buNone/>
            </a:pPr>
            <a:r>
              <a:rPr lang="en-US" sz="2000" dirty="0"/>
              <a:t>      MSFT          50        65.10</a:t>
            </a:r>
          </a:p>
          <a:p>
            <a:pPr marL="0" indent="0" algn="r">
              <a:buNone/>
            </a:pPr>
            <a:r>
              <a:rPr lang="en-US" sz="2000" dirty="0"/>
              <a:t>       IBM         100        70.44</a:t>
            </a:r>
          </a:p>
        </p:txBody>
      </p:sp>
    </p:spTree>
    <p:extLst>
      <p:ext uri="{BB962C8B-B14F-4D97-AF65-F5344CB8AC3E}">
        <p14:creationId xmlns:p14="http://schemas.microsoft.com/office/powerpoint/2010/main" val="6602861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7E267-6C00-42EE-8374-37E50F6D1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Historical Digression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0C7C92D-288A-49B6-A62F-FC9FEE3527D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List comprehensions come from math</a:t>
                </a:r>
              </a:p>
              <a:p>
                <a:pPr marL="285750" lvl="1" indent="0">
                  <a:buNone/>
                </a:pPr>
                <a:r>
                  <a:rPr lang="en-US" b="1" dirty="0"/>
                  <a:t>a = [x*x for x in s if x &gt; 0] </a:t>
                </a:r>
                <a:r>
                  <a:rPr lang="tr-TR" b="1" dirty="0"/>
                  <a:t>		</a:t>
                </a:r>
                <a:r>
                  <a:rPr lang="en-US" b="1" dirty="0"/>
                  <a:t># Python</a:t>
                </a:r>
              </a:p>
              <a:p>
                <a:pPr marL="285750" lvl="1" indent="0">
                  <a:buNone/>
                </a:pPr>
                <a:r>
                  <a:rPr lang="en-US" b="1" dirty="0"/>
                  <a:t>a = {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tr-TR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b="1" dirty="0"/>
                  <a:t> | x ∈ s, x &gt; 0 } </a:t>
                </a:r>
                <a:r>
                  <a:rPr lang="tr-TR" b="1" dirty="0"/>
                  <a:t>		</a:t>
                </a:r>
                <a:r>
                  <a:rPr lang="en-US" b="1" dirty="0"/>
                  <a:t># Math</a:t>
                </a:r>
                <a:endParaRPr lang="tr-TR" b="1" dirty="0"/>
              </a:p>
              <a:p>
                <a:pPr marL="285750" lvl="1" indent="0">
                  <a:buNone/>
                </a:pPr>
                <a:endParaRPr lang="en-US" b="1" dirty="0"/>
              </a:p>
              <a:p>
                <a:r>
                  <a:rPr lang="en-US" dirty="0"/>
                  <a:t>Implemented in several other languages</a:t>
                </a:r>
                <a:endParaRPr lang="tr-TR" dirty="0"/>
              </a:p>
              <a:p>
                <a:endParaRPr lang="tr-TR" dirty="0"/>
              </a:p>
              <a:p>
                <a:r>
                  <a:rPr lang="en-US" dirty="0"/>
                  <a:t>But most Python programmers would</a:t>
                </a:r>
                <a:r>
                  <a:rPr lang="tr-TR" dirty="0"/>
                  <a:t> </a:t>
                </a:r>
                <a:r>
                  <a:rPr lang="en-US" dirty="0"/>
                  <a:t>probably just view this as a "cool shortcut"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0C7C92D-288A-49B6-A62F-FC9FEE3527D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73" t="-15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42949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791FC-D1EB-4F14-A934-824BC060D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details on 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B880E-6637-416C-9542-45B0BA8718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/>
              <a:t>So far: a tour of the most common types</a:t>
            </a:r>
          </a:p>
          <a:p>
            <a:pPr>
              <a:lnSpc>
                <a:spcPct val="200000"/>
              </a:lnSpc>
            </a:pPr>
            <a:r>
              <a:rPr lang="en-US" dirty="0"/>
              <a:t>Have skipped some critical details</a:t>
            </a:r>
          </a:p>
          <a:p>
            <a:pPr>
              <a:lnSpc>
                <a:spcPct val="200000"/>
              </a:lnSpc>
            </a:pPr>
            <a:r>
              <a:rPr lang="en-US" dirty="0"/>
              <a:t>Memory management</a:t>
            </a:r>
          </a:p>
          <a:p>
            <a:pPr>
              <a:lnSpc>
                <a:spcPct val="200000"/>
              </a:lnSpc>
            </a:pPr>
            <a:r>
              <a:rPr lang="en-US" dirty="0"/>
              <a:t>Copying</a:t>
            </a:r>
          </a:p>
          <a:p>
            <a:pPr>
              <a:lnSpc>
                <a:spcPct val="200000"/>
              </a:lnSpc>
            </a:pPr>
            <a:r>
              <a:rPr lang="en-US" dirty="0"/>
              <a:t>Type checking</a:t>
            </a:r>
          </a:p>
        </p:txBody>
      </p:sp>
    </p:spTree>
    <p:extLst>
      <p:ext uri="{BB962C8B-B14F-4D97-AF65-F5344CB8AC3E}">
        <p14:creationId xmlns:p14="http://schemas.microsoft.com/office/powerpoint/2010/main" val="1372748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8CD1E-1BE8-438E-B44E-A98CDD18E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Issue with Assignment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281E7-E786-41C0-9059-E8F736540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operations in Python are related to </a:t>
            </a:r>
            <a:r>
              <a:rPr lang="en-US" b="1" i="1" u="sng" dirty="0"/>
              <a:t>assigning</a:t>
            </a:r>
            <a:r>
              <a:rPr lang="en-US" dirty="0"/>
              <a:t> or </a:t>
            </a:r>
            <a:r>
              <a:rPr lang="en-US" b="1" i="1" u="sng" dirty="0"/>
              <a:t>storing</a:t>
            </a:r>
            <a:r>
              <a:rPr lang="en-US" dirty="0"/>
              <a:t> values.</a:t>
            </a:r>
          </a:p>
          <a:p>
            <a:pPr marL="285750" lvl="1" indent="0">
              <a:buNone/>
            </a:pPr>
            <a:r>
              <a:rPr lang="en-US" b="1" dirty="0"/>
              <a:t>a = value         </a:t>
            </a:r>
            <a:r>
              <a:rPr lang="tr-TR" b="1" dirty="0"/>
              <a:t>	</a:t>
            </a:r>
            <a:r>
              <a:rPr lang="en-US" b="1" dirty="0"/>
              <a:t># Assignment to a variable</a:t>
            </a:r>
          </a:p>
          <a:p>
            <a:pPr marL="285750" lvl="1" indent="0">
              <a:buNone/>
            </a:pPr>
            <a:r>
              <a:rPr lang="en-US" b="1" dirty="0"/>
              <a:t>s[n] = value      </a:t>
            </a:r>
            <a:r>
              <a:rPr lang="tr-TR" b="1" dirty="0"/>
              <a:t>	</a:t>
            </a:r>
            <a:r>
              <a:rPr lang="en-US" b="1" dirty="0"/>
              <a:t># Assignment to a list</a:t>
            </a:r>
          </a:p>
          <a:p>
            <a:pPr marL="285750" lvl="1" indent="0">
              <a:buNone/>
            </a:pPr>
            <a:r>
              <a:rPr lang="en-US" b="1" dirty="0" err="1"/>
              <a:t>s.append</a:t>
            </a:r>
            <a:r>
              <a:rPr lang="en-US" b="1" dirty="0"/>
              <a:t>(value) </a:t>
            </a:r>
            <a:r>
              <a:rPr lang="tr-TR" b="1" dirty="0"/>
              <a:t>  </a:t>
            </a:r>
            <a:r>
              <a:rPr lang="en-US" b="1" dirty="0"/>
              <a:t>  # Appending to a list</a:t>
            </a:r>
          </a:p>
          <a:p>
            <a:pPr marL="285750" lvl="1" indent="0">
              <a:buNone/>
            </a:pPr>
            <a:r>
              <a:rPr lang="en-US" b="1" dirty="0"/>
              <a:t>d['key'] = value </a:t>
            </a:r>
            <a:r>
              <a:rPr lang="tr-TR" b="1" dirty="0"/>
              <a:t>	</a:t>
            </a:r>
            <a:r>
              <a:rPr lang="en-US" b="1" dirty="0"/>
              <a:t># Adding to a dictionary</a:t>
            </a:r>
          </a:p>
          <a:p>
            <a:endParaRPr lang="tr-TR" dirty="0"/>
          </a:p>
          <a:p>
            <a:r>
              <a:rPr lang="en-US" dirty="0"/>
              <a:t>A caution : assignment operations </a:t>
            </a:r>
            <a:r>
              <a:rPr lang="en-US" b="1" i="1" u="sng" dirty="0"/>
              <a:t>never</a:t>
            </a:r>
            <a:r>
              <a:rPr lang="tr-TR" b="1" i="1" u="sng" dirty="0"/>
              <a:t> </a:t>
            </a:r>
            <a:r>
              <a:rPr lang="en-US" b="1" i="1" u="sng" dirty="0"/>
              <a:t>make a copy </a:t>
            </a:r>
            <a:r>
              <a:rPr lang="en-US" dirty="0"/>
              <a:t>of the value being assigned</a:t>
            </a:r>
            <a:endParaRPr lang="tr-TR" dirty="0"/>
          </a:p>
          <a:p>
            <a:endParaRPr lang="en-US" dirty="0"/>
          </a:p>
          <a:p>
            <a:r>
              <a:rPr lang="en-US" dirty="0"/>
              <a:t>All assignments are merely reference copies</a:t>
            </a:r>
            <a:r>
              <a:rPr lang="tr-TR" dirty="0"/>
              <a:t> </a:t>
            </a:r>
            <a:r>
              <a:rPr lang="en-US" dirty="0"/>
              <a:t>(or pointer copies if you prefer)</a:t>
            </a:r>
          </a:p>
        </p:txBody>
      </p:sp>
    </p:spTree>
    <p:extLst>
      <p:ext uri="{BB962C8B-B14F-4D97-AF65-F5344CB8AC3E}">
        <p14:creationId xmlns:p14="http://schemas.microsoft.com/office/powerpoint/2010/main" val="23274411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B7EFD-B060-404D-87F1-C80CE1AB6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88C0F-8164-4587-931C-0F3E7228C5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this code fragment.</a:t>
            </a:r>
          </a:p>
          <a:p>
            <a:pPr marL="342900" lvl="1" indent="0">
              <a:buNone/>
            </a:pPr>
            <a:r>
              <a:rPr lang="pt-BR" b="1" dirty="0"/>
              <a:t>a = [1,2,3]</a:t>
            </a:r>
          </a:p>
          <a:p>
            <a:pPr marL="342900" lvl="1" indent="0">
              <a:buNone/>
            </a:pPr>
            <a:r>
              <a:rPr lang="pt-BR" b="1" dirty="0"/>
              <a:t>b = a</a:t>
            </a:r>
          </a:p>
          <a:p>
            <a:pPr marL="342900" lvl="1" indent="0">
              <a:buNone/>
            </a:pPr>
            <a:r>
              <a:rPr lang="pt-BR" b="1" dirty="0"/>
              <a:t>c = [a,b]</a:t>
            </a:r>
            <a:endParaRPr lang="tr-TR" b="1" dirty="0"/>
          </a:p>
          <a:p>
            <a:pPr marL="342900" lvl="1" indent="0">
              <a:buNone/>
            </a:pPr>
            <a:endParaRPr lang="en-US" b="1" dirty="0"/>
          </a:p>
          <a:p>
            <a:r>
              <a:rPr lang="en-US" dirty="0"/>
              <a:t>picture of the underlying memory</a:t>
            </a:r>
          </a:p>
        </p:txBody>
      </p:sp>
      <p:pic>
        <p:nvPicPr>
          <p:cNvPr id="13314" name="Picture 2">
            <a:extLst>
              <a:ext uri="{FF2B5EF4-FFF2-40B4-BE49-F238E27FC236}">
                <a16:creationId xmlns:a16="http://schemas.microsoft.com/office/drawing/2014/main" id="{A4A3C0B1-7FCF-4211-8AB6-B113CF97D2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43" y="3816349"/>
            <a:ext cx="6772275" cy="2495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87650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76629-DF37-4BFB-AD54-DDE723DD4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BEF26D-173A-41E6-BE39-17450C47C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Modifying a value affects all references</a:t>
            </a:r>
            <a:endParaRPr lang="tr-TR" dirty="0"/>
          </a:p>
          <a:p>
            <a:pPr marL="28575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a.append</a:t>
            </a:r>
            <a:r>
              <a:rPr lang="en-US" b="1" dirty="0"/>
              <a:t>(999)</a:t>
            </a:r>
          </a:p>
          <a:p>
            <a:pPr marL="285750" lvl="1" indent="0">
              <a:buNone/>
            </a:pPr>
            <a:r>
              <a:rPr lang="en-US" b="1" dirty="0"/>
              <a:t>&gt;&gt;&gt; a</a:t>
            </a:r>
          </a:p>
          <a:p>
            <a:pPr marL="285750" lvl="1" indent="0">
              <a:buNone/>
            </a:pPr>
            <a:r>
              <a:rPr lang="en-US" b="1" dirty="0"/>
              <a:t>[1,2,3,999]</a:t>
            </a:r>
          </a:p>
          <a:p>
            <a:pPr marL="285750" lvl="1" indent="0">
              <a:buNone/>
            </a:pPr>
            <a:r>
              <a:rPr lang="en-US" b="1" dirty="0"/>
              <a:t>&gt;&gt;&gt; b</a:t>
            </a:r>
          </a:p>
          <a:p>
            <a:pPr marL="285750" lvl="1" indent="0">
              <a:buNone/>
            </a:pPr>
            <a:r>
              <a:rPr lang="en-US" b="1" dirty="0"/>
              <a:t>[1,2,3,999]</a:t>
            </a:r>
          </a:p>
          <a:p>
            <a:pPr marL="285750" lvl="1" indent="0">
              <a:buNone/>
            </a:pPr>
            <a:r>
              <a:rPr lang="en-US" b="1" dirty="0"/>
              <a:t>&gt;&gt;&gt; c</a:t>
            </a:r>
          </a:p>
          <a:p>
            <a:pPr marL="285750" lvl="1" indent="0">
              <a:buNone/>
            </a:pPr>
            <a:r>
              <a:rPr lang="en-US" b="1" dirty="0"/>
              <a:t>[[1,2,3,999], [1,2,3,999]]</a:t>
            </a:r>
            <a:endParaRPr lang="tr-TR" b="1" dirty="0"/>
          </a:p>
          <a:p>
            <a:pPr marL="285750" lvl="1" indent="0">
              <a:buNone/>
            </a:pPr>
            <a:endParaRPr lang="tr-TR" b="1" dirty="0"/>
          </a:p>
          <a:p>
            <a:r>
              <a:rPr lang="en-US" dirty="0"/>
              <a:t>Notice how a change in the original list shows up everywhere else. </a:t>
            </a:r>
            <a:endParaRPr lang="tr-TR" dirty="0"/>
          </a:p>
          <a:p>
            <a:r>
              <a:rPr lang="en-US" dirty="0"/>
              <a:t>This is because no copies were ever made. Everything is pointing to the same thing.</a:t>
            </a:r>
            <a:endParaRPr lang="tr-TR" dirty="0"/>
          </a:p>
          <a:p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4327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A9F74-8986-472A-AF5D-AFD7239C3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Reassigning 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D5A90-0E73-4873-A540-D9D7C4A0C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67249"/>
          </a:xfrm>
        </p:spPr>
        <p:txBody>
          <a:bodyPr>
            <a:normAutofit/>
          </a:bodyPr>
          <a:lstStyle/>
          <a:p>
            <a:r>
              <a:rPr lang="en-US" dirty="0"/>
              <a:t>Reassigning a value never overwrites the memory used by the previous value.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pt-BR" dirty="0"/>
              <a:t>a = [1,2,3]</a:t>
            </a:r>
          </a:p>
          <a:p>
            <a:pPr marL="285750" lvl="1" indent="0">
              <a:buNone/>
            </a:pPr>
            <a:r>
              <a:rPr lang="pt-BR" dirty="0"/>
              <a:t>b = a</a:t>
            </a:r>
            <a:endParaRPr lang="tr-TR" dirty="0"/>
          </a:p>
          <a:p>
            <a:pPr marL="285750" lvl="1" indent="0">
              <a:buNone/>
            </a:pPr>
            <a:endParaRPr lang="tr-TR" dirty="0"/>
          </a:p>
          <a:p>
            <a:pPr marL="285750" lvl="1" indent="0">
              <a:buNone/>
            </a:pPr>
            <a:endParaRPr lang="tr-TR" dirty="0"/>
          </a:p>
          <a:p>
            <a:pPr marL="285750" lvl="1" indent="0">
              <a:buNone/>
            </a:pPr>
            <a:endParaRPr lang="pt-BR" dirty="0"/>
          </a:p>
          <a:p>
            <a:pPr marL="285750" lvl="1" indent="0">
              <a:buNone/>
            </a:pPr>
            <a:r>
              <a:rPr lang="pt-BR" dirty="0"/>
              <a:t>a = [4,5,6]</a:t>
            </a:r>
            <a:endParaRPr lang="tr-TR" dirty="0"/>
          </a:p>
          <a:p>
            <a:pPr marL="285750" lvl="1" indent="0">
              <a:buNone/>
            </a:pPr>
            <a:endParaRPr lang="tr-TR" dirty="0"/>
          </a:p>
          <a:p>
            <a:pPr marL="285750" lvl="1" indent="0">
              <a:buNone/>
            </a:pPr>
            <a:endParaRPr lang="tr-TR" dirty="0"/>
          </a:p>
          <a:p>
            <a:pPr marL="285750" lvl="1" indent="0">
              <a:buNone/>
            </a:pPr>
            <a:endParaRPr lang="tr-TR" dirty="0"/>
          </a:p>
          <a:p>
            <a:pPr marL="285750" lvl="1" indent="0">
              <a:buNone/>
            </a:pPr>
            <a:endParaRPr lang="tr-TR" dirty="0"/>
          </a:p>
          <a:p>
            <a:pPr marL="285750"/>
            <a:r>
              <a:rPr lang="en-US" dirty="0"/>
              <a:t>Remember: Variables are names, not memory locations.</a:t>
            </a:r>
          </a:p>
          <a:p>
            <a:pPr marL="285750" lvl="1" indent="0">
              <a:buNone/>
            </a:pPr>
            <a:endParaRPr lang="en-US" dirty="0"/>
          </a:p>
          <a:p>
            <a:pPr marL="285750" lvl="1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E775D2A-3AC8-4B64-9613-0137A09606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4300" y="2501899"/>
            <a:ext cx="3642881" cy="3023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1221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9081E-0220-4BF2-B562-F27C1D739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Dangers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D3366B-7973-4032-B13E-3ECA38028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don't know about this sharing, you will</a:t>
            </a:r>
            <a:r>
              <a:rPr lang="tr-TR" dirty="0"/>
              <a:t> </a:t>
            </a:r>
            <a:r>
              <a:rPr lang="en-US" dirty="0"/>
              <a:t>shoot yourself in the foot at some point</a:t>
            </a:r>
            <a:endParaRPr lang="tr-TR" dirty="0"/>
          </a:p>
          <a:p>
            <a:endParaRPr lang="en-US" dirty="0"/>
          </a:p>
          <a:p>
            <a:r>
              <a:rPr lang="en-US" dirty="0"/>
              <a:t>Typical scenario : You modify some data thinking</a:t>
            </a:r>
            <a:r>
              <a:rPr lang="tr-TR" dirty="0"/>
              <a:t> </a:t>
            </a:r>
            <a:r>
              <a:rPr lang="en-US" dirty="0"/>
              <a:t>that it's your own private copy and it</a:t>
            </a:r>
            <a:r>
              <a:rPr lang="tr-TR" dirty="0"/>
              <a:t> </a:t>
            </a:r>
            <a:r>
              <a:rPr lang="en-US" dirty="0"/>
              <a:t>accidentally corrupts some data in some other</a:t>
            </a:r>
            <a:r>
              <a:rPr lang="tr-TR" dirty="0"/>
              <a:t> </a:t>
            </a:r>
            <a:r>
              <a:rPr lang="en-US" dirty="0"/>
              <a:t>part of the program</a:t>
            </a:r>
            <a:endParaRPr lang="tr-TR" dirty="0"/>
          </a:p>
          <a:p>
            <a:endParaRPr lang="en-US" dirty="0"/>
          </a:p>
          <a:p>
            <a:r>
              <a:rPr lang="en-US" dirty="0"/>
              <a:t>Comment: This is one of the reasons why the</a:t>
            </a:r>
            <a:r>
              <a:rPr lang="tr-TR" dirty="0"/>
              <a:t> </a:t>
            </a:r>
            <a:r>
              <a:rPr lang="en-US" dirty="0"/>
              <a:t>primitive data types (int, float, string) are</a:t>
            </a:r>
            <a:r>
              <a:rPr lang="tr-TR" dirty="0"/>
              <a:t> </a:t>
            </a:r>
            <a:r>
              <a:rPr lang="en-US" dirty="0"/>
              <a:t>immutable (read-only)</a:t>
            </a:r>
          </a:p>
        </p:txBody>
      </p:sp>
    </p:spTree>
    <p:extLst>
      <p:ext uri="{BB962C8B-B14F-4D97-AF65-F5344CB8AC3E}">
        <p14:creationId xmlns:p14="http://schemas.microsoft.com/office/powerpoint/2010/main" val="30906635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051B6-0E37-44AD-8FAF-9B38415A5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Identity and 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8167F-24CF-48A0-A97C-B5F15FD4A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 the </a:t>
            </a:r>
            <a:r>
              <a:rPr lang="en-US" b="1" dirty="0"/>
              <a:t>is</a:t>
            </a:r>
            <a:r>
              <a:rPr lang="en-US" dirty="0"/>
              <a:t> operator to check if two values are exactly the same object.</a:t>
            </a:r>
          </a:p>
          <a:p>
            <a:pPr marL="285750" lvl="1" indent="0">
              <a:buNone/>
            </a:pPr>
            <a:r>
              <a:rPr lang="en-US" b="1" dirty="0"/>
              <a:t>&gt;&gt;&gt; a = [1,2,3]</a:t>
            </a:r>
          </a:p>
          <a:p>
            <a:pPr marL="285750" lvl="1" indent="0">
              <a:buNone/>
            </a:pPr>
            <a:r>
              <a:rPr lang="en-US" b="1" dirty="0"/>
              <a:t>&gt;&gt;&gt; b = a</a:t>
            </a:r>
          </a:p>
          <a:p>
            <a:pPr marL="285750" lvl="1" indent="0">
              <a:buNone/>
            </a:pPr>
            <a:r>
              <a:rPr lang="en-US" b="1" dirty="0"/>
              <a:t>&gt;&gt;&gt; a is b</a:t>
            </a:r>
          </a:p>
          <a:p>
            <a:pPr marL="285750" lvl="1" indent="0">
              <a:buNone/>
            </a:pPr>
            <a:r>
              <a:rPr lang="en-US" b="1" dirty="0"/>
              <a:t>True</a:t>
            </a:r>
            <a:endParaRPr lang="tr-TR" b="1" dirty="0"/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is compares the object identity (an integer).</a:t>
            </a:r>
            <a:endParaRPr lang="tr-TR" dirty="0"/>
          </a:p>
          <a:p>
            <a:pPr marL="342900" lvl="1" indent="0">
              <a:buNone/>
            </a:pPr>
            <a:r>
              <a:rPr lang="en-US" b="1" dirty="0"/>
              <a:t>&gt;&gt;&gt; id(a)</a:t>
            </a:r>
          </a:p>
          <a:p>
            <a:pPr marL="342900" lvl="1" indent="0">
              <a:buNone/>
            </a:pPr>
            <a:r>
              <a:rPr lang="en-US" b="1" dirty="0"/>
              <a:t>3588944</a:t>
            </a:r>
          </a:p>
          <a:p>
            <a:pPr marL="342900" lvl="1" indent="0">
              <a:buNone/>
            </a:pPr>
            <a:r>
              <a:rPr lang="en-US" b="1" dirty="0"/>
              <a:t>&gt;&gt;&gt; id(b)</a:t>
            </a:r>
          </a:p>
          <a:p>
            <a:pPr marL="342900" lvl="1" indent="0">
              <a:buNone/>
            </a:pPr>
            <a:r>
              <a:rPr lang="en-US" b="1" dirty="0"/>
              <a:t>3588944</a:t>
            </a:r>
          </a:p>
          <a:p>
            <a:pPr marL="342900" lvl="1" indent="0">
              <a:buNone/>
            </a:pPr>
            <a:r>
              <a:rPr lang="en-US" b="1" dirty="0"/>
              <a:t>&gt;&gt;&gt;</a:t>
            </a:r>
          </a:p>
        </p:txBody>
      </p:sp>
    </p:spTree>
    <p:extLst>
      <p:ext uri="{BB962C8B-B14F-4D97-AF65-F5344CB8AC3E}">
        <p14:creationId xmlns:p14="http://schemas.microsoft.com/office/powerpoint/2010/main" val="39687584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1509F68-CFF4-4F5E-A157-AF9F16030CE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44"/>
          <a:stretch/>
        </p:blipFill>
        <p:spPr>
          <a:xfrm>
            <a:off x="4773904" y="3019223"/>
            <a:ext cx="4133091" cy="226111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DF370C0-1C63-4391-AA93-B25CBE188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Shallow Copies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4025BB-37D4-4D9C-A46D-E20267392C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Lists and </a:t>
            </a:r>
            <a:r>
              <a:rPr lang="en-US" dirty="0" err="1"/>
              <a:t>dicts</a:t>
            </a:r>
            <a:r>
              <a:rPr lang="en-US" dirty="0"/>
              <a:t> have methods for copying.</a:t>
            </a:r>
          </a:p>
          <a:p>
            <a:pPr marL="342900" lvl="1" indent="0">
              <a:buNone/>
            </a:pPr>
            <a:r>
              <a:rPr lang="en-US" b="1" dirty="0"/>
              <a:t>&gt;&gt;&gt; a = [2,3,[100,101],4]</a:t>
            </a:r>
          </a:p>
          <a:p>
            <a:pPr marL="342900" lvl="1" indent="0">
              <a:buNone/>
            </a:pPr>
            <a:r>
              <a:rPr lang="en-US" b="1" dirty="0"/>
              <a:t>&gt;&gt;&gt; b = list(a) # Make a copy</a:t>
            </a:r>
          </a:p>
          <a:p>
            <a:pPr marL="342900" lvl="1" indent="0">
              <a:buNone/>
            </a:pPr>
            <a:r>
              <a:rPr lang="en-US" b="1" dirty="0"/>
              <a:t>&gt;&gt;&gt; a is b</a:t>
            </a:r>
          </a:p>
          <a:p>
            <a:pPr marL="342900" lvl="1" indent="0">
              <a:buNone/>
            </a:pPr>
            <a:r>
              <a:rPr lang="en-US" b="1" dirty="0"/>
              <a:t>False</a:t>
            </a:r>
          </a:p>
          <a:p>
            <a:endParaRPr lang="tr-TR" dirty="0"/>
          </a:p>
          <a:p>
            <a:r>
              <a:rPr lang="en-US" dirty="0"/>
              <a:t>It's a new list, but the list items are shared.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&gt;&gt;&gt; a[2].append(102)</a:t>
            </a:r>
          </a:p>
          <a:p>
            <a:pPr marL="285750" lvl="1" indent="0">
              <a:buNone/>
            </a:pPr>
            <a:r>
              <a:rPr lang="en-US" b="1" dirty="0"/>
              <a:t>&gt;&gt;&gt; b[2]</a:t>
            </a:r>
          </a:p>
          <a:p>
            <a:pPr marL="285750" lvl="1" indent="0">
              <a:buNone/>
            </a:pPr>
            <a:r>
              <a:rPr lang="en-US" b="1" dirty="0"/>
              <a:t>[100,101,102]</a:t>
            </a:r>
          </a:p>
          <a:p>
            <a:pPr marL="285750" lvl="1" indent="0">
              <a:buNone/>
            </a:pPr>
            <a:r>
              <a:rPr lang="en-US" b="1" dirty="0"/>
              <a:t>&gt;&gt;&gt;</a:t>
            </a:r>
          </a:p>
          <a:p>
            <a:pPr marL="285750" lvl="1" indent="0">
              <a:buNone/>
            </a:pPr>
            <a:r>
              <a:rPr lang="en-US" b="1" dirty="0"/>
              <a:t>&gt;&gt;&gt; a[2] is b[2]</a:t>
            </a:r>
          </a:p>
          <a:p>
            <a:pPr marL="285750" lvl="1" indent="0">
              <a:buNone/>
            </a:pPr>
            <a:r>
              <a:rPr lang="en-US" b="1" dirty="0"/>
              <a:t>True</a:t>
            </a:r>
          </a:p>
          <a:p>
            <a:pPr marL="285750" lvl="1" indent="0">
              <a:buNone/>
            </a:pPr>
            <a:r>
              <a:rPr lang="en-US" b="1" dirty="0"/>
              <a:t>&gt;&gt;&gt;</a:t>
            </a:r>
            <a:endParaRPr lang="tr-TR" b="1" dirty="0"/>
          </a:p>
          <a:p>
            <a:endParaRPr lang="tr-TR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656FD9C-4B4D-4203-BA33-2AF979C3B04C}"/>
              </a:ext>
            </a:extLst>
          </p:cNvPr>
          <p:cNvSpPr txBox="1"/>
          <p:nvPr/>
        </p:nvSpPr>
        <p:spPr>
          <a:xfrm>
            <a:off x="3316310" y="4957172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latin typeface="GillSans"/>
              </a:rPr>
              <a:t>This inner list is</a:t>
            </a:r>
          </a:p>
          <a:p>
            <a:pPr algn="l"/>
            <a:r>
              <a:rPr lang="en-US" sz="1800" b="0" i="0" u="none" strike="noStrike" baseline="0" dirty="0">
                <a:latin typeface="GillSans"/>
              </a:rPr>
              <a:t>still being shared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1946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D396C-DAE7-4E98-864D-90AB2932A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Deep Copying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615D0-920B-40BA-BA65-9EAA456BC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 you need to make a copy of an object and all the objects contained within it. </a:t>
            </a:r>
            <a:endParaRPr lang="tr-TR" dirty="0"/>
          </a:p>
          <a:p>
            <a:r>
              <a:rPr lang="tr-TR" dirty="0"/>
              <a:t>U</a:t>
            </a:r>
            <a:r>
              <a:rPr lang="en-US" dirty="0"/>
              <a:t>se the copy module for this:</a:t>
            </a:r>
            <a:endParaRPr lang="tr-TR" dirty="0"/>
          </a:p>
          <a:p>
            <a:pPr marL="285750" lvl="1" indent="0">
              <a:buNone/>
            </a:pPr>
            <a:r>
              <a:rPr lang="en-US" b="1" dirty="0"/>
              <a:t>&gt;&gt;&gt; a = [2,3,[100,101],4]</a:t>
            </a:r>
          </a:p>
          <a:p>
            <a:pPr marL="285750" lvl="1" indent="0">
              <a:buNone/>
            </a:pPr>
            <a:r>
              <a:rPr lang="en-US" b="1" dirty="0"/>
              <a:t>&gt;&gt;&gt; import copy</a:t>
            </a:r>
          </a:p>
          <a:p>
            <a:pPr marL="285750" lvl="1" indent="0">
              <a:buNone/>
            </a:pPr>
            <a:r>
              <a:rPr lang="en-US" b="1" dirty="0"/>
              <a:t>&gt;&gt;&gt; b = </a:t>
            </a:r>
            <a:r>
              <a:rPr lang="en-US" b="1" dirty="0" err="1"/>
              <a:t>copy.deepcopy</a:t>
            </a:r>
            <a:r>
              <a:rPr lang="en-US" b="1" dirty="0"/>
              <a:t>(a)</a:t>
            </a:r>
          </a:p>
          <a:p>
            <a:pPr marL="285750" lvl="1" indent="0">
              <a:buNone/>
            </a:pPr>
            <a:r>
              <a:rPr lang="en-US" b="1" dirty="0"/>
              <a:t>&gt;&gt;&gt; a[2].append(102)</a:t>
            </a:r>
          </a:p>
          <a:p>
            <a:pPr marL="285750" lvl="1" indent="0">
              <a:buNone/>
            </a:pPr>
            <a:r>
              <a:rPr lang="en-US" b="1" dirty="0"/>
              <a:t>&gt;&gt;&gt; b[2]</a:t>
            </a:r>
          </a:p>
          <a:p>
            <a:pPr marL="285750" lvl="1" indent="0">
              <a:buNone/>
            </a:pPr>
            <a:r>
              <a:rPr lang="en-US" b="1" dirty="0"/>
              <a:t>[100,101]</a:t>
            </a:r>
          </a:p>
          <a:p>
            <a:pPr marL="285750" lvl="1" indent="0">
              <a:buNone/>
            </a:pPr>
            <a:r>
              <a:rPr lang="en-US" b="1" dirty="0"/>
              <a:t>&gt;&gt;&gt; a[2] is b[2]</a:t>
            </a:r>
          </a:p>
          <a:p>
            <a:pPr marL="285750" lvl="1" indent="0">
              <a:buNone/>
            </a:pPr>
            <a:r>
              <a:rPr lang="en-US" b="1" dirty="0"/>
              <a:t>False</a:t>
            </a:r>
            <a:endParaRPr lang="tr-TR" b="1" dirty="0"/>
          </a:p>
          <a:p>
            <a:pPr marL="285750" lvl="1" indent="0">
              <a:buNone/>
            </a:pPr>
            <a:endParaRPr lang="tr-TR" b="1" dirty="0"/>
          </a:p>
          <a:p>
            <a:pPr marL="285750"/>
            <a:r>
              <a:rPr lang="en-US" dirty="0"/>
              <a:t>This is the only safe way to copy something</a:t>
            </a:r>
          </a:p>
        </p:txBody>
      </p:sp>
    </p:spTree>
    <p:extLst>
      <p:ext uri="{BB962C8B-B14F-4D97-AF65-F5344CB8AC3E}">
        <p14:creationId xmlns:p14="http://schemas.microsoft.com/office/powerpoint/2010/main" val="1746342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E73C0-6921-4115-9934-E1EB350B9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Formatting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379D5-ACD9-4C57-8994-D6FFD6396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793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One way to format string in Python 3.6+ is with f-strings.</a:t>
            </a:r>
          </a:p>
          <a:p>
            <a:pPr marL="285750" lvl="1" indent="0">
              <a:buNone/>
            </a:pPr>
            <a:r>
              <a:rPr lang="en-US" b="1" dirty="0"/>
              <a:t>&gt;&gt;&gt; name = 'IBM'</a:t>
            </a:r>
          </a:p>
          <a:p>
            <a:pPr marL="285750" lvl="1" indent="0">
              <a:buNone/>
            </a:pPr>
            <a:r>
              <a:rPr lang="en-US" b="1" dirty="0"/>
              <a:t>&gt;&gt;&gt; shares = 100</a:t>
            </a:r>
          </a:p>
          <a:p>
            <a:pPr marL="285750" lvl="1" indent="0">
              <a:buNone/>
            </a:pPr>
            <a:r>
              <a:rPr lang="en-US" b="1" dirty="0"/>
              <a:t>&gt;&gt;&gt; price = 91.1</a:t>
            </a:r>
          </a:p>
          <a:p>
            <a:pPr marL="285750" lvl="1" indent="0">
              <a:buNone/>
            </a:pPr>
            <a:r>
              <a:rPr lang="en-US" b="1" dirty="0"/>
              <a:t>&gt;&gt;&gt; f'{name:&gt;10s} {shares:&gt;10d} {price:&gt;10.2f}'</a:t>
            </a:r>
          </a:p>
          <a:p>
            <a:pPr marL="285750" lvl="1" indent="0">
              <a:buNone/>
            </a:pPr>
            <a:r>
              <a:rPr lang="en-US" b="1" dirty="0"/>
              <a:t>'       IBM        100      91.10'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98BAC0A-8764-461E-94D6-373CCEABEF3F}"/>
              </a:ext>
            </a:extLst>
          </p:cNvPr>
          <p:cNvSpPr txBox="1"/>
          <p:nvPr/>
        </p:nvSpPr>
        <p:spPr>
          <a:xfrm>
            <a:off x="628650" y="3753899"/>
            <a:ext cx="457200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Format codes</a:t>
            </a:r>
            <a:endParaRPr lang="tr-TR" b="1" i="0" dirty="0">
              <a:solidFill>
                <a:srgbClr val="24292F"/>
              </a:solidFill>
              <a:effectLst/>
              <a:latin typeface="-apple-system"/>
            </a:endParaRPr>
          </a:p>
          <a:p>
            <a:pPr algn="l"/>
            <a:endParaRPr lang="en-US" b="1" i="0" dirty="0">
              <a:solidFill>
                <a:srgbClr val="24292F"/>
              </a:solidFill>
              <a:effectLst/>
              <a:latin typeface="-apple-system"/>
            </a:endParaRPr>
          </a:p>
          <a:p>
            <a:r>
              <a:rPr lang="en-US" dirty="0"/>
              <a:t>d       Decimal integer</a:t>
            </a:r>
          </a:p>
          <a:p>
            <a:r>
              <a:rPr lang="en-US" dirty="0"/>
              <a:t>b       Binary integer</a:t>
            </a:r>
          </a:p>
          <a:p>
            <a:r>
              <a:rPr lang="en-US" dirty="0"/>
              <a:t>x       Hexadecimal integer</a:t>
            </a:r>
          </a:p>
          <a:p>
            <a:r>
              <a:rPr lang="en-US" dirty="0"/>
              <a:t>f       Float as [-]</a:t>
            </a:r>
            <a:r>
              <a:rPr lang="en-US" dirty="0" err="1"/>
              <a:t>m.dddddd</a:t>
            </a:r>
            <a:endParaRPr lang="en-US" dirty="0"/>
          </a:p>
          <a:p>
            <a:r>
              <a:rPr lang="en-US" dirty="0"/>
              <a:t>e       Float as [-]</a:t>
            </a:r>
            <a:r>
              <a:rPr lang="en-US" dirty="0" err="1"/>
              <a:t>m.dddddde</a:t>
            </a:r>
            <a:r>
              <a:rPr lang="en-US" dirty="0"/>
              <a:t>+-xx</a:t>
            </a:r>
          </a:p>
          <a:p>
            <a:r>
              <a:rPr lang="en-US" dirty="0"/>
              <a:t>g       Float, but selective use of E notation</a:t>
            </a:r>
          </a:p>
          <a:p>
            <a:r>
              <a:rPr lang="en-US" dirty="0"/>
              <a:t>s       String</a:t>
            </a:r>
          </a:p>
          <a:p>
            <a:r>
              <a:rPr lang="en-US" dirty="0"/>
              <a:t>c       Character (from integer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739B61B-C43D-4A4C-9B79-0BC4C0F9D4CC}"/>
              </a:ext>
            </a:extLst>
          </p:cNvPr>
          <p:cNvSpPr txBox="1"/>
          <p:nvPr/>
        </p:nvSpPr>
        <p:spPr>
          <a:xfrm>
            <a:off x="4387134" y="4098898"/>
            <a:ext cx="4572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i="0" dirty="0">
                <a:solidFill>
                  <a:srgbClr val="24292F"/>
                </a:solidFill>
                <a:effectLst/>
                <a:latin typeface="-apple-system"/>
              </a:rPr>
              <a:t>:&gt;10d   Int</a:t>
            </a:r>
            <a:r>
              <a:rPr lang="tr-TR" i="0" dirty="0">
                <a:solidFill>
                  <a:srgbClr val="24292F"/>
                </a:solidFill>
                <a:effectLst/>
                <a:latin typeface="-apple-system"/>
              </a:rPr>
              <a:t>.</a:t>
            </a:r>
            <a:r>
              <a:rPr lang="en-US" i="0" dirty="0">
                <a:solidFill>
                  <a:srgbClr val="24292F"/>
                </a:solidFill>
                <a:effectLst/>
                <a:latin typeface="-apple-system"/>
              </a:rPr>
              <a:t> right aligned in 10-character field</a:t>
            </a:r>
          </a:p>
          <a:p>
            <a:pPr algn="l"/>
            <a:r>
              <a:rPr lang="en-US" i="0" dirty="0">
                <a:solidFill>
                  <a:srgbClr val="24292F"/>
                </a:solidFill>
                <a:effectLst/>
                <a:latin typeface="-apple-system"/>
              </a:rPr>
              <a:t>:&lt;10d   Int</a:t>
            </a:r>
            <a:r>
              <a:rPr lang="tr-TR" i="0" dirty="0">
                <a:solidFill>
                  <a:srgbClr val="24292F"/>
                </a:solidFill>
                <a:effectLst/>
                <a:latin typeface="-apple-system"/>
              </a:rPr>
              <a:t>.</a:t>
            </a:r>
            <a:r>
              <a:rPr lang="en-US" i="0" dirty="0">
                <a:solidFill>
                  <a:srgbClr val="24292F"/>
                </a:solidFill>
                <a:effectLst/>
                <a:latin typeface="-apple-system"/>
              </a:rPr>
              <a:t> left aligned in 10-character field</a:t>
            </a:r>
          </a:p>
          <a:p>
            <a:pPr algn="l"/>
            <a:r>
              <a:rPr lang="en-US" i="0" dirty="0">
                <a:solidFill>
                  <a:srgbClr val="24292F"/>
                </a:solidFill>
                <a:effectLst/>
                <a:latin typeface="-apple-system"/>
              </a:rPr>
              <a:t>:^10d   Int</a:t>
            </a:r>
            <a:r>
              <a:rPr lang="tr-TR" i="0" dirty="0">
                <a:solidFill>
                  <a:srgbClr val="24292F"/>
                </a:solidFill>
                <a:effectLst/>
                <a:latin typeface="-apple-system"/>
              </a:rPr>
              <a:t>.</a:t>
            </a:r>
            <a:r>
              <a:rPr lang="en-US" i="0" dirty="0">
                <a:solidFill>
                  <a:srgbClr val="24292F"/>
                </a:solidFill>
                <a:effectLst/>
                <a:latin typeface="-apple-system"/>
              </a:rPr>
              <a:t> centered in 10-character field</a:t>
            </a:r>
          </a:p>
          <a:p>
            <a:pPr algn="l"/>
            <a:r>
              <a:rPr lang="en-US" i="0" dirty="0">
                <a:solidFill>
                  <a:srgbClr val="24292F"/>
                </a:solidFill>
                <a:effectLst/>
                <a:latin typeface="-apple-system"/>
              </a:rPr>
              <a:t>:0.2f   Float with 2 digit precision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8979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56458-1178-4634-B920-3F801988B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Names, Values,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A709C1-8279-44B4-92EB-6AFC121EEA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Variable names do not have a type. It's only a name.</a:t>
            </a:r>
            <a:endParaRPr lang="tr-TR" dirty="0"/>
          </a:p>
          <a:p>
            <a:r>
              <a:rPr lang="en-US" dirty="0"/>
              <a:t>However, values do have an underlying type.</a:t>
            </a:r>
          </a:p>
          <a:p>
            <a:pPr marL="285750" lvl="1" indent="0">
              <a:buNone/>
            </a:pPr>
            <a:r>
              <a:rPr lang="en-US" b="1" dirty="0"/>
              <a:t>&gt;&gt;&gt; a = 42</a:t>
            </a:r>
          </a:p>
          <a:p>
            <a:pPr marL="285750" lvl="1" indent="0">
              <a:buNone/>
            </a:pPr>
            <a:r>
              <a:rPr lang="en-US" b="1" dirty="0"/>
              <a:t>&gt;&gt;&gt; b = 'Hello World'</a:t>
            </a:r>
          </a:p>
          <a:p>
            <a:pPr marL="285750" lvl="1" indent="0">
              <a:buNone/>
            </a:pPr>
            <a:r>
              <a:rPr lang="en-US" b="1" dirty="0"/>
              <a:t>&gt;&gt;&gt; type(a)</a:t>
            </a:r>
          </a:p>
          <a:p>
            <a:pPr marL="285750" lvl="1" indent="0">
              <a:buNone/>
            </a:pPr>
            <a:r>
              <a:rPr lang="en-US" b="1" dirty="0"/>
              <a:t>&lt;type 'int'&gt;</a:t>
            </a:r>
          </a:p>
          <a:p>
            <a:pPr marL="285750" lvl="1" indent="0">
              <a:buNone/>
            </a:pPr>
            <a:r>
              <a:rPr lang="en-US" b="1" dirty="0"/>
              <a:t>&gt;&gt;&gt; type(b)</a:t>
            </a:r>
          </a:p>
          <a:p>
            <a:pPr marL="285750" lvl="1" indent="0">
              <a:buNone/>
            </a:pPr>
            <a:r>
              <a:rPr lang="en-US" b="1" dirty="0"/>
              <a:t>&lt;type 'str'&gt;</a:t>
            </a:r>
          </a:p>
          <a:p>
            <a:endParaRPr lang="tr-TR" dirty="0"/>
          </a:p>
          <a:p>
            <a:r>
              <a:rPr lang="en-US" dirty="0"/>
              <a:t>type() will tell you what it is. </a:t>
            </a:r>
            <a:endParaRPr lang="tr-TR" dirty="0"/>
          </a:p>
          <a:p>
            <a:r>
              <a:rPr lang="en-US" dirty="0"/>
              <a:t>The type name is usually used as a function that creates or converts a value to that type.</a:t>
            </a:r>
          </a:p>
          <a:p>
            <a:endParaRPr lang="en-US" dirty="0"/>
          </a:p>
          <a:p>
            <a:endParaRPr lang="tr-TR" dirty="0"/>
          </a:p>
          <a:p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0426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1F6FC-C144-4984-A147-0A77A83F9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Checking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0404F7-DA51-4EB7-A926-620C065979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tell if an object is a specific type.</a:t>
            </a:r>
          </a:p>
          <a:p>
            <a:pPr marL="285750" lvl="1" indent="0">
              <a:buNone/>
            </a:pPr>
            <a:r>
              <a:rPr lang="en-US" b="1" dirty="0"/>
              <a:t>if </a:t>
            </a:r>
            <a:r>
              <a:rPr lang="en-US" b="1" dirty="0" err="1"/>
              <a:t>isinstance</a:t>
            </a:r>
            <a:r>
              <a:rPr lang="en-US" b="1" dirty="0"/>
              <a:t>(a, list):</a:t>
            </a:r>
          </a:p>
          <a:p>
            <a:pPr marL="285750" lvl="1" indent="0">
              <a:buNone/>
            </a:pPr>
            <a:r>
              <a:rPr lang="en-US" b="1" dirty="0"/>
              <a:t>    print('a is a list’)</a:t>
            </a:r>
            <a:endParaRPr lang="tr-TR" b="1" dirty="0"/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Checking for one of many possible types.</a:t>
            </a:r>
          </a:p>
          <a:p>
            <a:pPr marL="285750" lvl="1" indent="0">
              <a:buNone/>
            </a:pPr>
            <a:r>
              <a:rPr lang="en-US" b="1" dirty="0"/>
              <a:t>if </a:t>
            </a:r>
            <a:r>
              <a:rPr lang="en-US" b="1" dirty="0" err="1"/>
              <a:t>isinstance</a:t>
            </a:r>
            <a:r>
              <a:rPr lang="en-US" b="1" dirty="0"/>
              <a:t>(a, (</a:t>
            </a:r>
            <a:r>
              <a:rPr lang="en-US" b="1" dirty="0" err="1"/>
              <a:t>list,tuple</a:t>
            </a:r>
            <a:r>
              <a:rPr lang="en-US" b="1" dirty="0"/>
              <a:t>)):</a:t>
            </a:r>
          </a:p>
          <a:p>
            <a:pPr marL="285750" lvl="1" indent="0">
              <a:buNone/>
            </a:pPr>
            <a:r>
              <a:rPr lang="en-US" b="1" dirty="0"/>
              <a:t>    print('a is a list or tuple’)</a:t>
            </a:r>
            <a:endParaRPr lang="tr-TR" b="1" dirty="0"/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*Caution: Don't go overboard with type checking. It can lead to excessive code complexity. </a:t>
            </a:r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7855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AC914-9395-4B41-A6FA-BC9D38DEE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D078A-20BF-4BFF-AE35-4B86FF600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Have looked at basic principles of working</a:t>
            </a:r>
            <a:r>
              <a:rPr lang="tr-TR" sz="2400" dirty="0"/>
              <a:t> </a:t>
            </a:r>
            <a:r>
              <a:rPr lang="en-US" sz="2400" dirty="0"/>
              <a:t>with data in Python programs</a:t>
            </a:r>
            <a:endParaRPr lang="tr-TR" sz="2400" dirty="0"/>
          </a:p>
          <a:p>
            <a:endParaRPr lang="en-US" sz="2400" dirty="0"/>
          </a:p>
          <a:p>
            <a:r>
              <a:rPr lang="en-US" sz="2400" dirty="0"/>
              <a:t>Brief look at part of the object-model</a:t>
            </a:r>
            <a:endParaRPr lang="tr-TR" sz="2400" dirty="0"/>
          </a:p>
          <a:p>
            <a:endParaRPr lang="en-US" sz="2400" dirty="0"/>
          </a:p>
          <a:p>
            <a:r>
              <a:rPr lang="en-US" sz="2400" dirty="0"/>
              <a:t>A big part of understanding most Python</a:t>
            </a:r>
            <a:r>
              <a:rPr lang="tr-TR" sz="2400" dirty="0"/>
              <a:t> </a:t>
            </a:r>
            <a:r>
              <a:rPr lang="en-US" sz="2400" dirty="0"/>
              <a:t>programs.</a:t>
            </a:r>
          </a:p>
        </p:txBody>
      </p:sp>
    </p:spTree>
    <p:extLst>
      <p:ext uri="{BB962C8B-B14F-4D97-AF65-F5344CB8AC3E}">
        <p14:creationId xmlns:p14="http://schemas.microsoft.com/office/powerpoint/2010/main" val="2296545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8BF90-24E1-452F-AB32-A68F7E65A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format()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08300E-0AE3-47B0-B47D-4A1DF8656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768358"/>
          </a:xfrm>
        </p:spPr>
        <p:txBody>
          <a:bodyPr>
            <a:normAutofit/>
          </a:bodyPr>
          <a:lstStyle/>
          <a:p>
            <a:r>
              <a:rPr lang="en-US" dirty="0"/>
              <a:t>format() that can apply formatting to arguments or keyword arguments.</a:t>
            </a:r>
            <a:endParaRPr lang="tr-TR" dirty="0"/>
          </a:p>
          <a:p>
            <a:pPr marL="285750" lvl="1" indent="0">
              <a:buNone/>
            </a:pPr>
            <a:r>
              <a:rPr lang="en-US" sz="1600" b="1" dirty="0"/>
              <a:t>&gt;&gt;&gt; '{name:&gt;10s} {shares:10d} {price:10.2f}'.format(name='IBM', shares=100, price=91.1)</a:t>
            </a:r>
          </a:p>
          <a:p>
            <a:pPr marL="285750" lvl="1" indent="0">
              <a:buNone/>
            </a:pPr>
            <a:r>
              <a:rPr lang="en-US" sz="1600" b="1" dirty="0"/>
              <a:t>'       IBM        100      91.10'</a:t>
            </a:r>
          </a:p>
          <a:p>
            <a:pPr marL="285750" lvl="1" indent="0">
              <a:buNone/>
            </a:pPr>
            <a:r>
              <a:rPr lang="en-US" sz="1600" b="1" dirty="0"/>
              <a:t>&gt;&gt;&gt; '{:10s} {:10d} {:10.2f}'.format('IBM', 100, 91.1)</a:t>
            </a:r>
          </a:p>
          <a:p>
            <a:pPr marL="285750" lvl="1" indent="0">
              <a:buNone/>
            </a:pPr>
            <a:r>
              <a:rPr lang="en-US" sz="1600" b="1" dirty="0"/>
              <a:t>'       IBM        100      91.10’</a:t>
            </a:r>
            <a:endParaRPr lang="tr-TR" sz="1600" b="1" dirty="0"/>
          </a:p>
          <a:p>
            <a:pPr marL="285750" lvl="1" indent="0">
              <a:buNone/>
            </a:pPr>
            <a:endParaRPr lang="tr-TR" b="1" dirty="0"/>
          </a:p>
          <a:p>
            <a:pPr marL="0" indent="0" algn="l">
              <a:buNone/>
            </a:pPr>
            <a:r>
              <a:rPr lang="en-US" b="1" i="0" dirty="0">
                <a:solidFill>
                  <a:srgbClr val="24292F"/>
                </a:solidFill>
                <a:effectLst/>
                <a:latin typeface="-apple-system"/>
              </a:rPr>
              <a:t>C-Style Formatting</a:t>
            </a:r>
          </a:p>
          <a:p>
            <a:r>
              <a:rPr lang="en-US" dirty="0"/>
              <a:t>Formatting operator (%)</a:t>
            </a:r>
            <a:endParaRPr lang="tr-TR" dirty="0"/>
          </a:p>
          <a:p>
            <a:pPr marL="285750" lvl="1" indent="0">
              <a:buNone/>
            </a:pPr>
            <a:r>
              <a:rPr lang="en-US" sz="1600" b="1" dirty="0"/>
              <a:t>&gt;&gt;&gt; 'The value is %d' % 3</a:t>
            </a:r>
          </a:p>
          <a:p>
            <a:pPr marL="285750" lvl="1" indent="0">
              <a:buNone/>
            </a:pPr>
            <a:r>
              <a:rPr lang="en-US" sz="1600" b="1" dirty="0"/>
              <a:t>'The value is 3'</a:t>
            </a:r>
          </a:p>
          <a:p>
            <a:pPr marL="285750" lvl="1" indent="0">
              <a:buNone/>
            </a:pPr>
            <a:r>
              <a:rPr lang="en-US" sz="1600" b="1" dirty="0"/>
              <a:t>&gt;&gt;&gt; '%5d %-5d %10d' % (3,4,5)</a:t>
            </a:r>
          </a:p>
          <a:p>
            <a:pPr marL="285750" lvl="1" indent="0">
              <a:buNone/>
            </a:pPr>
            <a:r>
              <a:rPr lang="en-US" sz="1600" b="1" dirty="0"/>
              <a:t>'    3 4              5'</a:t>
            </a:r>
          </a:p>
          <a:p>
            <a:pPr marL="285750" lvl="1" indent="0">
              <a:buNone/>
            </a:pPr>
            <a:r>
              <a:rPr lang="en-US" sz="1600" b="1" dirty="0"/>
              <a:t>&gt;&gt;&gt; '%0.2f' % (3.1415926,)</a:t>
            </a:r>
          </a:p>
          <a:p>
            <a:pPr marL="285750" lvl="1" indent="0">
              <a:buNone/>
            </a:pPr>
            <a:r>
              <a:rPr lang="en-US" sz="1600" b="1" dirty="0"/>
              <a:t>'3.14'</a:t>
            </a:r>
          </a:p>
        </p:txBody>
      </p:sp>
    </p:spTree>
    <p:extLst>
      <p:ext uri="{BB962C8B-B14F-4D97-AF65-F5344CB8AC3E}">
        <p14:creationId xmlns:p14="http://schemas.microsoft.com/office/powerpoint/2010/main" val="3921304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C4028-D212-442C-A7DE-A1BE86585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with Sequences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CF676-4222-474B-AAFD-137FC9C1F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Python has three </a:t>
            </a:r>
            <a:r>
              <a:rPr lang="tr-TR" dirty="0"/>
              <a:t>«</a:t>
            </a:r>
            <a:r>
              <a:rPr lang="en-US" dirty="0"/>
              <a:t>sequence</a:t>
            </a:r>
            <a:r>
              <a:rPr lang="tr-TR" dirty="0"/>
              <a:t>»</a:t>
            </a:r>
            <a:r>
              <a:rPr lang="en-US" dirty="0"/>
              <a:t> datatypes.</a:t>
            </a:r>
          </a:p>
          <a:p>
            <a:pPr marL="285750" lvl="1" indent="0">
              <a:buNone/>
            </a:pPr>
            <a:r>
              <a:rPr lang="en-US" b="1" dirty="0"/>
              <a:t>a = 'Hello’ </a:t>
            </a:r>
            <a:r>
              <a:rPr lang="tr-TR" b="1" dirty="0"/>
              <a:t>				</a:t>
            </a:r>
            <a:r>
              <a:rPr lang="en-US" b="1" dirty="0"/>
              <a:t># String</a:t>
            </a:r>
          </a:p>
          <a:p>
            <a:pPr marL="285750" lvl="1" indent="0">
              <a:buNone/>
            </a:pPr>
            <a:r>
              <a:rPr lang="en-US" b="1" dirty="0"/>
              <a:t>b = [1, 4, 5] </a:t>
            </a:r>
            <a:r>
              <a:rPr lang="tr-TR" b="1" dirty="0"/>
              <a:t>			</a:t>
            </a:r>
            <a:r>
              <a:rPr lang="en-US" b="1" dirty="0"/>
              <a:t># List</a:t>
            </a:r>
          </a:p>
          <a:p>
            <a:pPr marL="285750" lvl="1" indent="0">
              <a:buNone/>
            </a:pPr>
            <a:r>
              <a:rPr lang="en-US" b="1" dirty="0"/>
              <a:t>c = ('GOOG', 100, 490.1)</a:t>
            </a:r>
            <a:r>
              <a:rPr lang="tr-TR" b="1" dirty="0"/>
              <a:t>		</a:t>
            </a:r>
            <a:r>
              <a:rPr lang="en-US" b="1" dirty="0"/>
              <a:t># Tuple</a:t>
            </a:r>
          </a:p>
          <a:p>
            <a:r>
              <a:rPr lang="en-US" dirty="0"/>
              <a:t>Sequences are ordered : s[n]</a:t>
            </a:r>
          </a:p>
          <a:p>
            <a:pPr marL="285750" lvl="1" indent="0">
              <a:buNone/>
            </a:pPr>
            <a:r>
              <a:rPr lang="en-US" b="1" dirty="0"/>
              <a:t>a[0] </a:t>
            </a:r>
            <a:r>
              <a:rPr lang="tr-TR" b="1" dirty="0"/>
              <a:t>	# </a:t>
            </a:r>
            <a:r>
              <a:rPr lang="en-US" b="1" dirty="0"/>
              <a:t>'H'</a:t>
            </a:r>
          </a:p>
          <a:p>
            <a:pPr marL="285750" lvl="1" indent="0">
              <a:buNone/>
            </a:pPr>
            <a:r>
              <a:rPr lang="en-US" b="1" dirty="0"/>
              <a:t>b[-1]</a:t>
            </a:r>
            <a:r>
              <a:rPr lang="tr-TR" b="1" dirty="0"/>
              <a:t>	#</a:t>
            </a:r>
            <a:r>
              <a:rPr lang="en-US" b="1" dirty="0"/>
              <a:t> 5</a:t>
            </a:r>
          </a:p>
          <a:p>
            <a:pPr marL="285750" lvl="1" indent="0">
              <a:buNone/>
            </a:pPr>
            <a:r>
              <a:rPr lang="en-US" b="1" dirty="0"/>
              <a:t>c[1] </a:t>
            </a:r>
            <a:r>
              <a:rPr lang="tr-TR" b="1" dirty="0"/>
              <a:t>	# </a:t>
            </a:r>
            <a:r>
              <a:rPr lang="en-US" b="1" dirty="0"/>
              <a:t>100</a:t>
            </a:r>
          </a:p>
          <a:p>
            <a:r>
              <a:rPr lang="en-US" dirty="0"/>
              <a:t>Sequences have a length : </a:t>
            </a:r>
            <a:r>
              <a:rPr lang="en-US" dirty="0" err="1"/>
              <a:t>len</a:t>
            </a:r>
            <a:r>
              <a:rPr lang="en-US" dirty="0"/>
              <a:t>(s)</a:t>
            </a:r>
          </a:p>
          <a:p>
            <a:pPr marL="285750" lvl="1" indent="0">
              <a:buNone/>
            </a:pPr>
            <a:r>
              <a:rPr lang="en-US" b="1" dirty="0" err="1"/>
              <a:t>len</a:t>
            </a:r>
            <a:r>
              <a:rPr lang="en-US" b="1" dirty="0"/>
              <a:t>(a) </a:t>
            </a:r>
            <a:r>
              <a:rPr lang="tr-TR" b="1" dirty="0"/>
              <a:t>	# </a:t>
            </a:r>
            <a:r>
              <a:rPr lang="en-US" b="1" dirty="0"/>
              <a:t>5</a:t>
            </a:r>
          </a:p>
          <a:p>
            <a:pPr marL="285750" lvl="1" indent="0">
              <a:buNone/>
            </a:pPr>
            <a:r>
              <a:rPr lang="en-US" b="1" dirty="0" err="1"/>
              <a:t>len</a:t>
            </a:r>
            <a:r>
              <a:rPr lang="en-US" b="1" dirty="0"/>
              <a:t>(b) </a:t>
            </a:r>
            <a:r>
              <a:rPr lang="tr-TR" b="1" dirty="0"/>
              <a:t>	# </a:t>
            </a:r>
            <a:r>
              <a:rPr lang="en-US" b="1" dirty="0"/>
              <a:t>3</a:t>
            </a:r>
          </a:p>
          <a:p>
            <a:pPr marL="285750" lvl="1" indent="0">
              <a:buNone/>
            </a:pPr>
            <a:r>
              <a:rPr lang="en-US" b="1" dirty="0" err="1"/>
              <a:t>len</a:t>
            </a:r>
            <a:r>
              <a:rPr lang="en-US" b="1" dirty="0"/>
              <a:t>(c) </a:t>
            </a:r>
            <a:r>
              <a:rPr lang="tr-TR" b="1" dirty="0"/>
              <a:t>	# </a:t>
            </a:r>
            <a:r>
              <a:rPr lang="en-US" b="1" dirty="0"/>
              <a:t>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743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4855E-C9AB-4383-9B63-7FD429517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with Sequences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A023FA-6244-4D31-9A59-6FDEFB62A1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65160"/>
            <a:ext cx="7886700" cy="5396247"/>
          </a:xfrm>
        </p:spPr>
        <p:txBody>
          <a:bodyPr>
            <a:normAutofit/>
          </a:bodyPr>
          <a:lstStyle/>
          <a:p>
            <a:r>
              <a:rPr lang="en-US" dirty="0"/>
              <a:t>Sequences can be replicated: s * n.</a:t>
            </a:r>
          </a:p>
          <a:p>
            <a:pPr marL="285750" lvl="1" indent="0">
              <a:buNone/>
            </a:pPr>
            <a:r>
              <a:rPr lang="fi-FI" sz="1600" b="1" dirty="0"/>
              <a:t>&gt;&gt;&gt; a = 'Hello'</a:t>
            </a:r>
          </a:p>
          <a:p>
            <a:pPr marL="285750" lvl="1" indent="0">
              <a:buNone/>
            </a:pPr>
            <a:r>
              <a:rPr lang="fi-FI" sz="1600" b="1" dirty="0"/>
              <a:t>&gt;&gt;&gt; a * 3</a:t>
            </a:r>
          </a:p>
          <a:p>
            <a:pPr marL="285750" lvl="1" indent="0">
              <a:buNone/>
            </a:pPr>
            <a:r>
              <a:rPr lang="fi-FI" sz="1600" b="1" dirty="0"/>
              <a:t>'HelloHelloHello'</a:t>
            </a:r>
          </a:p>
          <a:p>
            <a:pPr marL="285750" lvl="1" indent="0">
              <a:buNone/>
            </a:pPr>
            <a:r>
              <a:rPr lang="fi-FI" sz="1600" b="1" dirty="0"/>
              <a:t>&gt;&gt;&gt; b = [1, 2, 3]</a:t>
            </a:r>
          </a:p>
          <a:p>
            <a:pPr marL="285750" lvl="1" indent="0">
              <a:buNone/>
            </a:pPr>
            <a:r>
              <a:rPr lang="fi-FI" sz="1600" b="1" dirty="0"/>
              <a:t>&gt;&gt;&gt; b * 2</a:t>
            </a:r>
          </a:p>
          <a:p>
            <a:pPr marL="285750" lvl="1" indent="0">
              <a:buNone/>
            </a:pPr>
            <a:r>
              <a:rPr lang="fi-FI" sz="1600" b="1" dirty="0"/>
              <a:t>[1, 2, 3, 1, 2, 3]</a:t>
            </a:r>
            <a:endParaRPr lang="tr-TR" sz="1600" b="1" dirty="0"/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Sequences of the same type can be concatenated: s + t.</a:t>
            </a:r>
            <a:endParaRPr lang="tr-TR" dirty="0"/>
          </a:p>
          <a:p>
            <a:pPr marL="285750" lvl="1" indent="0">
              <a:buNone/>
            </a:pPr>
            <a:r>
              <a:rPr lang="en-US" sz="1600" b="1" dirty="0"/>
              <a:t>&gt;&gt;&gt; a = (1, 2, 3)</a:t>
            </a:r>
          </a:p>
          <a:p>
            <a:pPr marL="285750" lvl="1" indent="0">
              <a:buNone/>
            </a:pPr>
            <a:r>
              <a:rPr lang="en-US" sz="1600" b="1" dirty="0"/>
              <a:t>&gt;&gt;&gt; b = (4, 5)</a:t>
            </a:r>
          </a:p>
          <a:p>
            <a:pPr marL="285750" lvl="1" indent="0">
              <a:buNone/>
            </a:pPr>
            <a:r>
              <a:rPr lang="en-US" sz="1600" b="1" dirty="0"/>
              <a:t>&gt;&gt;&gt; a + b</a:t>
            </a:r>
          </a:p>
          <a:p>
            <a:pPr marL="285750" lvl="1" indent="0">
              <a:buNone/>
            </a:pPr>
            <a:r>
              <a:rPr lang="en-US" sz="1600" b="1" dirty="0"/>
              <a:t>(1, 2, 3, 4, 5)</a:t>
            </a:r>
          </a:p>
          <a:p>
            <a:pPr marL="285750" lvl="1" indent="0">
              <a:buNone/>
            </a:pPr>
            <a:r>
              <a:rPr lang="en-US" sz="1600" b="1" dirty="0"/>
              <a:t>&gt;&gt;&gt;</a:t>
            </a:r>
          </a:p>
          <a:p>
            <a:pPr marL="285750" lvl="1" indent="0">
              <a:buNone/>
            </a:pPr>
            <a:r>
              <a:rPr lang="en-US" sz="1600" b="1" dirty="0"/>
              <a:t>&gt;&gt;&gt; c = [1, 5]</a:t>
            </a:r>
          </a:p>
          <a:p>
            <a:pPr marL="285750" lvl="1" indent="0">
              <a:buNone/>
            </a:pPr>
            <a:r>
              <a:rPr lang="en-US" sz="1600" b="1" dirty="0"/>
              <a:t>&gt;&gt;&gt; a + c</a:t>
            </a:r>
          </a:p>
          <a:p>
            <a:pPr marL="285750" lvl="1" indent="0">
              <a:buNone/>
            </a:pPr>
            <a:r>
              <a:rPr lang="en-US" sz="1600" b="1" dirty="0"/>
              <a:t>Traceback (most recent call last):</a:t>
            </a:r>
          </a:p>
          <a:p>
            <a:pPr marL="285750" lvl="1" indent="0">
              <a:buNone/>
            </a:pPr>
            <a:r>
              <a:rPr lang="en-US" sz="1600" b="1" dirty="0"/>
              <a:t>  File "&lt;stdin&gt;", line 1, in &lt;module&gt;</a:t>
            </a:r>
          </a:p>
          <a:p>
            <a:pPr marL="285750" lvl="1" indent="0">
              <a:buNone/>
            </a:pPr>
            <a:r>
              <a:rPr lang="en-US" sz="1600" b="1" dirty="0" err="1"/>
              <a:t>TypeError</a:t>
            </a:r>
            <a:r>
              <a:rPr lang="en-US" sz="1600" b="1" dirty="0"/>
              <a:t>: can only concatenate tuple (not "list") to tuple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465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2F0A8-D95B-4A19-9FAC-329AF7C43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00035"/>
          </a:xfrm>
        </p:spPr>
        <p:txBody>
          <a:bodyPr/>
          <a:lstStyle/>
          <a:p>
            <a:r>
              <a:rPr lang="en-US" dirty="0"/>
              <a:t>Sequence Slicing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703FE-03AC-4DC8-B8A7-C8848AD35B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75008"/>
            <a:ext cx="7886700" cy="521786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Slicing operator : s[</a:t>
            </a:r>
            <a:r>
              <a:rPr lang="en-US" dirty="0" err="1"/>
              <a:t>start:end</a:t>
            </a:r>
            <a:r>
              <a:rPr lang="en-US" dirty="0"/>
              <a:t>]</a:t>
            </a:r>
            <a:endParaRPr lang="tr-TR" dirty="0"/>
          </a:p>
          <a:p>
            <a:pPr marL="285750" lvl="1" indent="0">
              <a:buNone/>
            </a:pPr>
            <a:r>
              <a:rPr lang="pt-BR" b="1" dirty="0"/>
              <a:t>a = [0,1,2,3,4,5,6,7,8]</a:t>
            </a:r>
          </a:p>
          <a:p>
            <a:pPr marL="285750" lvl="1" indent="0">
              <a:buNone/>
            </a:pPr>
            <a:endParaRPr lang="pt-BR" b="1" dirty="0"/>
          </a:p>
          <a:p>
            <a:pPr marL="285750" lvl="1" indent="0">
              <a:buNone/>
            </a:pPr>
            <a:r>
              <a:rPr lang="pt-BR" b="1" dirty="0"/>
              <a:t>a[2:5]    </a:t>
            </a:r>
            <a:r>
              <a:rPr lang="tr-TR" b="1" dirty="0"/>
              <a:t>	 </a:t>
            </a:r>
            <a:r>
              <a:rPr lang="pt-BR" b="1" dirty="0"/>
              <a:t># [2,3,4]</a:t>
            </a:r>
          </a:p>
          <a:p>
            <a:pPr marL="285750" lvl="1" indent="0">
              <a:buNone/>
            </a:pPr>
            <a:r>
              <a:rPr lang="pt-BR" b="1" dirty="0"/>
              <a:t>a[-5:]   </a:t>
            </a:r>
            <a:r>
              <a:rPr lang="tr-TR" b="1" dirty="0"/>
              <a:t>	</a:t>
            </a:r>
            <a:r>
              <a:rPr lang="pt-BR" b="1" dirty="0"/>
              <a:t> # [4,5,6,7,8]</a:t>
            </a:r>
          </a:p>
          <a:p>
            <a:pPr marL="285750" lvl="1" indent="0">
              <a:buNone/>
            </a:pPr>
            <a:r>
              <a:rPr lang="pt-BR" b="1" dirty="0"/>
              <a:t>a[:3]    </a:t>
            </a:r>
            <a:r>
              <a:rPr lang="tr-TR" b="1" dirty="0"/>
              <a:t>	</a:t>
            </a:r>
            <a:r>
              <a:rPr lang="pt-BR" b="1" dirty="0"/>
              <a:t> # [0,1,2]</a:t>
            </a:r>
            <a:endParaRPr lang="tr-TR" b="1" dirty="0"/>
          </a:p>
          <a:p>
            <a:endParaRPr lang="tr-TR" dirty="0"/>
          </a:p>
          <a:p>
            <a:r>
              <a:rPr lang="en-US" dirty="0"/>
              <a:t>Indices must be integers.</a:t>
            </a:r>
          </a:p>
          <a:p>
            <a:r>
              <a:rPr lang="en-US" dirty="0"/>
              <a:t>Slices do not include the end value</a:t>
            </a:r>
          </a:p>
          <a:p>
            <a:r>
              <a:rPr lang="en-US" dirty="0"/>
              <a:t>If indices are omitted, they default to the beginning or end of the list.</a:t>
            </a:r>
            <a:endParaRPr lang="tr-TR" dirty="0"/>
          </a:p>
          <a:p>
            <a:endParaRPr lang="tr-TR" dirty="0"/>
          </a:p>
          <a:p>
            <a:pPr marL="285750" lvl="1" indent="0">
              <a:buNone/>
            </a:pPr>
            <a:r>
              <a:rPr lang="en-US" sz="2200" b="1" dirty="0">
                <a:solidFill>
                  <a:srgbClr val="C00000"/>
                </a:solidFill>
              </a:rPr>
              <a:t># Reassignment</a:t>
            </a:r>
          </a:p>
          <a:p>
            <a:pPr marL="285750" lvl="1" indent="0">
              <a:buNone/>
            </a:pPr>
            <a:r>
              <a:rPr lang="en-US" b="1" dirty="0"/>
              <a:t>a = [0,1,2,3,4,5,6,7,8]</a:t>
            </a:r>
          </a:p>
          <a:p>
            <a:pPr marL="285750" lvl="1" indent="0">
              <a:buNone/>
            </a:pPr>
            <a:r>
              <a:rPr lang="en-US" b="1" dirty="0"/>
              <a:t>a[2:4] = [10,11,12]       # [0,1,10,11,12,4,5,6,7,8]</a:t>
            </a:r>
            <a:endParaRPr lang="tr-TR" b="1" dirty="0"/>
          </a:p>
          <a:p>
            <a:pPr marL="285750" lvl="1" indent="0">
              <a:buNone/>
            </a:pPr>
            <a:endParaRPr lang="tr-TR" b="1" dirty="0"/>
          </a:p>
          <a:p>
            <a:pPr marL="285750" lvl="1" indent="0">
              <a:buNone/>
            </a:pPr>
            <a:r>
              <a:rPr lang="it-IT" sz="2200" b="1" dirty="0">
                <a:solidFill>
                  <a:srgbClr val="C00000"/>
                </a:solidFill>
              </a:rPr>
              <a:t># Deletion</a:t>
            </a:r>
          </a:p>
          <a:p>
            <a:pPr marL="285750" lvl="1" indent="0">
              <a:buNone/>
            </a:pPr>
            <a:r>
              <a:rPr lang="it-IT" b="1" dirty="0"/>
              <a:t>a = [0,1,2,3,4,5,6,7,8]</a:t>
            </a:r>
          </a:p>
          <a:p>
            <a:pPr marL="285750" lvl="1" indent="0">
              <a:buNone/>
            </a:pPr>
            <a:r>
              <a:rPr lang="it-IT" b="1" dirty="0"/>
              <a:t>del a[2:4]                # [0,1,4,5,6,7,8]</a:t>
            </a:r>
            <a:endParaRPr lang="tr-TR" b="1" dirty="0"/>
          </a:p>
          <a:p>
            <a:pPr marL="285750" lvl="1" indent="0">
              <a:buNone/>
            </a:pPr>
            <a:endParaRPr lang="tr-TR" b="1" dirty="0"/>
          </a:p>
          <a:p>
            <a:endParaRPr lang="tr-TR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981A86-4CB1-4958-8395-CE169E6369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0569" y="1587658"/>
            <a:ext cx="2418484" cy="1428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426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CA38B-FA55-45CA-93EE-55C5C74B3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Extended Slices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553F0-987A-4EC6-A257-4BBE5A39D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Extended slicing: s[</a:t>
            </a:r>
            <a:r>
              <a:rPr lang="en-US" dirty="0" err="1"/>
              <a:t>start:end:step</a:t>
            </a:r>
            <a:r>
              <a:rPr lang="en-US" dirty="0"/>
              <a:t>]</a:t>
            </a:r>
            <a:endParaRPr lang="tr-TR" dirty="0"/>
          </a:p>
          <a:p>
            <a:endParaRPr lang="tr-TR" dirty="0"/>
          </a:p>
          <a:p>
            <a:pPr marL="285750" lvl="1" indent="0">
              <a:buNone/>
            </a:pPr>
            <a:r>
              <a:rPr lang="pt-BR" b="1" dirty="0"/>
              <a:t>a = [0,1,2,3,4,5,6,7,8]</a:t>
            </a:r>
          </a:p>
          <a:p>
            <a:pPr marL="285750" lvl="1" indent="0">
              <a:buNone/>
            </a:pPr>
            <a:r>
              <a:rPr lang="pt-BR" b="1" dirty="0"/>
              <a:t>a[0:5:2] </a:t>
            </a:r>
            <a:r>
              <a:rPr lang="tr-TR" b="1" dirty="0"/>
              <a:t>		# </a:t>
            </a:r>
            <a:r>
              <a:rPr lang="pt-BR" b="1" dirty="0"/>
              <a:t>[0,2,4]</a:t>
            </a:r>
          </a:p>
          <a:p>
            <a:pPr marL="285750" lvl="1" indent="0">
              <a:buNone/>
            </a:pPr>
            <a:r>
              <a:rPr lang="pt-BR" b="1" dirty="0"/>
              <a:t>a[::-2] </a:t>
            </a:r>
            <a:r>
              <a:rPr lang="tr-TR" b="1" dirty="0"/>
              <a:t>		# </a:t>
            </a:r>
            <a:r>
              <a:rPr lang="pt-BR" b="1" dirty="0"/>
              <a:t>[8,6,4,2,0]</a:t>
            </a:r>
          </a:p>
          <a:p>
            <a:pPr marL="285750" lvl="1" indent="0">
              <a:buNone/>
            </a:pPr>
            <a:r>
              <a:rPr lang="pt-BR" b="1" dirty="0"/>
              <a:t>a[6:2:-1] </a:t>
            </a:r>
            <a:r>
              <a:rPr lang="tr-TR" b="1" dirty="0"/>
              <a:t>		# </a:t>
            </a:r>
            <a:r>
              <a:rPr lang="pt-BR" b="1" dirty="0"/>
              <a:t>[6,5,4,3]</a:t>
            </a:r>
            <a:endParaRPr lang="tr-TR" b="1" dirty="0"/>
          </a:p>
          <a:p>
            <a:pPr marL="285750" lvl="1" indent="0">
              <a:buNone/>
            </a:pPr>
            <a:endParaRPr lang="tr-TR" b="1" dirty="0"/>
          </a:p>
          <a:p>
            <a:pPr marL="285750" lvl="1" indent="0">
              <a:buNone/>
            </a:pPr>
            <a:endParaRPr lang="tr-TR" sz="2000" b="1" dirty="0"/>
          </a:p>
          <a:p>
            <a:pPr algn="l"/>
            <a:r>
              <a:rPr lang="en-US" sz="2000" b="0" i="1" u="none" strike="noStrike" baseline="0" dirty="0">
                <a:latin typeface="GillSans-Italic"/>
              </a:rPr>
              <a:t>step </a:t>
            </a:r>
            <a:r>
              <a:rPr lang="en-US" sz="2000" b="0" i="0" u="none" strike="noStrike" baseline="0" dirty="0">
                <a:latin typeface="GillSans"/>
              </a:rPr>
              <a:t>indicates stride and direction</a:t>
            </a:r>
          </a:p>
          <a:p>
            <a:pPr algn="l"/>
            <a:r>
              <a:rPr lang="en-US" sz="2000" b="0" i="1" u="none" strike="noStrike" baseline="0" dirty="0">
                <a:latin typeface="GillSans-Italic"/>
              </a:rPr>
              <a:t>end </a:t>
            </a:r>
            <a:r>
              <a:rPr lang="en-US" sz="2000" b="0" i="0" u="none" strike="noStrike" baseline="0" dirty="0">
                <a:latin typeface="GillSans"/>
              </a:rPr>
              <a:t>index is not included in result</a:t>
            </a:r>
          </a:p>
          <a:p>
            <a:pPr algn="l"/>
            <a:r>
              <a:rPr lang="en-US" sz="2000" b="0" i="0" u="none" strike="noStrike" baseline="0" dirty="0">
                <a:latin typeface="GillSans"/>
              </a:rPr>
              <a:t>Go easy on it for code clarity</a:t>
            </a:r>
            <a:endParaRPr lang="en-US" sz="2400" b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82410C5-A4D8-40B7-9C6B-7DD2D546BD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7243" y="2326917"/>
            <a:ext cx="2687931" cy="1781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689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58EC6-9331-44E0-BA58-E2927612E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Sequence Reductions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04253-DFCC-42F7-9797-92BD48A702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b="0" i="0" u="none" strike="noStrike" baseline="0" dirty="0"/>
              <a:t>sum(s)</a:t>
            </a:r>
          </a:p>
          <a:p>
            <a:pPr marL="285750" lvl="1" indent="0">
              <a:buNone/>
            </a:pPr>
            <a:r>
              <a:rPr lang="en-US" sz="1600" b="1" i="0" u="none" strike="noStrike" baseline="0" dirty="0"/>
              <a:t>&gt;&gt;&gt; s = [1, 2, 3, 4]</a:t>
            </a:r>
          </a:p>
          <a:p>
            <a:pPr marL="285750" lvl="1" indent="0">
              <a:buNone/>
            </a:pPr>
            <a:r>
              <a:rPr lang="en-US" sz="1600" b="1" i="0" u="none" strike="noStrike" baseline="0" dirty="0"/>
              <a:t>&gt;&gt;&gt; sum(s)</a:t>
            </a:r>
          </a:p>
          <a:p>
            <a:pPr marL="285750" lvl="1" indent="0">
              <a:buNone/>
            </a:pPr>
            <a:r>
              <a:rPr lang="en-US" sz="1600" b="1" i="0" u="none" strike="noStrike" baseline="0" dirty="0"/>
              <a:t>10</a:t>
            </a:r>
          </a:p>
          <a:p>
            <a:pPr marL="285750" lvl="1" indent="0">
              <a:buNone/>
            </a:pPr>
            <a:r>
              <a:rPr lang="en-US" sz="1600" b="1" i="0" u="none" strike="noStrike" baseline="0" dirty="0"/>
              <a:t>&gt;&gt;&gt;</a:t>
            </a:r>
            <a:endParaRPr lang="tr-TR" sz="1600" b="1" i="0" u="none" strike="noStrike" baseline="0" dirty="0"/>
          </a:p>
          <a:p>
            <a:pPr marL="285750" lvl="1" indent="0">
              <a:buNone/>
            </a:pPr>
            <a:endParaRPr lang="en-US" sz="1600" b="1" i="0" u="none" strike="noStrike" baseline="0" dirty="0"/>
          </a:p>
          <a:p>
            <a:pPr algn="l"/>
            <a:r>
              <a:rPr lang="en-US" sz="2400" b="0" i="0" u="none" strike="noStrike" baseline="0" dirty="0"/>
              <a:t>min(s), max(s)</a:t>
            </a:r>
          </a:p>
          <a:p>
            <a:pPr marL="285750" lvl="1" indent="0">
              <a:buNone/>
            </a:pPr>
            <a:r>
              <a:rPr lang="en-US" sz="1600" b="1" i="0" u="none" strike="noStrike" baseline="0" dirty="0"/>
              <a:t>&gt;&gt;&gt; min(s)</a:t>
            </a:r>
          </a:p>
          <a:p>
            <a:pPr marL="285750" lvl="1" indent="0">
              <a:buNone/>
            </a:pPr>
            <a:r>
              <a:rPr lang="en-US" sz="1600" b="1" i="0" u="none" strike="noStrike" baseline="0" dirty="0"/>
              <a:t>1</a:t>
            </a:r>
          </a:p>
          <a:p>
            <a:pPr marL="285750" lvl="1" indent="0">
              <a:buNone/>
            </a:pPr>
            <a:r>
              <a:rPr lang="en-US" sz="1600" b="1" i="0" u="none" strike="noStrike" baseline="0" dirty="0"/>
              <a:t>&gt;&gt;&gt; max(s)</a:t>
            </a:r>
          </a:p>
          <a:p>
            <a:pPr marL="285750" lvl="1" indent="0">
              <a:buNone/>
            </a:pPr>
            <a:r>
              <a:rPr lang="en-US" sz="1600" b="1" i="0" u="none" strike="noStrike" baseline="0" dirty="0"/>
              <a:t>4</a:t>
            </a:r>
          </a:p>
          <a:p>
            <a:pPr marL="285750" lvl="1" indent="0">
              <a:buNone/>
            </a:pPr>
            <a:r>
              <a:rPr lang="en-US" sz="1600" b="1" i="0" u="none" strike="noStrike" baseline="0" dirty="0"/>
              <a:t>&gt;&gt;&gt; max(t)</a:t>
            </a:r>
          </a:p>
          <a:p>
            <a:pPr marL="285750" lvl="1" indent="0">
              <a:buNone/>
            </a:pPr>
            <a:r>
              <a:rPr lang="en-US" sz="1600" b="1" i="0" u="none" strike="noStrike" baseline="0" dirty="0"/>
              <a:t>'World'</a:t>
            </a:r>
          </a:p>
          <a:p>
            <a:pPr marL="285750" lvl="1" indent="0">
              <a:buNone/>
            </a:pPr>
            <a:r>
              <a:rPr lang="en-US" sz="1600" b="1" i="0" u="none" strike="noStrike" baseline="0" dirty="0"/>
              <a:t>&gt;&gt;&gt;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409910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14332</TotalTime>
  <Words>2326</Words>
  <Application>Microsoft Office PowerPoint</Application>
  <PresentationFormat>On-screen Show (4:3)</PresentationFormat>
  <Paragraphs>403</Paragraphs>
  <Slides>32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-apple-system</vt:lpstr>
      <vt:lpstr>Arial</vt:lpstr>
      <vt:lpstr>Calibri</vt:lpstr>
      <vt:lpstr>Cambria Math</vt:lpstr>
      <vt:lpstr>GillSans</vt:lpstr>
      <vt:lpstr>GillSans-Italic</vt:lpstr>
      <vt:lpstr>Wingdings</vt:lpstr>
      <vt:lpstr>Office Theme</vt:lpstr>
      <vt:lpstr>CEN 427  Python Programming</vt:lpstr>
      <vt:lpstr>Formatted Output</vt:lpstr>
      <vt:lpstr>String Formatting </vt:lpstr>
      <vt:lpstr>format() Function</vt:lpstr>
      <vt:lpstr>Working with Sequences</vt:lpstr>
      <vt:lpstr>Working with Sequences</vt:lpstr>
      <vt:lpstr>Sequence Slicing</vt:lpstr>
      <vt:lpstr>Extended Slices</vt:lpstr>
      <vt:lpstr>Sequence Reductions</vt:lpstr>
      <vt:lpstr>Iteration over a sequence</vt:lpstr>
      <vt:lpstr>break</vt:lpstr>
      <vt:lpstr>Looping over integers</vt:lpstr>
      <vt:lpstr>enumerate() function</vt:lpstr>
      <vt:lpstr>enumerate() Function</vt:lpstr>
      <vt:lpstr>for and tuples</vt:lpstr>
      <vt:lpstr>zip() function</vt:lpstr>
      <vt:lpstr>List Comprehensions</vt:lpstr>
      <vt:lpstr>List Comp: Examples</vt:lpstr>
      <vt:lpstr>List Comprehensions</vt:lpstr>
      <vt:lpstr>Historical Digression</vt:lpstr>
      <vt:lpstr>More details on objects</vt:lpstr>
      <vt:lpstr>The Issue with Assignment</vt:lpstr>
      <vt:lpstr>Assignment example</vt:lpstr>
      <vt:lpstr>Assignment Example</vt:lpstr>
      <vt:lpstr>Reassigning values</vt:lpstr>
      <vt:lpstr>Some Dangers</vt:lpstr>
      <vt:lpstr>Identity and References</vt:lpstr>
      <vt:lpstr>Shallow Copies</vt:lpstr>
      <vt:lpstr>Deep Copying</vt:lpstr>
      <vt:lpstr>Names, Values, Types</vt:lpstr>
      <vt:lpstr>Type Checking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Hybrid Support Vector Machine Approach for Multiclass Problems</dc:title>
  <dc:creator>Melis Özyıldırım</dc:creator>
  <cp:lastModifiedBy>serkan kartal</cp:lastModifiedBy>
  <cp:revision>778</cp:revision>
  <dcterms:created xsi:type="dcterms:W3CDTF">2012-05-26T14:08:44Z</dcterms:created>
  <dcterms:modified xsi:type="dcterms:W3CDTF">2023-10-18T08:24:14Z</dcterms:modified>
</cp:coreProperties>
</file>