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notesMasterIdLst>
    <p:notesMasterId r:id="rId36"/>
  </p:notesMasterIdLst>
  <p:sldIdLst>
    <p:sldId id="256" r:id="rId2"/>
    <p:sldId id="289" r:id="rId3"/>
    <p:sldId id="290" r:id="rId4"/>
    <p:sldId id="291" r:id="rId5"/>
    <p:sldId id="292" r:id="rId6"/>
    <p:sldId id="293" r:id="rId7"/>
    <p:sldId id="294" r:id="rId8"/>
    <p:sldId id="295" r:id="rId9"/>
    <p:sldId id="296" r:id="rId10"/>
    <p:sldId id="297" r:id="rId11"/>
    <p:sldId id="298" r:id="rId12"/>
    <p:sldId id="299" r:id="rId13"/>
    <p:sldId id="300" r:id="rId14"/>
    <p:sldId id="301" r:id="rId15"/>
    <p:sldId id="302" r:id="rId16"/>
    <p:sldId id="258" r:id="rId17"/>
    <p:sldId id="266" r:id="rId18"/>
    <p:sldId id="303" r:id="rId19"/>
    <p:sldId id="304" r:id="rId20"/>
    <p:sldId id="306" r:id="rId21"/>
    <p:sldId id="305" r:id="rId22"/>
    <p:sldId id="307" r:id="rId23"/>
    <p:sldId id="308" r:id="rId24"/>
    <p:sldId id="309" r:id="rId25"/>
    <p:sldId id="353" r:id="rId26"/>
    <p:sldId id="310" r:id="rId27"/>
    <p:sldId id="312" r:id="rId28"/>
    <p:sldId id="314" r:id="rId29"/>
    <p:sldId id="315" r:id="rId30"/>
    <p:sldId id="316" r:id="rId31"/>
    <p:sldId id="313" r:id="rId32"/>
    <p:sldId id="320" r:id="rId33"/>
    <p:sldId id="317" r:id="rId34"/>
    <p:sldId id="354" r:id="rId3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erkann" initials="S" lastIdx="3" clrIdx="0">
    <p:extLst>
      <p:ext uri="{19B8F6BF-5375-455C-9EA6-DF929625EA0E}">
        <p15:presenceInfo xmlns:p15="http://schemas.microsoft.com/office/powerpoint/2012/main" userId="Serkan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849A0A"/>
    <a:srgbClr val="000000"/>
    <a:srgbClr val="996600"/>
    <a:srgbClr val="69699D"/>
    <a:srgbClr val="E6E6C3"/>
    <a:srgbClr val="333333"/>
    <a:srgbClr val="003366"/>
    <a:srgbClr val="666699"/>
    <a:srgbClr val="33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003" autoAdjust="0"/>
    <p:restoredTop sz="80275" autoAdjust="0"/>
  </p:normalViewPr>
  <p:slideViewPr>
    <p:cSldViewPr snapToGrid="0" snapToObjects="1">
      <p:cViewPr varScale="1">
        <p:scale>
          <a:sx n="78" d="100"/>
          <a:sy n="78" d="100"/>
        </p:scale>
        <p:origin x="106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68" d="100"/>
          <a:sy n="68" d="100"/>
        </p:scale>
        <p:origin x="3101" y="5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commentAuthors" Target="commentAuthors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2C7BD5-06F0-9C4A-921A-01E890CD7FEA}" type="datetimeFigureOut">
              <a:rPr lang="en-US" smtClean="0"/>
              <a:t>18-Oct-23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639615-C8A6-3240-B0B3-1EA1529BD1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7126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sz="1200" b="0" i="0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639615-C8A6-3240-B0B3-1EA1529BD11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65108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>
            <a:normAutofit/>
          </a:bodyPr>
          <a:lstStyle>
            <a:lvl1pPr algn="ctr">
              <a:defRPr sz="3600" b="1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E28AF-C10E-3846-9274-5D11A1160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777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research was carried out under the project: “Supporting the development of international mobility of research staff at CULS Prague”, reg. no. CZ.02.2.69/0.0/0.0/16_027/0008366.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E28AF-C10E-3846-9274-5D11A1160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717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research was carried out under the project: “Supporting the development of international mobility of research staff at CULS Prague”, reg. no. CZ.02.2.69/0.0/0.0/16_027/0008366.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E28AF-C10E-3846-9274-5D11A1160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4808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research was carried out under the project: “Supporting the development of international mobility of research staff at CULS Prague”, reg. no. CZ.02.2.69/0.0/0.0/16_027/0008366.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E28AF-C10E-3846-9274-5D11A1160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38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accent1">
                  <a:lumMod val="75000"/>
                </a:schemeClr>
              </a:buClr>
              <a:defRPr/>
            </a:lvl1pPr>
            <a:lvl2pPr>
              <a:buClr>
                <a:schemeClr val="accent1">
                  <a:lumMod val="75000"/>
                </a:schemeClr>
              </a:buClr>
              <a:defRPr/>
            </a:lvl2pPr>
            <a:lvl3pPr>
              <a:buClr>
                <a:schemeClr val="accent1">
                  <a:lumMod val="75000"/>
                </a:schemeClr>
              </a:buClr>
              <a:defRPr/>
            </a:lvl3pPr>
            <a:lvl4pPr>
              <a:buClr>
                <a:schemeClr val="accent1">
                  <a:lumMod val="75000"/>
                </a:schemeClr>
              </a:buClr>
              <a:defRPr/>
            </a:lvl4pPr>
            <a:lvl5pPr>
              <a:buClr>
                <a:schemeClr val="accent1">
                  <a:lumMod val="75000"/>
                </a:schemeClr>
              </a:buClr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</p:txBody>
      </p:sp>
      <p:sp>
        <p:nvSpPr>
          <p:cNvPr id="8" name="Rectangle 1"/>
          <p:cNvSpPr txBox="1">
            <a:spLocks noChangeArrowheads="1"/>
          </p:cNvSpPr>
          <p:nvPr userDrawn="1"/>
        </p:nvSpPr>
        <p:spPr bwMode="auto">
          <a:xfrm>
            <a:off x="1" y="-2349"/>
            <a:ext cx="9144000" cy="23083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ctr" defTabSz="914400" rtl="0" eaLnBrk="1" latinLnBrk="0" hangingPunct="1">
              <a:defRPr sz="1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altLang="cs-CZ" sz="9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2828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E28AF-C10E-3846-9274-5D11A1160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69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877DDE-FE91-4F9E-B6CF-F2D56CBEB00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365126"/>
            <a:ext cx="7886700" cy="840219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tr-TR" dirty="0"/>
              <a:t>M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D1C00AD-44C4-432A-B4E8-9AEC87B2B823}"/>
              </a:ext>
            </a:extLst>
          </p:cNvPr>
          <p:cNvSpPr txBox="1">
            <a:spLocks/>
          </p:cNvSpPr>
          <p:nvPr userDrawn="1"/>
        </p:nvSpPr>
        <p:spPr>
          <a:xfrm>
            <a:off x="628650" y="3404702"/>
            <a:ext cx="7886700" cy="8402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tr-TR" sz="3200" dirty="0"/>
              <a:t>m</a:t>
            </a:r>
            <a:endParaRPr lang="en-US" sz="3200" dirty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5E858803-2374-4CC2-BBB0-1EDEB58B1F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340363"/>
            <a:ext cx="7722523" cy="20886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B8BE3917-57B4-4485-AD33-70795FEC6D2D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28649" y="4330931"/>
            <a:ext cx="7800455" cy="2158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7285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E28AF-C10E-3846-9274-5D11A1160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870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E28AF-C10E-3846-9274-5D11A1160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903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E28AF-C10E-3846-9274-5D11A1160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386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E28AF-C10E-3846-9274-5D11A1160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355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E28AF-C10E-3846-9274-5D11A1160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411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4FE19F-5CD0-4505-AE91-72C42BF1EB23}" type="slidenum">
              <a:rPr lang="cs-CZ" smtClean="0"/>
              <a:t>‹#›</a:t>
            </a:fld>
            <a:endParaRPr lang="cs-CZ"/>
          </a:p>
        </p:txBody>
      </p:sp>
      <p:sp>
        <p:nvSpPr>
          <p:cNvPr id="8" name="Rectangle 1"/>
          <p:cNvSpPr txBox="1">
            <a:spLocks noChangeArrowheads="1"/>
          </p:cNvSpPr>
          <p:nvPr userDrawn="1"/>
        </p:nvSpPr>
        <p:spPr bwMode="auto">
          <a:xfrm>
            <a:off x="1" y="-2349"/>
            <a:ext cx="9144000" cy="23083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ctr" defTabSz="914400" rtl="0" eaLnBrk="1" latinLnBrk="0" hangingPunct="1">
              <a:defRPr sz="1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altLang="cs-CZ" sz="9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8875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85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342900" indent="-342900" algn="l" defTabSz="685800" rtl="0" eaLnBrk="1" latinLnBrk="0" hangingPunct="1">
        <a:lnSpc>
          <a:spcPct val="90000"/>
        </a:lnSpc>
        <a:spcBef>
          <a:spcPts val="750"/>
        </a:spcBef>
        <a:buClr>
          <a:schemeClr val="accent1">
            <a:lumMod val="75000"/>
          </a:schemeClr>
        </a:buClr>
        <a:buFont typeface="Wingdings" panose="05000000000000000000" pitchFamily="2" charset="2"/>
        <a:buChar char="Ø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285750" algn="l" defTabSz="685800" rtl="0" eaLnBrk="1" latinLnBrk="0" hangingPunct="1">
        <a:lnSpc>
          <a:spcPct val="90000"/>
        </a:lnSpc>
        <a:spcBef>
          <a:spcPts val="375"/>
        </a:spcBef>
        <a:buClr>
          <a:schemeClr val="accent1">
            <a:lumMod val="75000"/>
          </a:schemeClr>
        </a:buClr>
        <a:buFont typeface="Wingdings" panose="05000000000000000000" pitchFamily="2" charset="2"/>
        <a:buChar char="Ø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285750" algn="l" defTabSz="685800" rtl="0" eaLnBrk="1" latinLnBrk="0" hangingPunct="1">
        <a:lnSpc>
          <a:spcPct val="90000"/>
        </a:lnSpc>
        <a:spcBef>
          <a:spcPts val="375"/>
        </a:spcBef>
        <a:buClr>
          <a:schemeClr val="accent1">
            <a:lumMod val="75000"/>
          </a:schemeClr>
        </a:buClr>
        <a:buFont typeface="Wingdings" panose="05000000000000000000" pitchFamily="2" charset="2"/>
        <a:buChar char="Ø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314450" indent="-285750" algn="l" defTabSz="685800" rtl="0" eaLnBrk="1" latinLnBrk="0" hangingPunct="1">
        <a:lnSpc>
          <a:spcPct val="90000"/>
        </a:lnSpc>
        <a:spcBef>
          <a:spcPts val="375"/>
        </a:spcBef>
        <a:buClr>
          <a:schemeClr val="accent1">
            <a:lumMod val="75000"/>
          </a:schemeClr>
        </a:buClr>
        <a:buFont typeface="Wingdings" panose="05000000000000000000" pitchFamily="2" charset="2"/>
        <a:buChar char="Ø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657350" indent="-285750" algn="l" defTabSz="685800" rtl="0" eaLnBrk="1" latinLnBrk="0" hangingPunct="1">
        <a:lnSpc>
          <a:spcPct val="90000"/>
        </a:lnSpc>
        <a:spcBef>
          <a:spcPts val="375"/>
        </a:spcBef>
        <a:buClr>
          <a:schemeClr val="accent1">
            <a:lumMod val="75000"/>
          </a:schemeClr>
        </a:buClr>
        <a:buFont typeface="Wingdings" panose="05000000000000000000" pitchFamily="2" charset="2"/>
        <a:buChar char="Ø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2128" y="1307592"/>
            <a:ext cx="7739743" cy="2107340"/>
          </a:xfrm>
        </p:spPr>
        <p:txBody>
          <a:bodyPr/>
          <a:lstStyle/>
          <a:p>
            <a:r>
              <a:rPr lang="en-US" sz="4400" b="1" dirty="0">
                <a:solidFill>
                  <a:schemeClr val="accent5">
                    <a:lumMod val="75000"/>
                  </a:schemeClr>
                </a:solidFill>
              </a:rPr>
              <a:t>CEN 427 </a:t>
            </a:r>
            <a:br>
              <a:rPr lang="en-US" sz="4400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4400" b="1" dirty="0">
                <a:solidFill>
                  <a:schemeClr val="accent5">
                    <a:lumMod val="75000"/>
                  </a:schemeClr>
                </a:solidFill>
              </a:rPr>
              <a:t>Python Programming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624147"/>
            <a:ext cx="8305800" cy="2948932"/>
          </a:xfrm>
        </p:spPr>
        <p:txBody>
          <a:bodyPr>
            <a:normAutofit/>
          </a:bodyPr>
          <a:lstStyle/>
          <a:p>
            <a:r>
              <a:rPr lang="en-US" sz="2000" b="1" dirty="0">
                <a:solidFill>
                  <a:schemeClr val="accent1">
                    <a:lumMod val="50000"/>
                  </a:schemeClr>
                </a:solidFill>
              </a:rPr>
              <a:t>Serkan KARTAL</a:t>
            </a:r>
            <a:endParaRPr lang="tr-TR" sz="2000" b="1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sz="2000" b="1" dirty="0">
                <a:solidFill>
                  <a:schemeClr val="accent1">
                    <a:lumMod val="50000"/>
                  </a:schemeClr>
                </a:solidFill>
              </a:rPr>
              <a:t>Department of Computer Engineering</a:t>
            </a:r>
          </a:p>
          <a:p>
            <a:r>
              <a:rPr lang="tr-TR" sz="2000" b="1" dirty="0">
                <a:solidFill>
                  <a:schemeClr val="accent1">
                    <a:lumMod val="50000"/>
                  </a:schemeClr>
                </a:solidFill>
              </a:rPr>
              <a:t>C</a:t>
            </a:r>
            <a:r>
              <a:rPr lang="en-US" sz="2000" b="1" dirty="0" err="1">
                <a:solidFill>
                  <a:schemeClr val="accent1">
                    <a:lumMod val="50000"/>
                  </a:schemeClr>
                </a:solidFill>
              </a:rPr>
              <a:t>ukurova</a:t>
            </a: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</a:rPr>
              <a:t> University</a:t>
            </a:r>
          </a:p>
          <a:p>
            <a:endParaRPr lang="en-US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l"/>
            <a:endParaRPr lang="en-US" b="1" dirty="0"/>
          </a:p>
          <a:p>
            <a:endParaRPr lang="en-US" dirty="0">
              <a:solidFill>
                <a:srgbClr val="734D26"/>
              </a:solidFill>
            </a:endParaRPr>
          </a:p>
          <a:p>
            <a:endParaRPr lang="en-US" dirty="0">
              <a:solidFill>
                <a:srgbClr val="734D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78461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B5C2F7-FAE0-4F6B-B744-B27D56C96D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Reading File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DF5875-9810-4C05-89E5-48C0E82CDE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/>
            <a:r>
              <a:rPr lang="en-US" b="0" i="0" dirty="0">
                <a:solidFill>
                  <a:srgbClr val="24292F"/>
                </a:solidFill>
                <a:effectLst/>
                <a:latin typeface="-apple-system"/>
              </a:rPr>
              <a:t>Read an entire file all at once as a string.</a:t>
            </a:r>
            <a:endParaRPr lang="tr-TR" b="0" i="0" dirty="0">
              <a:solidFill>
                <a:srgbClr val="24292F"/>
              </a:solidFill>
              <a:effectLst/>
              <a:latin typeface="-apple-system"/>
            </a:endParaRPr>
          </a:p>
          <a:p>
            <a:pPr marL="285750" lvl="1" indent="0">
              <a:buNone/>
            </a:pPr>
            <a:r>
              <a:rPr lang="en-US" b="1" i="0" dirty="0">
                <a:solidFill>
                  <a:srgbClr val="24292F"/>
                </a:solidFill>
                <a:effectLst/>
                <a:latin typeface="-apple-system"/>
              </a:rPr>
              <a:t>with open('foo.txt', 'rt') as file:</a:t>
            </a:r>
          </a:p>
          <a:p>
            <a:pPr marL="285750" lvl="1" indent="0">
              <a:buNone/>
            </a:pPr>
            <a:r>
              <a:rPr lang="en-US" b="1" i="0" dirty="0">
                <a:solidFill>
                  <a:srgbClr val="24292F"/>
                </a:solidFill>
                <a:effectLst/>
                <a:latin typeface="-apple-system"/>
              </a:rPr>
              <a:t>    data = </a:t>
            </a:r>
            <a:r>
              <a:rPr lang="en-US" b="1" i="0" dirty="0" err="1">
                <a:solidFill>
                  <a:srgbClr val="24292F"/>
                </a:solidFill>
                <a:effectLst/>
                <a:latin typeface="-apple-system"/>
              </a:rPr>
              <a:t>file.read</a:t>
            </a:r>
            <a:r>
              <a:rPr lang="en-US" b="1" i="0" dirty="0">
                <a:solidFill>
                  <a:srgbClr val="24292F"/>
                </a:solidFill>
                <a:effectLst/>
                <a:latin typeface="-apple-system"/>
              </a:rPr>
              <a:t>()</a:t>
            </a:r>
          </a:p>
          <a:p>
            <a:pPr marL="285750" lvl="1" indent="0">
              <a:buNone/>
            </a:pPr>
            <a:r>
              <a:rPr lang="en-US" b="1" i="0" dirty="0">
                <a:solidFill>
                  <a:srgbClr val="24292F"/>
                </a:solidFill>
                <a:effectLst/>
                <a:latin typeface="-apple-system"/>
              </a:rPr>
              <a:t>    # `data` is a string with all the text in `foo.txt`</a:t>
            </a:r>
            <a:endParaRPr lang="tr-TR" b="1" i="0" dirty="0">
              <a:solidFill>
                <a:srgbClr val="24292F"/>
              </a:solidFill>
              <a:effectLst/>
              <a:latin typeface="-apple-system"/>
            </a:endParaRPr>
          </a:p>
          <a:p>
            <a:pPr marL="285750" lvl="1" indent="0">
              <a:buNone/>
            </a:pPr>
            <a:endParaRPr lang="en-US" b="1" i="0" dirty="0">
              <a:solidFill>
                <a:srgbClr val="24292F"/>
              </a:solidFill>
              <a:effectLst/>
              <a:latin typeface="-apple-system"/>
            </a:endParaRPr>
          </a:p>
          <a:p>
            <a:pPr algn="l"/>
            <a:r>
              <a:rPr lang="en-US" b="0" i="0" dirty="0">
                <a:solidFill>
                  <a:srgbClr val="24292F"/>
                </a:solidFill>
                <a:effectLst/>
                <a:latin typeface="-apple-system"/>
              </a:rPr>
              <a:t>Read a file line-by-line by iterating.</a:t>
            </a:r>
          </a:p>
          <a:p>
            <a:pPr marL="285750" lvl="1" indent="0">
              <a:buNone/>
            </a:pPr>
            <a:r>
              <a:rPr lang="en-US" b="1" i="0" dirty="0">
                <a:solidFill>
                  <a:srgbClr val="24292F"/>
                </a:solidFill>
                <a:effectLst/>
                <a:latin typeface="-apple-system"/>
              </a:rPr>
              <a:t>with open(filename, 'rt') as file:</a:t>
            </a:r>
          </a:p>
          <a:p>
            <a:pPr marL="285750" lvl="1" indent="0">
              <a:buNone/>
            </a:pPr>
            <a:r>
              <a:rPr lang="en-US" b="1" i="0" dirty="0">
                <a:solidFill>
                  <a:srgbClr val="24292F"/>
                </a:solidFill>
                <a:effectLst/>
                <a:latin typeface="-apple-system"/>
              </a:rPr>
              <a:t>    for line in file:</a:t>
            </a:r>
          </a:p>
          <a:p>
            <a:pPr marL="285750" lvl="1" indent="0">
              <a:buNone/>
            </a:pPr>
            <a:r>
              <a:rPr lang="en-US" b="1" i="0" dirty="0">
                <a:solidFill>
                  <a:srgbClr val="24292F"/>
                </a:solidFill>
                <a:effectLst/>
                <a:latin typeface="-apple-system"/>
              </a:rPr>
              <a:t>        # Process the line</a:t>
            </a:r>
            <a:br>
              <a:rPr lang="en-US" b="0" i="0" dirty="0">
                <a:solidFill>
                  <a:srgbClr val="24292F"/>
                </a:solidFill>
                <a:effectLst/>
                <a:latin typeface="-apple-system"/>
              </a:rPr>
            </a:br>
            <a:endParaRPr lang="tr-TR" dirty="0">
              <a:solidFill>
                <a:srgbClr val="24292F"/>
              </a:solidFill>
              <a:latin typeface="-apple-system"/>
            </a:endParaRPr>
          </a:p>
          <a:p>
            <a:pPr marL="285750"/>
            <a:r>
              <a:rPr lang="en-US" b="0" i="0" dirty="0">
                <a:solidFill>
                  <a:srgbClr val="24292F"/>
                </a:solidFill>
                <a:effectLst/>
                <a:latin typeface="-apple-system"/>
              </a:rPr>
              <a:t>Write string data.</a:t>
            </a:r>
          </a:p>
          <a:p>
            <a:pPr marL="285750" lvl="1" indent="0">
              <a:buNone/>
            </a:pPr>
            <a:endParaRPr lang="en-US" b="0" i="0" dirty="0">
              <a:solidFill>
                <a:srgbClr val="24292F"/>
              </a:solidFill>
              <a:effectLst/>
              <a:latin typeface="-apple-system"/>
            </a:endParaRPr>
          </a:p>
          <a:p>
            <a:pPr marL="285750" lvl="1" indent="0">
              <a:buNone/>
            </a:pPr>
            <a:r>
              <a:rPr lang="en-US" b="1" dirty="0"/>
              <a:t>with open('</a:t>
            </a:r>
            <a:r>
              <a:rPr lang="en-US" b="1" dirty="0" err="1"/>
              <a:t>outfile</a:t>
            </a:r>
            <a:r>
              <a:rPr lang="en-US" b="1" dirty="0"/>
              <a:t>', '</a:t>
            </a:r>
            <a:r>
              <a:rPr lang="en-US" b="1" dirty="0" err="1"/>
              <a:t>wt</a:t>
            </a:r>
            <a:r>
              <a:rPr lang="en-US" b="1" dirty="0"/>
              <a:t>') as out:</a:t>
            </a:r>
          </a:p>
          <a:p>
            <a:pPr marL="285750" lvl="1" indent="0">
              <a:buNone/>
            </a:pPr>
            <a:r>
              <a:rPr lang="en-US" b="1" dirty="0"/>
              <a:t>    </a:t>
            </a:r>
            <a:r>
              <a:rPr lang="en-US" b="1" dirty="0" err="1"/>
              <a:t>out.write</a:t>
            </a:r>
            <a:r>
              <a:rPr lang="en-US" b="1" dirty="0"/>
              <a:t>('Hello World\n')</a:t>
            </a:r>
          </a:p>
          <a:p>
            <a:pPr marL="285750" lvl="1" indent="0">
              <a:buNone/>
            </a:pPr>
            <a:r>
              <a:rPr lang="en-US" b="1" dirty="0"/>
              <a:t>    ...</a:t>
            </a:r>
          </a:p>
        </p:txBody>
      </p:sp>
    </p:spTree>
    <p:extLst>
      <p:ext uri="{BB962C8B-B14F-4D97-AF65-F5344CB8AC3E}">
        <p14:creationId xmlns:p14="http://schemas.microsoft.com/office/powerpoint/2010/main" val="25662145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55A91A-56E1-40B8-BCA3-C013AAD510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 Conversion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6132F8-ED6A-4055-A9FE-CCC96F7309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Python, you must be careful about</a:t>
            </a:r>
            <a:r>
              <a:rPr lang="tr-TR" dirty="0"/>
              <a:t> </a:t>
            </a:r>
            <a:r>
              <a:rPr lang="en-US" dirty="0"/>
              <a:t>converting data to an appropriate type</a:t>
            </a:r>
          </a:p>
          <a:p>
            <a:pPr marL="285750" lvl="1" indent="0">
              <a:buNone/>
            </a:pPr>
            <a:r>
              <a:rPr lang="en-US" b="1" dirty="0"/>
              <a:t>x = '37' # Strings</a:t>
            </a:r>
          </a:p>
          <a:p>
            <a:pPr marL="285750" lvl="1" indent="0">
              <a:buNone/>
            </a:pPr>
            <a:r>
              <a:rPr lang="en-US" b="1" dirty="0"/>
              <a:t>y = '42'</a:t>
            </a:r>
          </a:p>
          <a:p>
            <a:pPr marL="285750" lvl="1" indent="0">
              <a:buNone/>
            </a:pPr>
            <a:r>
              <a:rPr lang="en-US" b="1" dirty="0"/>
              <a:t>z = x + y</a:t>
            </a:r>
            <a:r>
              <a:rPr lang="tr-TR" b="1" dirty="0"/>
              <a:t>		</a:t>
            </a:r>
            <a:r>
              <a:rPr lang="en-US" b="1" dirty="0"/>
              <a:t> # z = '3742' (concatenation)</a:t>
            </a:r>
            <a:endParaRPr lang="tr-TR" b="1" dirty="0"/>
          </a:p>
          <a:p>
            <a:pPr marL="285750" lvl="1" indent="0">
              <a:buNone/>
            </a:pPr>
            <a:endParaRPr lang="en-US" b="1" dirty="0"/>
          </a:p>
          <a:p>
            <a:pPr marL="285750" lvl="1" indent="0">
              <a:buNone/>
            </a:pPr>
            <a:r>
              <a:rPr lang="en-US" b="1" dirty="0"/>
              <a:t>x = 37</a:t>
            </a:r>
          </a:p>
          <a:p>
            <a:pPr marL="285750" lvl="1" indent="0">
              <a:buNone/>
            </a:pPr>
            <a:r>
              <a:rPr lang="en-US" b="1" dirty="0"/>
              <a:t>y = 42</a:t>
            </a:r>
          </a:p>
          <a:p>
            <a:pPr marL="285750" lvl="1" indent="0">
              <a:buNone/>
            </a:pPr>
            <a:r>
              <a:rPr lang="en-US" b="1" dirty="0"/>
              <a:t>z = x + y </a:t>
            </a:r>
            <a:r>
              <a:rPr lang="tr-TR" b="1" dirty="0"/>
              <a:t>		</a:t>
            </a:r>
            <a:r>
              <a:rPr lang="en-US" b="1" dirty="0"/>
              <a:t># z = 79 (integer +)</a:t>
            </a:r>
          </a:p>
        </p:txBody>
      </p:sp>
    </p:spTree>
    <p:extLst>
      <p:ext uri="{BB962C8B-B14F-4D97-AF65-F5344CB8AC3E}">
        <p14:creationId xmlns:p14="http://schemas.microsoft.com/office/powerpoint/2010/main" val="7934132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415F1-F61E-4305-94F4-975C0DBA65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FD4CEF-D014-4C8D-BEBD-4CF7C6EB45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75509"/>
            <a:ext cx="7886700" cy="4701454"/>
          </a:xfrm>
        </p:spPr>
        <p:txBody>
          <a:bodyPr>
            <a:normAutofit/>
          </a:bodyPr>
          <a:lstStyle/>
          <a:p>
            <a:r>
              <a:rPr lang="en-US" dirty="0"/>
              <a:t>Use functions for code you want to reuse</a:t>
            </a:r>
          </a:p>
          <a:p>
            <a:pPr marL="285750" lvl="1" indent="0">
              <a:buNone/>
            </a:pPr>
            <a:r>
              <a:rPr lang="en-US" b="1" dirty="0"/>
              <a:t>def </a:t>
            </a:r>
            <a:r>
              <a:rPr lang="en-US" b="1" dirty="0" err="1"/>
              <a:t>sumcount</a:t>
            </a:r>
            <a:r>
              <a:rPr lang="en-US" b="1" dirty="0"/>
              <a:t>(n):</a:t>
            </a:r>
          </a:p>
          <a:p>
            <a:pPr marL="628650" lvl="2" indent="0">
              <a:buNone/>
            </a:pPr>
            <a:r>
              <a:rPr lang="en-US" sz="1800" b="1" dirty="0"/>
              <a:t>'''Returns the sum of the first n integers'''</a:t>
            </a:r>
          </a:p>
          <a:p>
            <a:pPr marL="628650" lvl="2" indent="0">
              <a:buNone/>
            </a:pPr>
            <a:r>
              <a:rPr lang="en-US" sz="1800" b="1" dirty="0"/>
              <a:t>total = 0</a:t>
            </a:r>
          </a:p>
          <a:p>
            <a:pPr marL="628650" lvl="2" indent="0">
              <a:buNone/>
            </a:pPr>
            <a:r>
              <a:rPr lang="en-US" sz="1800" b="1" dirty="0"/>
              <a:t>while n &gt; 0:</a:t>
            </a:r>
          </a:p>
          <a:p>
            <a:pPr marL="971550" lvl="3" indent="0">
              <a:buNone/>
            </a:pPr>
            <a:r>
              <a:rPr lang="en-US" sz="1800" b="1" dirty="0"/>
              <a:t>total += n</a:t>
            </a:r>
          </a:p>
          <a:p>
            <a:pPr marL="971550" lvl="3" indent="0">
              <a:buNone/>
            </a:pPr>
            <a:r>
              <a:rPr lang="en-US" sz="1800" b="1" dirty="0"/>
              <a:t>n -= 1</a:t>
            </a:r>
          </a:p>
          <a:p>
            <a:pPr marL="628650" lvl="2" indent="0">
              <a:buNone/>
            </a:pPr>
            <a:r>
              <a:rPr lang="en-US" sz="1800" b="1" dirty="0"/>
              <a:t>return total</a:t>
            </a:r>
            <a:endParaRPr lang="tr-TR" sz="1800" b="1" dirty="0"/>
          </a:p>
          <a:p>
            <a:pPr marL="285750" lvl="1" indent="0">
              <a:buNone/>
            </a:pPr>
            <a:endParaRPr lang="en-US" b="1" dirty="0"/>
          </a:p>
          <a:p>
            <a:r>
              <a:rPr lang="en-US" dirty="0"/>
              <a:t>Calling a function</a:t>
            </a:r>
          </a:p>
          <a:p>
            <a:pPr marL="285750" lvl="1" indent="0">
              <a:buNone/>
            </a:pPr>
            <a:r>
              <a:rPr lang="en-US" b="1" dirty="0"/>
              <a:t>a = </a:t>
            </a:r>
            <a:r>
              <a:rPr lang="en-US" b="1" dirty="0" err="1"/>
              <a:t>sumcount</a:t>
            </a:r>
            <a:r>
              <a:rPr lang="en-US" b="1" dirty="0"/>
              <a:t>(100)</a:t>
            </a:r>
            <a:endParaRPr lang="tr-TR" b="1" dirty="0"/>
          </a:p>
          <a:p>
            <a:pPr marL="285750" lvl="1" indent="0">
              <a:buNone/>
            </a:pPr>
            <a:endParaRPr lang="en-US" b="1" dirty="0"/>
          </a:p>
          <a:p>
            <a:r>
              <a:rPr lang="en-US" dirty="0"/>
              <a:t>A function is just a series of statements that</a:t>
            </a:r>
            <a:r>
              <a:rPr lang="tr-TR" dirty="0"/>
              <a:t> </a:t>
            </a:r>
            <a:r>
              <a:rPr lang="en-US" dirty="0"/>
              <a:t>perform some task and return a result</a:t>
            </a:r>
          </a:p>
        </p:txBody>
      </p:sp>
    </p:spTree>
    <p:extLst>
      <p:ext uri="{BB962C8B-B14F-4D97-AF65-F5344CB8AC3E}">
        <p14:creationId xmlns:p14="http://schemas.microsoft.com/office/powerpoint/2010/main" val="36676819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22FA8F-9AD7-4B8A-80D0-0EC3F0A651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Library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41B6BF-CEA7-4435-A0A9-1D14CD28D8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Python comes with a large standard library</a:t>
            </a:r>
          </a:p>
          <a:p>
            <a:r>
              <a:rPr lang="en-US" dirty="0"/>
              <a:t>Library modules accessed using import</a:t>
            </a:r>
          </a:p>
          <a:p>
            <a:pPr marL="342900" lvl="1" indent="0">
              <a:buNone/>
            </a:pPr>
            <a:r>
              <a:rPr lang="en-US" b="1" dirty="0"/>
              <a:t>import math</a:t>
            </a:r>
          </a:p>
          <a:p>
            <a:pPr marL="342900" lvl="1" indent="0">
              <a:buNone/>
            </a:pPr>
            <a:r>
              <a:rPr lang="en-US" b="1" dirty="0"/>
              <a:t>x = </a:t>
            </a:r>
            <a:r>
              <a:rPr lang="en-US" b="1" dirty="0" err="1"/>
              <a:t>math.sqrt</a:t>
            </a:r>
            <a:r>
              <a:rPr lang="en-US" b="1" dirty="0"/>
              <a:t>(10)</a:t>
            </a:r>
            <a:endParaRPr lang="tr-TR" b="1" dirty="0"/>
          </a:p>
          <a:p>
            <a:pPr marL="342900" lvl="1" indent="0">
              <a:buNone/>
            </a:pPr>
            <a:endParaRPr lang="en-US" b="1" dirty="0"/>
          </a:p>
          <a:p>
            <a:pPr marL="342900" lvl="1" indent="0">
              <a:buNone/>
            </a:pPr>
            <a:r>
              <a:rPr lang="en-US" b="1" dirty="0"/>
              <a:t>import </a:t>
            </a:r>
            <a:r>
              <a:rPr lang="en-US" b="1" dirty="0" err="1"/>
              <a:t>urllib</a:t>
            </a:r>
            <a:endParaRPr lang="en-US" b="1" dirty="0"/>
          </a:p>
          <a:p>
            <a:pPr marL="342900" lvl="1" indent="0">
              <a:buNone/>
            </a:pPr>
            <a:r>
              <a:rPr lang="en-US" b="1" dirty="0"/>
              <a:t>u = </a:t>
            </a:r>
            <a:r>
              <a:rPr lang="en-US" b="1" dirty="0" err="1"/>
              <a:t>urllib.urlopen</a:t>
            </a:r>
            <a:r>
              <a:rPr lang="en-US" b="1" dirty="0"/>
              <a:t>('http://www.python.org/index.html')</a:t>
            </a:r>
          </a:p>
          <a:p>
            <a:pPr marL="342900" lvl="1" indent="0">
              <a:buNone/>
            </a:pPr>
            <a:r>
              <a:rPr lang="en-US" b="1" dirty="0"/>
              <a:t>data = </a:t>
            </a:r>
            <a:r>
              <a:rPr lang="en-US" b="1" dirty="0" err="1"/>
              <a:t>u.read</a:t>
            </a:r>
            <a:r>
              <a:rPr lang="en-US" b="1" dirty="0"/>
              <a:t>()</a:t>
            </a:r>
          </a:p>
          <a:p>
            <a:pPr marL="342900" lvl="1" indent="0">
              <a:buNone/>
            </a:pPr>
            <a:endParaRPr lang="en-US" b="1" dirty="0"/>
          </a:p>
          <a:p>
            <a:r>
              <a:rPr lang="en-US" dirty="0"/>
              <a:t>Will cover in more detail later</a:t>
            </a:r>
          </a:p>
        </p:txBody>
      </p:sp>
    </p:spTree>
    <p:extLst>
      <p:ext uri="{BB962C8B-B14F-4D97-AF65-F5344CB8AC3E}">
        <p14:creationId xmlns:p14="http://schemas.microsoft.com/office/powerpoint/2010/main" val="14984414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B8696A-D409-4F50-869C-144479BCA3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Exception Handling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CBBED1-11A2-4546-8438-F940E444F8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Errors are reported as exceptions</a:t>
            </a:r>
          </a:p>
          <a:p>
            <a:r>
              <a:rPr lang="en-US" dirty="0"/>
              <a:t>An exception causes the program to stop</a:t>
            </a:r>
          </a:p>
          <a:p>
            <a:pPr marL="285750" lvl="1" indent="0">
              <a:buNone/>
            </a:pPr>
            <a:r>
              <a:rPr lang="en-US" b="1" dirty="0"/>
              <a:t>&gt;&gt;&gt; int('N/A')</a:t>
            </a:r>
          </a:p>
          <a:p>
            <a:pPr marL="285750" lvl="1" indent="0">
              <a:buNone/>
            </a:pPr>
            <a:r>
              <a:rPr lang="en-US" b="1" dirty="0"/>
              <a:t>Traceback (most recent call last):</a:t>
            </a:r>
          </a:p>
          <a:p>
            <a:pPr marL="285750" lvl="1" indent="0">
              <a:buNone/>
            </a:pPr>
            <a:r>
              <a:rPr lang="en-US" b="1" dirty="0"/>
              <a:t>File "&lt;stdin&gt;", line 1, in &lt;module&gt;</a:t>
            </a:r>
          </a:p>
          <a:p>
            <a:pPr marL="285750" lvl="1" indent="0">
              <a:buNone/>
            </a:pPr>
            <a:r>
              <a:rPr lang="en-US" b="1" dirty="0" err="1"/>
              <a:t>ValueError</a:t>
            </a:r>
            <a:r>
              <a:rPr lang="en-US" b="1" dirty="0"/>
              <a:t>: invalid literal for int() with base 10: 'N/A'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For debugging, message describes what</a:t>
            </a:r>
            <a:r>
              <a:rPr lang="tr-TR" dirty="0"/>
              <a:t> </a:t>
            </a:r>
            <a:r>
              <a:rPr lang="en-US" dirty="0"/>
              <a:t>happened, where the error occurred, along</a:t>
            </a:r>
            <a:r>
              <a:rPr lang="tr-TR" dirty="0"/>
              <a:t> </a:t>
            </a:r>
            <a:r>
              <a:rPr lang="en-US" dirty="0"/>
              <a:t>with a traceback.</a:t>
            </a:r>
          </a:p>
        </p:txBody>
      </p:sp>
    </p:spTree>
    <p:extLst>
      <p:ext uri="{BB962C8B-B14F-4D97-AF65-F5344CB8AC3E}">
        <p14:creationId xmlns:p14="http://schemas.microsoft.com/office/powerpoint/2010/main" val="29635570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3C1CB5-6278-4BF5-BD8C-9C71EE3518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Exceptions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1EF928-17A5-4AC0-BA41-8057BAFFA1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sz="1800" b="0" i="0" u="none" strike="noStrike" baseline="0" dirty="0"/>
              <a:t>Exceptions can be caught and handled</a:t>
            </a:r>
            <a:endParaRPr lang="tr-TR" sz="1800" b="0" i="0" u="none" strike="noStrike" baseline="0" dirty="0"/>
          </a:p>
          <a:p>
            <a:pPr algn="l"/>
            <a:r>
              <a:rPr lang="en-US" sz="1800" b="0" i="0" u="none" strike="noStrike" baseline="0" dirty="0"/>
              <a:t>To catch, use try-except statement</a:t>
            </a:r>
          </a:p>
          <a:p>
            <a:pPr marL="285750" lvl="1" indent="0">
              <a:buNone/>
            </a:pPr>
            <a:r>
              <a:rPr lang="en-US" sz="1700" b="1" i="0" u="none" strike="noStrike" baseline="0" dirty="0"/>
              <a:t>for line in f:</a:t>
            </a:r>
          </a:p>
          <a:p>
            <a:pPr marL="628650" lvl="2" indent="0">
              <a:buNone/>
            </a:pPr>
            <a:r>
              <a:rPr lang="en-US" sz="1700" b="1" i="0" u="none" strike="noStrike" baseline="0" dirty="0"/>
              <a:t>fields = </a:t>
            </a:r>
            <a:r>
              <a:rPr lang="en-US" sz="1700" b="1" i="0" u="none" strike="noStrike" baseline="0" dirty="0" err="1"/>
              <a:t>line.split</a:t>
            </a:r>
            <a:r>
              <a:rPr lang="en-US" sz="1700" b="1" i="0" u="none" strike="noStrike" baseline="0" dirty="0"/>
              <a:t>()</a:t>
            </a:r>
          </a:p>
          <a:p>
            <a:pPr marL="628650" lvl="2" indent="0">
              <a:buNone/>
            </a:pPr>
            <a:r>
              <a:rPr lang="en-US" sz="1700" b="1" i="0" u="none" strike="noStrike" baseline="0" dirty="0"/>
              <a:t>try:</a:t>
            </a:r>
          </a:p>
          <a:p>
            <a:pPr marL="971550" lvl="3" indent="0">
              <a:buNone/>
            </a:pPr>
            <a:r>
              <a:rPr lang="en-US" sz="1700" b="1" i="0" u="none" strike="noStrike" baseline="0" dirty="0"/>
              <a:t>shares = int(fields[1])</a:t>
            </a:r>
          </a:p>
          <a:p>
            <a:pPr marL="628650" lvl="2" indent="0">
              <a:buNone/>
            </a:pPr>
            <a:r>
              <a:rPr lang="en-US" sz="1700" b="1" i="0" u="none" strike="noStrike" baseline="0" dirty="0"/>
              <a:t>except </a:t>
            </a:r>
            <a:r>
              <a:rPr lang="en-US" sz="1700" b="1" i="0" u="none" strike="noStrike" baseline="0" dirty="0" err="1"/>
              <a:t>ValueError</a:t>
            </a:r>
            <a:r>
              <a:rPr lang="en-US" sz="1700" b="1" i="0" u="none" strike="noStrike" baseline="0" dirty="0"/>
              <a:t>:</a:t>
            </a:r>
          </a:p>
          <a:p>
            <a:pPr marL="971550" lvl="3" indent="0">
              <a:buNone/>
            </a:pPr>
            <a:r>
              <a:rPr lang="en-US" sz="1700" b="1" i="0" u="none" strike="noStrike" baseline="0" dirty="0"/>
              <a:t>print </a:t>
            </a:r>
            <a:r>
              <a:rPr lang="tr-TR" sz="1700" b="1" i="0" u="none" strike="noStrike" baseline="0" dirty="0"/>
              <a:t>(</a:t>
            </a:r>
            <a:r>
              <a:rPr lang="en-US" sz="1700" b="1" i="0" u="none" strike="noStrike" baseline="0" dirty="0"/>
              <a:t>"Couldn't parse", line</a:t>
            </a:r>
            <a:r>
              <a:rPr lang="tr-TR" sz="1700" b="1" i="0" u="none" strike="noStrike" baseline="0" dirty="0"/>
              <a:t>)</a:t>
            </a:r>
            <a:endParaRPr lang="en-US" sz="1700" b="1" i="0" u="none" strike="noStrike" baseline="0" dirty="0"/>
          </a:p>
          <a:p>
            <a:pPr marL="628650" lvl="2" indent="0">
              <a:buNone/>
            </a:pPr>
            <a:r>
              <a:rPr lang="en-US" sz="1700" b="1" i="0" u="none" strike="noStrike" baseline="0" dirty="0"/>
              <a:t>...</a:t>
            </a:r>
          </a:p>
          <a:p>
            <a:pPr marL="342900" lvl="1" indent="0">
              <a:buNone/>
            </a:pPr>
            <a:r>
              <a:rPr lang="en-US" sz="1500" b="0" i="0" u="none" strike="noStrike" baseline="0" dirty="0"/>
              <a:t>Name must match the kind of error</a:t>
            </a:r>
            <a:r>
              <a:rPr lang="tr-TR" sz="1500" b="0" i="0" u="none" strike="noStrike" baseline="0" dirty="0"/>
              <a:t> </a:t>
            </a:r>
            <a:r>
              <a:rPr lang="en-US" sz="1500" b="0" i="0" u="none" strike="noStrike" baseline="0" dirty="0"/>
              <a:t>you're trying to catch</a:t>
            </a:r>
          </a:p>
          <a:p>
            <a:pPr marL="285750" lvl="1" indent="0">
              <a:buNone/>
            </a:pPr>
            <a:r>
              <a:rPr lang="en-US" sz="1500" b="1" i="0" u="none" strike="noStrike" baseline="0" dirty="0"/>
              <a:t>&gt;&gt;&gt; int('N/A')</a:t>
            </a:r>
          </a:p>
          <a:p>
            <a:pPr marL="285750" lvl="1" indent="0">
              <a:buNone/>
            </a:pPr>
            <a:r>
              <a:rPr lang="en-US" sz="1500" b="1" i="0" u="none" strike="noStrike" baseline="0" dirty="0"/>
              <a:t>Traceback (most recent call last):</a:t>
            </a:r>
          </a:p>
          <a:p>
            <a:pPr marL="285750" lvl="1" indent="0">
              <a:buNone/>
            </a:pPr>
            <a:r>
              <a:rPr lang="en-US" sz="1500" b="1" i="0" u="none" strike="noStrike" baseline="0" dirty="0"/>
              <a:t>File "&lt;stdin&gt;", line 1, in &lt;module&gt;</a:t>
            </a:r>
          </a:p>
          <a:p>
            <a:pPr marL="285750" lvl="1" indent="0">
              <a:buNone/>
            </a:pPr>
            <a:r>
              <a:rPr lang="en-US" sz="1500" b="1" i="0" u="none" strike="noStrike" baseline="0" dirty="0" err="1"/>
              <a:t>ValueError:invalid</a:t>
            </a:r>
            <a:r>
              <a:rPr lang="en-US" sz="1500" b="1" i="0" u="none" strike="noStrike" baseline="0" dirty="0"/>
              <a:t> literal for int() with base 10: 'N/A'</a:t>
            </a:r>
            <a:endParaRPr lang="en-US" b="1" dirty="0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3004230F-E0C9-421D-9AEF-8FF4867D7502}"/>
              </a:ext>
            </a:extLst>
          </p:cNvPr>
          <p:cNvCxnSpPr/>
          <p:nvPr/>
        </p:nvCxnSpPr>
        <p:spPr>
          <a:xfrm flipV="1">
            <a:off x="1569027" y="3823855"/>
            <a:ext cx="529937" cy="1808018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94096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>
            <a:extLst>
              <a:ext uri="{FF2B5EF4-FFF2-40B4-BE49-F238E27FC236}">
                <a16:creationId xmlns:a16="http://schemas.microsoft.com/office/drawing/2014/main" id="{63150174-D499-4CCB-92DB-E294FA674A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altLang="tr-TR" sz="3600" b="1" dirty="0" err="1">
                <a:solidFill>
                  <a:schemeClr val="tx1"/>
                </a:solidFill>
                <a:latin typeface="+mn-lt"/>
              </a:rPr>
              <a:t>Section</a:t>
            </a:r>
            <a:r>
              <a:rPr lang="tr-TR" altLang="tr-TR" sz="3600" b="1" dirty="0">
                <a:solidFill>
                  <a:schemeClr val="tx1"/>
                </a:solidFill>
                <a:latin typeface="+mn-lt"/>
              </a:rPr>
              <a:t> 2-Working </a:t>
            </a:r>
            <a:r>
              <a:rPr lang="tr-TR" altLang="tr-TR" sz="3600" b="1" dirty="0" err="1">
                <a:solidFill>
                  <a:schemeClr val="tx1"/>
                </a:solidFill>
                <a:latin typeface="+mn-lt"/>
              </a:rPr>
              <a:t>with</a:t>
            </a:r>
            <a:r>
              <a:rPr lang="tr-TR" altLang="tr-TR" sz="3600" b="1" dirty="0">
                <a:solidFill>
                  <a:schemeClr val="tx1"/>
                </a:solidFill>
                <a:latin typeface="+mn-lt"/>
              </a:rPr>
              <a:t> Data</a:t>
            </a:r>
            <a:endParaRPr lang="en-US" altLang="tr-TR" sz="3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E41D8DE0-89B0-4B29-B32C-53CD281093A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8077200" cy="508158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tr-TR" altLang="en-US" sz="2800" b="1" dirty="0" err="1">
                <a:cs typeface="Times New Roman" panose="02020603050405020304" pitchFamily="18" charset="0"/>
              </a:rPr>
              <a:t>Overview</a:t>
            </a:r>
            <a:endParaRPr lang="tr-TR" altLang="en-US" sz="2800" b="1" dirty="0"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endParaRPr lang="tr-TR" altLang="en-US" sz="2800" b="1" dirty="0">
              <a:cs typeface="Times New Roman" panose="02020603050405020304" pitchFamily="18" charset="0"/>
            </a:endParaRPr>
          </a:p>
          <a:p>
            <a:pPr eaLnBrk="1" hangingPunct="1">
              <a:buSzPct val="70000"/>
              <a:buFont typeface="Wingdings" panose="05000000000000000000" pitchFamily="2" charset="2"/>
              <a:buChar char="v"/>
            </a:pPr>
            <a:r>
              <a:rPr lang="en-US" altLang="en-US" sz="2400" dirty="0">
                <a:cs typeface="Times New Roman" panose="02020603050405020304" pitchFamily="18" charset="0"/>
              </a:rPr>
              <a:t>Most programs work with data</a:t>
            </a:r>
            <a:endParaRPr lang="tr-TR" altLang="en-US" sz="2400" dirty="0">
              <a:cs typeface="Times New Roman" panose="02020603050405020304" pitchFamily="18" charset="0"/>
            </a:endParaRPr>
          </a:p>
          <a:p>
            <a:pPr eaLnBrk="1" hangingPunct="1">
              <a:buSzPct val="70000"/>
              <a:buFont typeface="Wingdings" panose="05000000000000000000" pitchFamily="2" charset="2"/>
              <a:buChar char="v"/>
            </a:pPr>
            <a:endParaRPr lang="en-US" altLang="en-US" sz="2400" dirty="0">
              <a:cs typeface="Times New Roman" panose="02020603050405020304" pitchFamily="18" charset="0"/>
            </a:endParaRPr>
          </a:p>
          <a:p>
            <a:pPr eaLnBrk="1" hangingPunct="1">
              <a:buSzPct val="70000"/>
              <a:buFont typeface="Wingdings" panose="05000000000000000000" pitchFamily="2" charset="2"/>
              <a:buChar char="v"/>
            </a:pPr>
            <a:r>
              <a:rPr lang="en-US" altLang="en-US" sz="2400" dirty="0">
                <a:cs typeface="Times New Roman" panose="02020603050405020304" pitchFamily="18" charset="0"/>
              </a:rPr>
              <a:t>In this section, we look at how Python</a:t>
            </a:r>
            <a:r>
              <a:rPr lang="tr-TR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cs typeface="Times New Roman" panose="02020603050405020304" pitchFamily="18" charset="0"/>
              </a:rPr>
              <a:t>programmers represent and work with data</a:t>
            </a:r>
            <a:endParaRPr lang="tr-TR" altLang="en-US" sz="2400" dirty="0">
              <a:cs typeface="Times New Roman" panose="02020603050405020304" pitchFamily="18" charset="0"/>
            </a:endParaRPr>
          </a:p>
          <a:p>
            <a:pPr eaLnBrk="1" hangingPunct="1">
              <a:buSzPct val="70000"/>
              <a:buFont typeface="Wingdings" panose="05000000000000000000" pitchFamily="2" charset="2"/>
              <a:buChar char="v"/>
            </a:pPr>
            <a:endParaRPr lang="en-US" altLang="en-US" sz="2400" dirty="0">
              <a:cs typeface="Times New Roman" panose="02020603050405020304" pitchFamily="18" charset="0"/>
            </a:endParaRPr>
          </a:p>
          <a:p>
            <a:pPr eaLnBrk="1" hangingPunct="1">
              <a:buSzPct val="70000"/>
              <a:buFont typeface="Wingdings" panose="05000000000000000000" pitchFamily="2" charset="2"/>
              <a:buChar char="v"/>
            </a:pPr>
            <a:r>
              <a:rPr lang="en-US" altLang="en-US" sz="2400" dirty="0">
                <a:cs typeface="Times New Roman" panose="02020603050405020304" pitchFamily="18" charset="0"/>
              </a:rPr>
              <a:t>Common programming idioms</a:t>
            </a:r>
            <a:endParaRPr lang="tr-TR" altLang="en-US" sz="2400" dirty="0">
              <a:cs typeface="Times New Roman" panose="02020603050405020304" pitchFamily="18" charset="0"/>
            </a:endParaRPr>
          </a:p>
          <a:p>
            <a:pPr eaLnBrk="1" hangingPunct="1">
              <a:buSzPct val="70000"/>
              <a:buFont typeface="Wingdings" panose="05000000000000000000" pitchFamily="2" charset="2"/>
              <a:buChar char="v"/>
            </a:pPr>
            <a:endParaRPr lang="en-US" altLang="en-US" sz="2400" dirty="0"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tr-TR" altLang="en-US" sz="2800" b="1" dirty="0">
                <a:cs typeface="Times New Roman" panose="02020603050405020304" pitchFamily="18" charset="0"/>
              </a:rPr>
              <a:t> </a:t>
            </a:r>
            <a:endParaRPr lang="en-US" altLang="en-US" sz="2400" dirty="0"/>
          </a:p>
        </p:txBody>
      </p:sp>
      <p:sp>
        <p:nvSpPr>
          <p:cNvPr id="10245" name="Slide Number Placeholder 5">
            <a:extLst>
              <a:ext uri="{FF2B5EF4-FFF2-40B4-BE49-F238E27FC236}">
                <a16:creationId xmlns:a16="http://schemas.microsoft.com/office/drawing/2014/main" id="{8A7807B8-AC32-40D1-BB50-27A3D2FAC83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424738" y="6459538"/>
            <a:ext cx="98425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defTabSz="457200" rtl="0" eaLnBrk="1" fontAlgn="base" hangingPunct="1">
              <a:spcBef>
                <a:spcPct val="0"/>
              </a:spcBef>
              <a:spcAft>
                <a:spcPct val="0"/>
              </a:spcAft>
              <a:defRPr sz="1000" kern="1200">
                <a:solidFill>
                  <a:srgbClr val="FFFFFF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572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9AE79FF6-7630-4FB0-A0A1-49FB111CF73B}" type="slidenum">
              <a:rPr lang="tr-TR" altLang="en-US" smtClean="0"/>
              <a:pPr>
                <a:defRPr/>
              </a:pPr>
              <a:t>16</a:t>
            </a:fld>
            <a:endParaRPr lang="en-US" altLang="en-US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C854F-2881-4B01-8040-80A4B48B53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Primitive Datatypes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169603B6-F5FD-4C57-8B2B-4819A9FCEAE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28650" y="1825624"/>
            <a:ext cx="7886700" cy="4667249"/>
          </a:xfrm>
        </p:spPr>
        <p:txBody>
          <a:bodyPr>
            <a:normAutofit fontScale="92500" lnSpcReduction="10000"/>
          </a:bodyPr>
          <a:lstStyle/>
          <a:p>
            <a:r>
              <a:rPr lang="en-US" altLang="en-US" sz="2000" dirty="0">
                <a:latin typeface="GillSans"/>
              </a:rPr>
              <a:t>Python has a few primitive types of data</a:t>
            </a:r>
            <a:endParaRPr lang="tr-TR" altLang="en-US" sz="2000" dirty="0">
              <a:latin typeface="GillSans"/>
            </a:endParaRPr>
          </a:p>
          <a:p>
            <a:pPr lvl="1"/>
            <a:r>
              <a:rPr lang="en-US" altLang="en-US" sz="1600" dirty="0">
                <a:latin typeface="GillSans"/>
              </a:rPr>
              <a:t>Integers</a:t>
            </a:r>
          </a:p>
          <a:p>
            <a:pPr lvl="1"/>
            <a:r>
              <a:rPr lang="en-US" altLang="en-US" sz="1600" dirty="0">
                <a:latin typeface="GillSans"/>
              </a:rPr>
              <a:t>Floating point numbers</a:t>
            </a:r>
          </a:p>
          <a:p>
            <a:pPr lvl="1"/>
            <a:r>
              <a:rPr lang="en-US" altLang="en-US" sz="1600" dirty="0">
                <a:latin typeface="GillSans"/>
              </a:rPr>
              <a:t>Strings (text)</a:t>
            </a:r>
          </a:p>
          <a:p>
            <a:r>
              <a:rPr lang="en-US" altLang="en-US" sz="2000" dirty="0">
                <a:latin typeface="GillSans"/>
              </a:rPr>
              <a:t>Obviously, all programs use these</a:t>
            </a:r>
            <a:endParaRPr lang="tr-TR" altLang="en-US" sz="2000" dirty="0">
              <a:latin typeface="GillSans"/>
            </a:endParaRPr>
          </a:p>
          <a:p>
            <a:endParaRPr lang="tr-TR" altLang="en-US" sz="2000" dirty="0">
              <a:latin typeface="GillSans"/>
            </a:endParaRP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en-US" sz="2600" b="1" dirty="0">
                <a:latin typeface="GillSans"/>
              </a:rPr>
              <a:t>None type</a:t>
            </a:r>
            <a:endParaRPr lang="tr-TR" sz="2600" b="1" dirty="0">
              <a:solidFill>
                <a:srgbClr val="24292F"/>
              </a:solidFill>
              <a:latin typeface="GillSans"/>
            </a:endParaRP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tr-TR" sz="2000" dirty="0" err="1">
                <a:solidFill>
                  <a:srgbClr val="24292F"/>
                </a:solidFill>
                <a:latin typeface="GillSans"/>
              </a:rPr>
              <a:t>Nothing</a:t>
            </a:r>
            <a:r>
              <a:rPr lang="tr-TR" sz="2000" dirty="0">
                <a:solidFill>
                  <a:srgbClr val="24292F"/>
                </a:solidFill>
                <a:latin typeface="GillSans"/>
              </a:rPr>
              <a:t>, </a:t>
            </a:r>
            <a:r>
              <a:rPr lang="tr-TR" sz="2000" dirty="0" err="1">
                <a:solidFill>
                  <a:srgbClr val="24292F"/>
                </a:solidFill>
                <a:latin typeface="GillSans"/>
              </a:rPr>
              <a:t>nil</a:t>
            </a:r>
            <a:r>
              <a:rPr lang="tr-TR" sz="2000" dirty="0">
                <a:solidFill>
                  <a:srgbClr val="24292F"/>
                </a:solidFill>
                <a:latin typeface="GillSans"/>
              </a:rPr>
              <a:t>, </a:t>
            </a:r>
            <a:r>
              <a:rPr lang="tr-TR" sz="2000" dirty="0" err="1">
                <a:solidFill>
                  <a:srgbClr val="24292F"/>
                </a:solidFill>
                <a:latin typeface="GillSans"/>
              </a:rPr>
              <a:t>null</a:t>
            </a:r>
            <a:r>
              <a:rPr lang="tr-TR" sz="2000" dirty="0">
                <a:solidFill>
                  <a:srgbClr val="24292F"/>
                </a:solidFill>
                <a:latin typeface="GillSans"/>
              </a:rPr>
              <a:t>, </a:t>
            </a:r>
            <a:r>
              <a:rPr lang="tr-TR" sz="2000" dirty="0" err="1">
                <a:solidFill>
                  <a:srgbClr val="24292F"/>
                </a:solidFill>
                <a:latin typeface="GillSans"/>
              </a:rPr>
              <a:t>nada</a:t>
            </a:r>
            <a:endParaRPr lang="tr-TR" sz="2000" dirty="0">
              <a:solidFill>
                <a:srgbClr val="24292F"/>
              </a:solidFill>
              <a:latin typeface="GillSans"/>
            </a:endParaRPr>
          </a:p>
          <a:p>
            <a:pPr lvl="2">
              <a:buFont typeface="Wingdings" panose="05000000000000000000" pitchFamily="2" charset="2"/>
              <a:buChar char="§"/>
              <a:defRPr/>
            </a:pPr>
            <a:r>
              <a:rPr lang="en-US" sz="1700" b="1" dirty="0">
                <a:solidFill>
                  <a:srgbClr val="24292F"/>
                </a:solidFill>
                <a:latin typeface="GillSans"/>
              </a:rPr>
              <a:t>logfile = None</a:t>
            </a:r>
            <a:endParaRPr lang="tr-TR" sz="1700" b="1" dirty="0">
              <a:solidFill>
                <a:srgbClr val="24292F"/>
              </a:solidFill>
              <a:latin typeface="GillSans"/>
            </a:endParaRPr>
          </a:p>
          <a:p>
            <a:pPr lvl="2">
              <a:buFont typeface="Wingdings" panose="05000000000000000000" pitchFamily="2" charset="2"/>
              <a:buChar char="§"/>
              <a:defRPr/>
            </a:pPr>
            <a:endParaRPr lang="en-US" sz="1700" dirty="0">
              <a:solidFill>
                <a:srgbClr val="24292F"/>
              </a:solidFill>
              <a:latin typeface="GillSans"/>
            </a:endParaRP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en-US" sz="2000" dirty="0">
                <a:solidFill>
                  <a:srgbClr val="24292F"/>
                </a:solidFill>
                <a:latin typeface="GillSans"/>
              </a:rPr>
              <a:t>This is often used as a placeholder for</a:t>
            </a:r>
            <a:r>
              <a:rPr lang="tr-TR" sz="2000" dirty="0">
                <a:solidFill>
                  <a:srgbClr val="24292F"/>
                </a:solidFill>
                <a:latin typeface="GillSans"/>
              </a:rPr>
              <a:t> </a:t>
            </a:r>
            <a:r>
              <a:rPr lang="en-US" sz="2000" dirty="0">
                <a:solidFill>
                  <a:srgbClr val="24292F"/>
                </a:solidFill>
                <a:latin typeface="GillSans"/>
              </a:rPr>
              <a:t>optional or missing value</a:t>
            </a:r>
          </a:p>
          <a:p>
            <a:pPr marL="685800" lvl="2" indent="0">
              <a:buNone/>
              <a:defRPr/>
            </a:pPr>
            <a:r>
              <a:rPr lang="en-US" sz="1700" b="1" dirty="0">
                <a:solidFill>
                  <a:srgbClr val="24292F"/>
                </a:solidFill>
                <a:latin typeface="GillSans"/>
              </a:rPr>
              <a:t>if logfile:</a:t>
            </a:r>
          </a:p>
          <a:p>
            <a:pPr marL="685800" lvl="2" indent="0">
              <a:buNone/>
              <a:defRPr/>
            </a:pPr>
            <a:r>
              <a:rPr lang="tr-TR" sz="1700" b="1" dirty="0">
                <a:solidFill>
                  <a:srgbClr val="24292F"/>
                </a:solidFill>
                <a:latin typeface="GillSans"/>
              </a:rPr>
              <a:t>     l</a:t>
            </a:r>
            <a:r>
              <a:rPr lang="en-US" sz="1700" b="1" dirty="0" err="1">
                <a:solidFill>
                  <a:srgbClr val="24292F"/>
                </a:solidFill>
                <a:latin typeface="GillSans"/>
              </a:rPr>
              <a:t>ogfile.write</a:t>
            </a:r>
            <a:r>
              <a:rPr lang="en-US" sz="1700" b="1" dirty="0">
                <a:solidFill>
                  <a:srgbClr val="24292F"/>
                </a:solidFill>
                <a:latin typeface="GillSans"/>
              </a:rPr>
              <a:t>('Some message’)</a:t>
            </a:r>
            <a:endParaRPr lang="tr-TR" sz="1700" b="1" dirty="0">
              <a:solidFill>
                <a:srgbClr val="24292F"/>
              </a:solidFill>
              <a:latin typeface="GillSans"/>
            </a:endParaRPr>
          </a:p>
          <a:p>
            <a:pPr lvl="2">
              <a:buFont typeface="Wingdings" panose="05000000000000000000" pitchFamily="2" charset="2"/>
              <a:buChar char="§"/>
              <a:defRPr/>
            </a:pPr>
            <a:endParaRPr lang="en-US" sz="1700" dirty="0">
              <a:solidFill>
                <a:srgbClr val="24292F"/>
              </a:solidFill>
              <a:latin typeface="GillSans"/>
            </a:endParaRP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en-US" sz="2000" dirty="0">
                <a:solidFill>
                  <a:srgbClr val="24292F"/>
                </a:solidFill>
                <a:latin typeface="GillSans"/>
              </a:rPr>
              <a:t>If you don't assign logfile to something, the</a:t>
            </a:r>
            <a:r>
              <a:rPr lang="tr-TR" sz="2000" dirty="0">
                <a:solidFill>
                  <a:srgbClr val="24292F"/>
                </a:solidFill>
                <a:latin typeface="GillSans"/>
              </a:rPr>
              <a:t> </a:t>
            </a:r>
            <a:r>
              <a:rPr lang="en-US" sz="2000" dirty="0">
                <a:solidFill>
                  <a:srgbClr val="24292F"/>
                </a:solidFill>
                <a:latin typeface="GillSans"/>
              </a:rPr>
              <a:t>above code would crash (undefined variable)</a:t>
            </a:r>
            <a:endParaRPr lang="en-US" sz="2000" dirty="0"/>
          </a:p>
          <a:p>
            <a:endParaRPr lang="tr-TR" altLang="en-US" sz="2000" dirty="0">
              <a:latin typeface="GillSans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A1C1D5-9B77-45CB-875A-C43E3905BE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Structures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FB8AAF-7443-4B4C-8ABE-82632F814E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Real programs have more complex data</a:t>
            </a:r>
            <a:endParaRPr lang="tr-TR" sz="2400" dirty="0"/>
          </a:p>
          <a:p>
            <a:endParaRPr lang="en-US" sz="2400" dirty="0"/>
          </a:p>
          <a:p>
            <a:r>
              <a:rPr lang="en-US" sz="2400" dirty="0"/>
              <a:t>Example: </a:t>
            </a:r>
            <a:r>
              <a:rPr lang="tr-TR" sz="2400" dirty="0"/>
              <a:t>i</a:t>
            </a:r>
            <a:r>
              <a:rPr lang="en-US" sz="2400" dirty="0" err="1"/>
              <a:t>nformation</a:t>
            </a:r>
            <a:r>
              <a:rPr lang="en-US" sz="2400" dirty="0"/>
              <a:t> about a stock holding:</a:t>
            </a:r>
          </a:p>
          <a:p>
            <a:pPr lvl="1"/>
            <a:r>
              <a:rPr lang="en-US" sz="2000" dirty="0"/>
              <a:t>100 shares of GOOG at $490.10</a:t>
            </a:r>
            <a:endParaRPr lang="tr-TR" sz="2000" dirty="0"/>
          </a:p>
          <a:p>
            <a:pPr lvl="1"/>
            <a:endParaRPr lang="en-US" sz="2000" dirty="0"/>
          </a:p>
          <a:p>
            <a:r>
              <a:rPr lang="tr-TR" sz="2400" dirty="0" err="1"/>
              <a:t>This</a:t>
            </a:r>
            <a:r>
              <a:rPr lang="tr-TR" sz="2400" dirty="0"/>
              <a:t> is a</a:t>
            </a:r>
            <a:r>
              <a:rPr lang="en-US" sz="2400" dirty="0"/>
              <a:t>n "object" with three parts</a:t>
            </a:r>
          </a:p>
          <a:p>
            <a:pPr lvl="1"/>
            <a:r>
              <a:rPr lang="en-US" sz="2000" dirty="0"/>
              <a:t>Name ("GOOG", a string)</a:t>
            </a:r>
          </a:p>
          <a:p>
            <a:pPr lvl="1"/>
            <a:r>
              <a:rPr lang="en-US" sz="2000" dirty="0"/>
              <a:t>Number of shares (100, an integer)</a:t>
            </a:r>
          </a:p>
          <a:p>
            <a:pPr lvl="1"/>
            <a:r>
              <a:rPr lang="en-US" sz="2000" dirty="0"/>
              <a:t>Price (490.10, a float)</a:t>
            </a:r>
          </a:p>
        </p:txBody>
      </p:sp>
    </p:spTree>
    <p:extLst>
      <p:ext uri="{BB962C8B-B14F-4D97-AF65-F5344CB8AC3E}">
        <p14:creationId xmlns:p14="http://schemas.microsoft.com/office/powerpoint/2010/main" val="9299314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B5430E-4091-4931-9ACE-582A7D6253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A70D24-B2DD-4792-A100-A37B1EF342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A collection of values grouped together</a:t>
            </a:r>
          </a:p>
          <a:p>
            <a:endParaRPr lang="en-US" sz="2400" dirty="0"/>
          </a:p>
          <a:p>
            <a:r>
              <a:rPr lang="en-US" sz="2400" dirty="0"/>
              <a:t>Example:</a:t>
            </a:r>
          </a:p>
          <a:p>
            <a:pPr marL="342900" lvl="1" indent="0">
              <a:buNone/>
            </a:pPr>
            <a:r>
              <a:rPr lang="tr-TR" b="1" dirty="0"/>
              <a:t>	</a:t>
            </a:r>
            <a:r>
              <a:rPr lang="en-US" b="1" dirty="0"/>
              <a:t>s = ('GOOG', 100, 490.1)</a:t>
            </a:r>
          </a:p>
          <a:p>
            <a:pPr marL="342900" lvl="1" indent="0">
              <a:buNone/>
            </a:pPr>
            <a:endParaRPr lang="en-US" b="1" dirty="0"/>
          </a:p>
          <a:p>
            <a:r>
              <a:rPr lang="en-US" sz="2400" dirty="0"/>
              <a:t>Sometimes the () are omitted in syntax</a:t>
            </a:r>
          </a:p>
          <a:p>
            <a:pPr marL="685800" lvl="2" indent="0">
              <a:buNone/>
            </a:pPr>
            <a:r>
              <a:rPr lang="en-US" sz="1600" b="1" dirty="0">
                <a:solidFill>
                  <a:srgbClr val="FF0000"/>
                </a:solidFill>
              </a:rPr>
              <a:t>s = 'GOOG', 100, 490.1</a:t>
            </a:r>
          </a:p>
          <a:p>
            <a:pPr marL="685800" lvl="2" indent="0">
              <a:buNone/>
            </a:pPr>
            <a:endParaRPr lang="en-US" sz="1600" b="1" dirty="0">
              <a:solidFill>
                <a:srgbClr val="FF0000"/>
              </a:solidFill>
            </a:endParaRPr>
          </a:p>
          <a:p>
            <a:r>
              <a:rPr lang="en-US" sz="2400" dirty="0"/>
              <a:t>Special cases (0-tuple, 1-tuple)</a:t>
            </a:r>
          </a:p>
          <a:p>
            <a:pPr marL="685800" lvl="2" indent="0">
              <a:buNone/>
            </a:pPr>
            <a:r>
              <a:rPr lang="en-US" sz="1600" b="1" dirty="0"/>
              <a:t>t = () </a:t>
            </a:r>
            <a:r>
              <a:rPr lang="tr-TR" sz="1600" b="1" dirty="0"/>
              <a:t>			</a:t>
            </a:r>
            <a:r>
              <a:rPr lang="en-US" sz="1600" b="1" dirty="0"/>
              <a:t># An empty tuple</a:t>
            </a:r>
          </a:p>
          <a:p>
            <a:pPr marL="685800" lvl="2" indent="0">
              <a:buNone/>
            </a:pPr>
            <a:r>
              <a:rPr lang="en-US" sz="1600" b="1" dirty="0"/>
              <a:t>w = ('GOOG’,) </a:t>
            </a:r>
            <a:r>
              <a:rPr lang="tr-TR" sz="1600" b="1" dirty="0"/>
              <a:t>		</a:t>
            </a:r>
            <a:r>
              <a:rPr lang="en-US" sz="1600" b="1" dirty="0"/>
              <a:t># A 1-item tuple</a:t>
            </a:r>
          </a:p>
        </p:txBody>
      </p:sp>
    </p:spTree>
    <p:extLst>
      <p:ext uri="{BB962C8B-B14F-4D97-AF65-F5344CB8AC3E}">
        <p14:creationId xmlns:p14="http://schemas.microsoft.com/office/powerpoint/2010/main" val="36813733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FD31F6-B806-4F64-A792-702782A429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1B2D7F-7721-4F2A-94DB-9D4C8A4E5B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array of arbitrary values</a:t>
            </a:r>
          </a:p>
          <a:p>
            <a:pPr marL="285750" lvl="1" indent="0">
              <a:buNone/>
            </a:pPr>
            <a:r>
              <a:rPr lang="en-US" b="1" dirty="0"/>
              <a:t>names = [ 'Elwood', 'Jake', 'Curtis' ]</a:t>
            </a:r>
          </a:p>
          <a:p>
            <a:pPr marL="285750" lvl="1" indent="0">
              <a:buNone/>
            </a:pPr>
            <a:r>
              <a:rPr lang="en-US" b="1" dirty="0" err="1"/>
              <a:t>nums</a:t>
            </a:r>
            <a:r>
              <a:rPr lang="en-US" b="1" dirty="0"/>
              <a:t> = [ 39, 38, 42, 65, 111]</a:t>
            </a:r>
            <a:endParaRPr lang="tr-TR" b="1" dirty="0"/>
          </a:p>
          <a:p>
            <a:pPr marL="285750" lvl="1" indent="0">
              <a:buNone/>
            </a:pPr>
            <a:endParaRPr lang="en-US" b="1" dirty="0"/>
          </a:p>
          <a:p>
            <a:r>
              <a:rPr lang="en-US" dirty="0"/>
              <a:t>Adding new items (append, insert)</a:t>
            </a:r>
          </a:p>
          <a:p>
            <a:pPr marL="285750" lvl="1" indent="0">
              <a:buNone/>
            </a:pPr>
            <a:r>
              <a:rPr lang="en-US" b="1" dirty="0" err="1"/>
              <a:t>names.append</a:t>
            </a:r>
            <a:r>
              <a:rPr lang="en-US" b="1" dirty="0"/>
              <a:t>('Murphy’) </a:t>
            </a:r>
            <a:r>
              <a:rPr lang="tr-TR" b="1" dirty="0"/>
              <a:t>	</a:t>
            </a:r>
            <a:r>
              <a:rPr lang="en-US" b="1" dirty="0"/>
              <a:t># Adds at end</a:t>
            </a:r>
          </a:p>
          <a:p>
            <a:pPr marL="285750" lvl="1" indent="0">
              <a:buNone/>
            </a:pPr>
            <a:r>
              <a:rPr lang="en-US" b="1" dirty="0" err="1"/>
              <a:t>names.insert</a:t>
            </a:r>
            <a:r>
              <a:rPr lang="en-US" b="1" dirty="0"/>
              <a:t>(2,'Aretha’) </a:t>
            </a:r>
            <a:r>
              <a:rPr lang="tr-TR" b="1" dirty="0"/>
              <a:t>		</a:t>
            </a:r>
            <a:r>
              <a:rPr lang="en-US" b="1" dirty="0"/>
              <a:t># Inserts in middle</a:t>
            </a:r>
            <a:endParaRPr lang="tr-TR" b="1" dirty="0"/>
          </a:p>
          <a:p>
            <a:pPr marL="285750" lvl="1" indent="0">
              <a:buNone/>
            </a:pPr>
            <a:endParaRPr lang="en-US" b="1" dirty="0"/>
          </a:p>
          <a:p>
            <a:r>
              <a:rPr lang="en-US" dirty="0"/>
              <a:t>Concatenation : s + t</a:t>
            </a:r>
          </a:p>
          <a:p>
            <a:pPr marL="285750" lvl="1" indent="0">
              <a:buNone/>
            </a:pPr>
            <a:r>
              <a:rPr lang="en-US" b="1" dirty="0"/>
              <a:t>s = [1, 2, 3]</a:t>
            </a:r>
          </a:p>
          <a:p>
            <a:pPr marL="285750" lvl="1" indent="0">
              <a:buNone/>
            </a:pPr>
            <a:r>
              <a:rPr lang="en-US" b="1" dirty="0"/>
              <a:t>t = ['a', 'b']</a:t>
            </a:r>
          </a:p>
          <a:p>
            <a:pPr marL="285750" lvl="1" indent="0">
              <a:buNone/>
            </a:pPr>
            <a:r>
              <a:rPr lang="en-US" b="1" dirty="0"/>
              <a:t>s + t </a:t>
            </a:r>
            <a:r>
              <a:rPr lang="tr-TR" b="1" dirty="0"/>
              <a:t>			#</a:t>
            </a:r>
            <a:r>
              <a:rPr lang="en-US" b="1" dirty="0"/>
              <a:t>[1, 2, 3, 'a', 'b']</a:t>
            </a:r>
          </a:p>
        </p:txBody>
      </p:sp>
    </p:spTree>
    <p:extLst>
      <p:ext uri="{BB962C8B-B14F-4D97-AF65-F5344CB8AC3E}">
        <p14:creationId xmlns:p14="http://schemas.microsoft.com/office/powerpoint/2010/main" val="17596267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51D31F-81C8-40F9-9AC0-383AA4B47A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793973"/>
          </a:xfrm>
        </p:spPr>
        <p:txBody>
          <a:bodyPr/>
          <a:lstStyle/>
          <a:p>
            <a:r>
              <a:rPr lang="en-US" dirty="0"/>
              <a:t>Tuple Use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E697DC-1F95-4B7B-BF4E-606F351E88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13644"/>
            <a:ext cx="7886700" cy="5544355"/>
          </a:xfrm>
        </p:spPr>
        <p:txBody>
          <a:bodyPr>
            <a:normAutofit/>
          </a:bodyPr>
          <a:lstStyle/>
          <a:p>
            <a:r>
              <a:rPr lang="en-US" dirty="0"/>
              <a:t>Tuples are usually used to represent simple</a:t>
            </a:r>
            <a:r>
              <a:rPr lang="tr-TR" dirty="0"/>
              <a:t> </a:t>
            </a:r>
            <a:r>
              <a:rPr lang="en-US" dirty="0"/>
              <a:t>records and data structures</a:t>
            </a:r>
          </a:p>
          <a:p>
            <a:pPr marL="628650" lvl="2" indent="0">
              <a:buNone/>
            </a:pPr>
            <a:r>
              <a:rPr lang="en-US" sz="1600" b="1" dirty="0"/>
              <a:t>contact = ('David Beazley', 'dave@dabeaz.com')</a:t>
            </a:r>
          </a:p>
          <a:p>
            <a:pPr marL="628650" lvl="2" indent="0">
              <a:buNone/>
            </a:pPr>
            <a:r>
              <a:rPr lang="en-US" sz="1600" b="1" dirty="0"/>
              <a:t>stock = ('GOOG', 100, 490.1)</a:t>
            </a:r>
          </a:p>
          <a:p>
            <a:pPr marL="628650" lvl="2" indent="0">
              <a:buNone/>
            </a:pPr>
            <a:r>
              <a:rPr lang="en-US" sz="1600" b="1" dirty="0"/>
              <a:t>host = ('www.python.org', 80)</a:t>
            </a:r>
            <a:endParaRPr lang="en-US" dirty="0"/>
          </a:p>
          <a:p>
            <a:r>
              <a:rPr lang="en-US" dirty="0"/>
              <a:t>Basically, a single "object" of multiple parts</a:t>
            </a:r>
            <a:r>
              <a:rPr lang="tr-TR" dirty="0"/>
              <a:t>. </a:t>
            </a:r>
            <a:r>
              <a:rPr lang="en-US" b="1" dirty="0"/>
              <a:t>Analogy: </a:t>
            </a:r>
            <a:r>
              <a:rPr lang="en-US" dirty="0"/>
              <a:t>A single row in a database table</a:t>
            </a:r>
            <a:endParaRPr lang="tr-TR" dirty="0"/>
          </a:p>
          <a:p>
            <a:r>
              <a:rPr lang="en-US" dirty="0"/>
              <a:t>Tuple contents are ordered (like an array).</a:t>
            </a:r>
          </a:p>
          <a:p>
            <a:pPr marL="628650" lvl="2" indent="0">
              <a:buNone/>
            </a:pPr>
            <a:r>
              <a:rPr lang="en-US" sz="1600" b="1" dirty="0"/>
              <a:t>s = ('GOOG', 100, 490.1)</a:t>
            </a:r>
          </a:p>
          <a:p>
            <a:pPr marL="628650" lvl="2" indent="0">
              <a:buNone/>
            </a:pPr>
            <a:r>
              <a:rPr lang="en-US" sz="1600" b="1" dirty="0"/>
              <a:t>name = s[0]                 # 'GOOG'</a:t>
            </a:r>
          </a:p>
          <a:p>
            <a:pPr marL="628650" lvl="2" indent="0">
              <a:buNone/>
            </a:pPr>
            <a:r>
              <a:rPr lang="en-US" sz="1600" b="1" dirty="0"/>
              <a:t>shares = s[1]               </a:t>
            </a:r>
            <a:r>
              <a:rPr lang="tr-TR" sz="1600" b="1" dirty="0"/>
              <a:t> </a:t>
            </a:r>
            <a:r>
              <a:rPr lang="en-US" sz="1600" b="1" dirty="0"/>
              <a:t># 100</a:t>
            </a:r>
          </a:p>
          <a:p>
            <a:pPr marL="628650" lvl="2" indent="0">
              <a:buNone/>
            </a:pPr>
            <a:r>
              <a:rPr lang="en-US" sz="1600" b="1" dirty="0"/>
              <a:t>price = s[2]               </a:t>
            </a:r>
            <a:r>
              <a:rPr lang="tr-TR" sz="1600" b="1" dirty="0"/>
              <a:t>   </a:t>
            </a:r>
            <a:r>
              <a:rPr lang="en-US" sz="1600" b="1" dirty="0"/>
              <a:t> # 490.1</a:t>
            </a:r>
          </a:p>
          <a:p>
            <a:pPr algn="l"/>
            <a:r>
              <a:rPr lang="en-US" b="0" i="0" dirty="0">
                <a:solidFill>
                  <a:srgbClr val="24292F"/>
                </a:solidFill>
                <a:effectLst/>
              </a:rPr>
              <a:t>However, the contents </a:t>
            </a:r>
            <a:r>
              <a:rPr lang="en-US" b="1" i="0" u="sng" dirty="0">
                <a:solidFill>
                  <a:srgbClr val="C00000"/>
                </a:solidFill>
                <a:effectLst/>
              </a:rPr>
              <a:t>can't be modified.</a:t>
            </a:r>
          </a:p>
          <a:p>
            <a:pPr marL="628650" lvl="2" indent="0">
              <a:buNone/>
            </a:pPr>
            <a:r>
              <a:rPr lang="en-US" sz="1600" b="1" i="0" dirty="0">
                <a:solidFill>
                  <a:srgbClr val="24292F"/>
                </a:solidFill>
                <a:effectLst/>
              </a:rPr>
              <a:t>&gt;&gt;&gt; s[1] = 75</a:t>
            </a:r>
          </a:p>
          <a:p>
            <a:pPr marL="628650" lvl="2" indent="0">
              <a:buNone/>
            </a:pPr>
            <a:r>
              <a:rPr lang="en-US" sz="1600" b="1" i="0" dirty="0" err="1">
                <a:solidFill>
                  <a:srgbClr val="24292F"/>
                </a:solidFill>
                <a:effectLst/>
              </a:rPr>
              <a:t>TypeError</a:t>
            </a:r>
            <a:r>
              <a:rPr lang="en-US" sz="1600" b="1" i="0" dirty="0">
                <a:solidFill>
                  <a:srgbClr val="24292F"/>
                </a:solidFill>
                <a:effectLst/>
              </a:rPr>
              <a:t>: object does not support item assignment</a:t>
            </a:r>
            <a:endParaRPr lang="tr-TR" sz="1600" b="1" i="0" dirty="0">
              <a:solidFill>
                <a:srgbClr val="24292F"/>
              </a:solidFill>
              <a:effectLst/>
            </a:endParaRPr>
          </a:p>
          <a:p>
            <a:pPr marL="285750"/>
            <a:r>
              <a:rPr lang="en-US" b="0" i="0" dirty="0">
                <a:solidFill>
                  <a:srgbClr val="24292F"/>
                </a:solidFill>
                <a:effectLst/>
              </a:rPr>
              <a:t>You can, however, make a new tuple based on a current tuple.</a:t>
            </a:r>
          </a:p>
          <a:p>
            <a:pPr marL="628650" lvl="2" indent="0">
              <a:buNone/>
            </a:pPr>
            <a:r>
              <a:rPr lang="en-US" sz="1600" b="1" i="0" dirty="0">
                <a:solidFill>
                  <a:srgbClr val="24292F"/>
                </a:solidFill>
                <a:effectLst/>
              </a:rPr>
              <a:t>s = (s[0], 75, s[2])</a:t>
            </a:r>
          </a:p>
        </p:txBody>
      </p:sp>
    </p:spTree>
    <p:extLst>
      <p:ext uri="{BB962C8B-B14F-4D97-AF65-F5344CB8AC3E}">
        <p14:creationId xmlns:p14="http://schemas.microsoft.com/office/powerpoint/2010/main" val="5865282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49139C-7A10-4349-92A9-F1993E5610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i="0" dirty="0">
                <a:solidFill>
                  <a:srgbClr val="24292F"/>
                </a:solidFill>
                <a:effectLst/>
                <a:latin typeface="-apple-system"/>
              </a:rPr>
              <a:t>Tuple Packing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839427-FBC9-4F43-AC0D-6D9A75BC29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19708"/>
            <a:ext cx="7886700" cy="4973166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Tuples are more about packing related items together into a single entity.</a:t>
            </a:r>
          </a:p>
          <a:p>
            <a:pPr marL="342900" lvl="1" indent="0">
              <a:buNone/>
            </a:pPr>
            <a:r>
              <a:rPr lang="en-US" b="1" dirty="0"/>
              <a:t>s = ('GOOG', 100, 490.1)</a:t>
            </a:r>
          </a:p>
          <a:p>
            <a:r>
              <a:rPr lang="en-US" dirty="0"/>
              <a:t>The tuple is then easy to pass around to other parts of a program as a single object.</a:t>
            </a:r>
          </a:p>
          <a:p>
            <a:endParaRPr lang="en-US" dirty="0"/>
          </a:p>
          <a:p>
            <a:pPr marL="0" indent="0" algn="l">
              <a:buNone/>
            </a:pPr>
            <a:r>
              <a:rPr lang="en-US" sz="2400" b="1" i="0" dirty="0">
                <a:solidFill>
                  <a:srgbClr val="24292F"/>
                </a:solidFill>
                <a:effectLst/>
                <a:latin typeface="-apple-system"/>
              </a:rPr>
              <a:t>Tuple Unpacking</a:t>
            </a:r>
            <a:r>
              <a:rPr lang="tr-TR" sz="2400" b="1" i="0" dirty="0">
                <a:solidFill>
                  <a:srgbClr val="24292F"/>
                </a:solidFill>
                <a:effectLst/>
                <a:latin typeface="-apple-system"/>
              </a:rPr>
              <a:t>:</a:t>
            </a:r>
            <a:endParaRPr lang="en-US" sz="2400" b="1" i="0" dirty="0">
              <a:solidFill>
                <a:srgbClr val="24292F"/>
              </a:solidFill>
              <a:effectLst/>
              <a:latin typeface="-apple-system"/>
            </a:endParaRPr>
          </a:p>
          <a:p>
            <a:r>
              <a:rPr lang="en-US" dirty="0"/>
              <a:t>To use the tuple elsewhere, you can unpack its parts into variables.</a:t>
            </a:r>
          </a:p>
          <a:p>
            <a:pPr marL="285750" lvl="1" indent="0">
              <a:buNone/>
            </a:pPr>
            <a:r>
              <a:rPr lang="en-US" b="1" dirty="0"/>
              <a:t>name, shares, price = s</a:t>
            </a:r>
          </a:p>
          <a:p>
            <a:pPr marL="285750" lvl="1" indent="0">
              <a:buNone/>
            </a:pPr>
            <a:r>
              <a:rPr lang="en-US" b="1" dirty="0"/>
              <a:t>print('Cost', shares * price)</a:t>
            </a:r>
          </a:p>
          <a:p>
            <a:r>
              <a:rPr lang="en-US" dirty="0"/>
              <a:t>The number of variables on the left must match the tuple structure.</a:t>
            </a:r>
          </a:p>
          <a:p>
            <a:pPr marL="285750" lvl="1" indent="0">
              <a:buNone/>
            </a:pPr>
            <a:r>
              <a:rPr lang="en-US" b="1" dirty="0"/>
              <a:t>name, shares = s     # ERROR</a:t>
            </a:r>
          </a:p>
          <a:p>
            <a:pPr marL="285750" lvl="1" indent="0">
              <a:buNone/>
            </a:pPr>
            <a:r>
              <a:rPr lang="en-US" b="1" dirty="0"/>
              <a:t>Traceback (most recent call last):</a:t>
            </a:r>
          </a:p>
          <a:p>
            <a:pPr marL="285750" lvl="1" indent="0">
              <a:buNone/>
            </a:pPr>
            <a:r>
              <a:rPr lang="en-US" b="1" dirty="0"/>
              <a:t>...</a:t>
            </a:r>
          </a:p>
          <a:p>
            <a:pPr marL="285750" lvl="1" indent="0">
              <a:buNone/>
            </a:pPr>
            <a:r>
              <a:rPr lang="en-US" b="1" dirty="0" err="1"/>
              <a:t>ValueError</a:t>
            </a:r>
            <a:r>
              <a:rPr lang="en-US" b="1" dirty="0"/>
              <a:t>: too many values to unpack</a:t>
            </a:r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3123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7BC849-93EA-4678-A238-AA9AD14522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51550"/>
          </a:xfrm>
        </p:spPr>
        <p:txBody>
          <a:bodyPr>
            <a:normAutofit/>
          </a:bodyPr>
          <a:lstStyle/>
          <a:p>
            <a:r>
              <a:rPr lang="en-US" b="1" i="0" dirty="0">
                <a:solidFill>
                  <a:srgbClr val="24292F"/>
                </a:solidFill>
                <a:effectLst/>
                <a:latin typeface="-apple-system"/>
              </a:rPr>
              <a:t>Tuples vs. Lists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7F32A3-FCEA-4DD7-AB82-E75D2A942E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32586"/>
            <a:ext cx="7886700" cy="4644377"/>
          </a:xfrm>
        </p:spPr>
        <p:txBody>
          <a:bodyPr>
            <a:normAutofit/>
          </a:bodyPr>
          <a:lstStyle/>
          <a:p>
            <a:r>
              <a:rPr lang="en-US" sz="2400" dirty="0"/>
              <a:t>Are tuples just a read-only list? No.</a:t>
            </a:r>
            <a:endParaRPr lang="tr-TR" sz="2400" dirty="0"/>
          </a:p>
          <a:p>
            <a:endParaRPr lang="tr-TR" sz="2400" dirty="0"/>
          </a:p>
          <a:p>
            <a:r>
              <a:rPr lang="en-US" sz="2400" dirty="0"/>
              <a:t>Tuples are most often used for a single record</a:t>
            </a:r>
            <a:r>
              <a:rPr lang="tr-TR" sz="2400" dirty="0"/>
              <a:t> </a:t>
            </a:r>
            <a:r>
              <a:rPr lang="en-US" sz="2400" dirty="0"/>
              <a:t>consisting of multiple parts</a:t>
            </a:r>
            <a:endParaRPr lang="tr-TR" sz="2400" dirty="0"/>
          </a:p>
          <a:p>
            <a:pPr marL="285750" lvl="1" indent="0">
              <a:buNone/>
            </a:pPr>
            <a:r>
              <a:rPr lang="tr-TR" sz="2000" b="1" dirty="0"/>
              <a:t> </a:t>
            </a:r>
            <a:r>
              <a:rPr lang="tr-TR" sz="2000" b="1" dirty="0" err="1"/>
              <a:t>record</a:t>
            </a:r>
            <a:r>
              <a:rPr lang="tr-TR" sz="2000" b="1" dirty="0"/>
              <a:t> = ('GOOG', 100, 490.1)</a:t>
            </a:r>
          </a:p>
          <a:p>
            <a:pPr marL="285750" lvl="1" indent="0">
              <a:buNone/>
            </a:pPr>
            <a:endParaRPr lang="tr-TR" sz="2000" b="1" dirty="0"/>
          </a:p>
          <a:p>
            <a:pPr algn="l"/>
            <a:r>
              <a:rPr lang="en-US" sz="2000" b="0" i="0" u="none" strike="noStrike" baseline="0" dirty="0">
                <a:latin typeface="GillSans"/>
              </a:rPr>
              <a:t>Lists are usually a collection of distinct items</a:t>
            </a:r>
            <a:r>
              <a:rPr lang="tr-TR" sz="2000" b="0" i="0" u="none" strike="noStrike" baseline="0" dirty="0">
                <a:latin typeface="GillSans"/>
              </a:rPr>
              <a:t> </a:t>
            </a:r>
            <a:r>
              <a:rPr lang="en-US" sz="2000" b="0" i="0" u="none" strike="noStrike" baseline="0" dirty="0">
                <a:latin typeface="GillSans"/>
              </a:rPr>
              <a:t>(typically all of the same type)</a:t>
            </a:r>
            <a:endParaRPr lang="tr-TR" sz="2400" dirty="0"/>
          </a:p>
          <a:p>
            <a:pPr marL="342900" lvl="1" indent="0">
              <a:buNone/>
            </a:pPr>
            <a:r>
              <a:rPr lang="en-US" sz="2000" b="1" dirty="0"/>
              <a:t>names = ['Elwood', 'Jake', 'Curtis']</a:t>
            </a:r>
          </a:p>
        </p:txBody>
      </p:sp>
    </p:spTree>
    <p:extLst>
      <p:ext uri="{BB962C8B-B14F-4D97-AF65-F5344CB8AC3E}">
        <p14:creationId xmlns:p14="http://schemas.microsoft.com/office/powerpoint/2010/main" val="28761176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CCBB49-9F8F-4312-A379-F7F11ABFA2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dirty="0">
                <a:solidFill>
                  <a:srgbClr val="24292F"/>
                </a:solidFill>
                <a:effectLst/>
                <a:latin typeface="-apple-system"/>
              </a:rPr>
              <a:t>Dictionaries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6573FD-C286-4811-8C3A-80A80C9BAF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dictionary is mapping of keys to values.</a:t>
            </a:r>
            <a:endParaRPr lang="tr-TR" dirty="0"/>
          </a:p>
          <a:p>
            <a:r>
              <a:rPr lang="tr-TR" dirty="0"/>
              <a:t>A</a:t>
            </a:r>
            <a:r>
              <a:rPr lang="en-US" dirty="0"/>
              <a:t> hash table or associative array. </a:t>
            </a:r>
            <a:endParaRPr lang="tr-TR" dirty="0"/>
          </a:p>
          <a:p>
            <a:r>
              <a:rPr lang="en-US" dirty="0"/>
              <a:t>The keys serve as indices for accessing values.</a:t>
            </a:r>
            <a:endParaRPr lang="tr-TR" dirty="0"/>
          </a:p>
          <a:p>
            <a:r>
              <a:rPr lang="tr-TR" dirty="0" err="1"/>
              <a:t>Example</a:t>
            </a:r>
            <a:r>
              <a:rPr lang="tr-TR" dirty="0"/>
              <a:t>:</a:t>
            </a:r>
          </a:p>
          <a:p>
            <a:pPr marL="285750" lvl="1" indent="0">
              <a:buNone/>
            </a:pPr>
            <a:r>
              <a:rPr lang="en-US" b="1" dirty="0"/>
              <a:t>s = {</a:t>
            </a:r>
          </a:p>
          <a:p>
            <a:pPr marL="285750" lvl="1" indent="0">
              <a:buNone/>
            </a:pPr>
            <a:r>
              <a:rPr lang="en-US" b="1" dirty="0"/>
              <a:t>    'name': 'GOOG',</a:t>
            </a:r>
          </a:p>
          <a:p>
            <a:pPr marL="285750" lvl="1" indent="0">
              <a:buNone/>
            </a:pPr>
            <a:r>
              <a:rPr lang="en-US" b="1" dirty="0"/>
              <a:t>    'shares': 100,</a:t>
            </a:r>
          </a:p>
          <a:p>
            <a:pPr marL="285750" lvl="1" indent="0">
              <a:buNone/>
            </a:pPr>
            <a:r>
              <a:rPr lang="en-US" b="1" dirty="0"/>
              <a:t>    'price': 490.1</a:t>
            </a:r>
          </a:p>
          <a:p>
            <a:pPr marL="285750" lvl="1" indent="0">
              <a:buNone/>
            </a:pPr>
            <a:r>
              <a:rPr lang="en-US" b="1" dirty="0"/>
              <a:t>}</a:t>
            </a:r>
            <a:endParaRPr lang="tr-TR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662722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83CBDF-A564-45C7-9DC8-67CA79531C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Dictionaries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B5FB86-2429-41B5-836C-C05C6FD963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Getting values: Just use the key names</a:t>
            </a:r>
            <a:endParaRPr lang="tr-TR" dirty="0"/>
          </a:p>
          <a:p>
            <a:pPr marL="285750" lvl="1" indent="0">
              <a:buNone/>
            </a:pPr>
            <a:r>
              <a:rPr lang="en-US" b="1" dirty="0"/>
              <a:t>&gt;&gt;&gt; print(s['name'], s['shares'])</a:t>
            </a:r>
          </a:p>
          <a:p>
            <a:pPr marL="285750" lvl="1" indent="0">
              <a:buNone/>
            </a:pPr>
            <a:r>
              <a:rPr lang="en-US" b="1" dirty="0"/>
              <a:t>GOOG 100</a:t>
            </a:r>
          </a:p>
          <a:p>
            <a:pPr marL="285750" lvl="1" indent="0">
              <a:buNone/>
            </a:pPr>
            <a:r>
              <a:rPr lang="en-US" b="1" dirty="0"/>
              <a:t>&gt;&gt;&gt; s['price']</a:t>
            </a:r>
          </a:p>
          <a:p>
            <a:pPr marL="285750" lvl="1" indent="0">
              <a:buNone/>
            </a:pPr>
            <a:r>
              <a:rPr lang="en-US" b="1" dirty="0"/>
              <a:t>490.10</a:t>
            </a:r>
          </a:p>
          <a:p>
            <a:pPr marL="285750" lvl="1" indent="0">
              <a:buNone/>
            </a:pPr>
            <a:endParaRPr lang="tr-TR" b="1" dirty="0"/>
          </a:p>
          <a:p>
            <a:r>
              <a:rPr lang="en-US" dirty="0"/>
              <a:t>Adding/modifying values : Assign to key names</a:t>
            </a:r>
            <a:endParaRPr lang="tr-TR" dirty="0"/>
          </a:p>
          <a:p>
            <a:pPr marL="285750" lvl="1" indent="0">
              <a:buNone/>
            </a:pPr>
            <a:r>
              <a:rPr lang="en-US" b="1" dirty="0"/>
              <a:t>&gt;&gt;&gt; s['shares'] = 75</a:t>
            </a:r>
          </a:p>
          <a:p>
            <a:pPr marL="285750" lvl="1" indent="0">
              <a:buNone/>
            </a:pPr>
            <a:r>
              <a:rPr lang="en-US" b="1" dirty="0"/>
              <a:t>&gt;&gt;&gt; s['date'] = '6/6/2007'</a:t>
            </a:r>
            <a:endParaRPr lang="tr-TR" b="1" dirty="0"/>
          </a:p>
          <a:p>
            <a:endParaRPr lang="tr-TR" dirty="0"/>
          </a:p>
          <a:p>
            <a:r>
              <a:rPr lang="en-US" dirty="0"/>
              <a:t>Deleting a value</a:t>
            </a:r>
            <a:endParaRPr lang="tr-TR" dirty="0"/>
          </a:p>
          <a:p>
            <a:pPr marL="285750" lvl="1" indent="0">
              <a:buNone/>
            </a:pPr>
            <a:r>
              <a:rPr lang="en-US" b="1" dirty="0"/>
              <a:t>&gt;&gt;&gt; del s['date']</a:t>
            </a:r>
          </a:p>
        </p:txBody>
      </p:sp>
    </p:spTree>
    <p:extLst>
      <p:ext uri="{BB962C8B-B14F-4D97-AF65-F5344CB8AC3E}">
        <p14:creationId xmlns:p14="http://schemas.microsoft.com/office/powerpoint/2010/main" val="263471622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B829B7-DA1E-4F4F-A794-B997548881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dictionary operations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BE0849-B902-4A80-9C2C-133143BA85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lvl="1" indent="0">
              <a:buNone/>
            </a:pPr>
            <a:r>
              <a:rPr lang="en-US" b="1" dirty="0"/>
              <a:t>&gt;&gt;&gt; for k in </a:t>
            </a:r>
            <a:r>
              <a:rPr lang="tr-TR" b="1" dirty="0"/>
              <a:t>s</a:t>
            </a:r>
            <a:r>
              <a:rPr lang="en-US" b="1" dirty="0"/>
              <a:t>:</a:t>
            </a:r>
          </a:p>
          <a:p>
            <a:pPr marL="285750" lvl="1" indent="0">
              <a:buNone/>
            </a:pPr>
            <a:r>
              <a:rPr lang="en-US" b="1" dirty="0"/>
              <a:t>        </a:t>
            </a:r>
            <a:r>
              <a:rPr lang="tr-TR" b="1" dirty="0" err="1"/>
              <a:t>print</a:t>
            </a:r>
            <a:r>
              <a:rPr lang="tr-TR" b="1" dirty="0"/>
              <a:t>(k, '=‘, s[k])</a:t>
            </a:r>
          </a:p>
          <a:p>
            <a:pPr marL="285750" lvl="1" indent="0">
              <a:buNone/>
            </a:pPr>
            <a:r>
              <a:rPr lang="tr-TR" b="1" dirty="0"/>
              <a:t>…</a:t>
            </a:r>
            <a:endParaRPr lang="en-US" b="1" dirty="0"/>
          </a:p>
          <a:p>
            <a:pPr marL="285750" lvl="1" indent="0">
              <a:buNone/>
            </a:pPr>
            <a:r>
              <a:rPr lang="en-US" b="1" dirty="0"/>
              <a:t>name  =  GOOG</a:t>
            </a:r>
          </a:p>
          <a:p>
            <a:pPr marL="285750" lvl="1" indent="0">
              <a:buNone/>
            </a:pPr>
            <a:r>
              <a:rPr lang="en-US" b="1" dirty="0"/>
              <a:t>shares  =  100</a:t>
            </a:r>
          </a:p>
          <a:p>
            <a:pPr marL="285750" lvl="1" indent="0">
              <a:buNone/>
            </a:pPr>
            <a:r>
              <a:rPr lang="en-US" b="1" dirty="0"/>
              <a:t>price  =  490.1</a:t>
            </a:r>
            <a:endParaRPr lang="tr-TR" b="1" dirty="0"/>
          </a:p>
          <a:p>
            <a:pPr marL="285750" lvl="1" indent="0">
              <a:buNone/>
            </a:pPr>
            <a:endParaRPr lang="tr-TR" b="1" dirty="0"/>
          </a:p>
          <a:p>
            <a:pPr marL="285750" lvl="1" indent="0">
              <a:buNone/>
            </a:pPr>
            <a:r>
              <a:rPr lang="en-US" b="1" dirty="0"/>
              <a:t>&gt;&gt;&gt; keys = </a:t>
            </a:r>
            <a:r>
              <a:rPr lang="tr-TR" b="1" dirty="0"/>
              <a:t>s</a:t>
            </a:r>
            <a:r>
              <a:rPr lang="en-US" b="1" dirty="0"/>
              <a:t>.keys()</a:t>
            </a:r>
          </a:p>
          <a:p>
            <a:pPr marL="285750" lvl="1" indent="0">
              <a:buNone/>
            </a:pPr>
            <a:r>
              <a:rPr lang="en-US" b="1" dirty="0"/>
              <a:t>&gt;&gt;&gt; keys</a:t>
            </a:r>
          </a:p>
          <a:p>
            <a:pPr marL="285750" lvl="1" indent="0">
              <a:buNone/>
            </a:pPr>
            <a:r>
              <a:rPr lang="en-US" b="1" dirty="0" err="1"/>
              <a:t>dict_keys</a:t>
            </a:r>
            <a:r>
              <a:rPr lang="en-US" b="1" dirty="0"/>
              <a:t>(['name', 'shares', 'price’])</a:t>
            </a:r>
            <a:endParaRPr lang="tr-TR" b="1" dirty="0"/>
          </a:p>
          <a:p>
            <a:pPr marL="285750" lvl="1" indent="0">
              <a:buNone/>
            </a:pPr>
            <a:endParaRPr lang="tr-TR" b="1" dirty="0"/>
          </a:p>
          <a:p>
            <a:pPr marL="285750" lvl="1" indent="0">
              <a:buNone/>
            </a:pPr>
            <a:r>
              <a:rPr lang="tr-TR" b="1" dirty="0"/>
              <a:t>&gt;&gt;&gt;</a:t>
            </a:r>
            <a:r>
              <a:rPr lang="en-US" b="1" dirty="0"/>
              <a:t>items = </a:t>
            </a:r>
            <a:r>
              <a:rPr lang="tr-TR" b="1" dirty="0"/>
              <a:t>s</a:t>
            </a:r>
            <a:r>
              <a:rPr lang="en-US" b="1" dirty="0"/>
              <a:t>.items()</a:t>
            </a:r>
            <a:endParaRPr lang="tr-TR" b="1" dirty="0"/>
          </a:p>
          <a:p>
            <a:pPr marL="285750" lvl="1" indent="0">
              <a:buNone/>
            </a:pPr>
            <a:r>
              <a:rPr lang="tr-TR" b="1" dirty="0"/>
              <a:t>&gt;&gt;&gt;</a:t>
            </a:r>
            <a:r>
              <a:rPr lang="tr-TR" b="1" dirty="0" err="1"/>
              <a:t>items</a:t>
            </a:r>
            <a:endParaRPr lang="tr-TR" b="1" dirty="0"/>
          </a:p>
          <a:p>
            <a:pPr marL="285750" lvl="1" indent="0">
              <a:buNone/>
            </a:pPr>
            <a:r>
              <a:rPr lang="en-US" b="1" dirty="0" err="1"/>
              <a:t>dict_items</a:t>
            </a:r>
            <a:r>
              <a:rPr lang="en-US" b="1" dirty="0"/>
              <a:t>([('name', 'GOOG'), ('shares', 100), ('price', 490.1)])</a:t>
            </a:r>
          </a:p>
          <a:p>
            <a:pPr marL="285750" lvl="1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7344713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7A1EEF-E691-4220-AD3C-556C3CC1DC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dictionaries?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576D52-8AA5-4E5F-B24C-A1CE622304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Dictionaries are useful when </a:t>
            </a:r>
            <a:endParaRPr lang="tr-TR" dirty="0"/>
          </a:p>
          <a:p>
            <a:pPr lvl="1"/>
            <a:r>
              <a:rPr lang="en-US" dirty="0"/>
              <a:t>there are many different values </a:t>
            </a:r>
            <a:endParaRPr lang="tr-TR" dirty="0"/>
          </a:p>
          <a:p>
            <a:pPr lvl="1"/>
            <a:r>
              <a:rPr lang="en-US" dirty="0"/>
              <a:t>those values might be modified or manipulated. </a:t>
            </a:r>
            <a:endParaRPr lang="tr-TR" dirty="0"/>
          </a:p>
          <a:p>
            <a:endParaRPr lang="tr-TR" dirty="0"/>
          </a:p>
          <a:p>
            <a:r>
              <a:rPr lang="en-US" dirty="0"/>
              <a:t>Dictionaries make your code more readable.</a:t>
            </a:r>
            <a:endParaRPr lang="tr-TR" dirty="0"/>
          </a:p>
          <a:p>
            <a:pPr marL="285750" lvl="1" indent="0">
              <a:buNone/>
            </a:pPr>
            <a:r>
              <a:rPr lang="en-US" b="1" dirty="0"/>
              <a:t>s['price']</a:t>
            </a:r>
          </a:p>
          <a:p>
            <a:pPr marL="285750" lvl="1" indent="0">
              <a:buNone/>
            </a:pPr>
            <a:r>
              <a:rPr lang="en-US" b="1" dirty="0"/>
              <a:t># vs</a:t>
            </a:r>
          </a:p>
          <a:p>
            <a:pPr marL="285750" lvl="1" indent="0">
              <a:buNone/>
            </a:pPr>
            <a:r>
              <a:rPr lang="en-US" b="1" dirty="0"/>
              <a:t>s[2]</a:t>
            </a:r>
          </a:p>
        </p:txBody>
      </p:sp>
    </p:spTree>
    <p:extLst>
      <p:ext uri="{BB962C8B-B14F-4D97-AF65-F5344CB8AC3E}">
        <p14:creationId xmlns:p14="http://schemas.microsoft.com/office/powerpoint/2010/main" val="172285763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B58058-BBD0-4993-8EFE-6CE6534C1C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Containers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64C53A-5939-4F76-A9A6-B607F81F9E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Programs often have to work with many objects.</a:t>
            </a:r>
          </a:p>
          <a:p>
            <a:endParaRPr lang="en-US" dirty="0"/>
          </a:p>
          <a:p>
            <a:pPr lvl="1"/>
            <a:r>
              <a:rPr lang="en-US" dirty="0"/>
              <a:t>A portfolio of stocks</a:t>
            </a:r>
          </a:p>
          <a:p>
            <a:pPr lvl="1"/>
            <a:r>
              <a:rPr lang="en-US" dirty="0"/>
              <a:t>A table of stock prices</a:t>
            </a:r>
            <a:endParaRPr lang="tr-TR" dirty="0"/>
          </a:p>
          <a:p>
            <a:endParaRPr lang="en-US" dirty="0"/>
          </a:p>
          <a:p>
            <a:r>
              <a:rPr lang="en-US" dirty="0"/>
              <a:t>There are three main choices to use.</a:t>
            </a:r>
          </a:p>
          <a:p>
            <a:endParaRPr lang="en-US" dirty="0"/>
          </a:p>
          <a:p>
            <a:pPr lvl="1"/>
            <a:r>
              <a:rPr lang="en-US" dirty="0"/>
              <a:t>Lists</a:t>
            </a:r>
            <a:r>
              <a:rPr lang="tr-TR" dirty="0"/>
              <a:t> (</a:t>
            </a:r>
            <a:r>
              <a:rPr lang="en-US" dirty="0"/>
              <a:t>Ordered data.</a:t>
            </a:r>
            <a:r>
              <a:rPr lang="tr-TR" dirty="0"/>
              <a:t>)</a:t>
            </a:r>
            <a:endParaRPr lang="en-US" dirty="0"/>
          </a:p>
          <a:p>
            <a:pPr lvl="1"/>
            <a:r>
              <a:rPr lang="en-US" dirty="0"/>
              <a:t>Dictionaries</a:t>
            </a:r>
            <a:r>
              <a:rPr lang="tr-TR" dirty="0"/>
              <a:t> (</a:t>
            </a:r>
            <a:r>
              <a:rPr lang="en-US" dirty="0"/>
              <a:t> Unordered data</a:t>
            </a:r>
            <a:r>
              <a:rPr lang="tr-TR" dirty="0"/>
              <a:t>)</a:t>
            </a:r>
            <a:endParaRPr lang="en-US" dirty="0"/>
          </a:p>
          <a:p>
            <a:pPr lvl="1"/>
            <a:r>
              <a:rPr lang="en-US" dirty="0"/>
              <a:t>Sets</a:t>
            </a:r>
            <a:r>
              <a:rPr lang="tr-TR" dirty="0"/>
              <a:t> (</a:t>
            </a:r>
            <a:r>
              <a:rPr lang="en-US" dirty="0"/>
              <a:t> Unordered collection of unique items</a:t>
            </a:r>
            <a:r>
              <a:rPr lang="tr-TR" dirty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45948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2BA92E-6E72-4AD2-8BEE-B22BAD585C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Lists as a Container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244ACE-372A-43E2-B09D-72F6E696E7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a list when the order of the data matters</a:t>
            </a:r>
            <a:endParaRPr lang="tr-TR" dirty="0"/>
          </a:p>
          <a:p>
            <a:endParaRPr lang="tr-TR" dirty="0"/>
          </a:p>
          <a:p>
            <a:r>
              <a:rPr lang="tr-TR" dirty="0"/>
              <a:t>L</a:t>
            </a:r>
            <a:r>
              <a:rPr lang="en-US" dirty="0" err="1"/>
              <a:t>ists</a:t>
            </a:r>
            <a:r>
              <a:rPr lang="en-US" dirty="0"/>
              <a:t> can hold any kind of object</a:t>
            </a:r>
            <a:endParaRPr lang="tr-TR" dirty="0"/>
          </a:p>
          <a:p>
            <a:pPr marL="0" indent="0">
              <a:buNone/>
            </a:pPr>
            <a:endParaRPr lang="tr-TR" dirty="0"/>
          </a:p>
          <a:p>
            <a:r>
              <a:rPr lang="tr-TR" dirty="0"/>
              <a:t>E</a:t>
            </a:r>
            <a:r>
              <a:rPr lang="en-US" dirty="0" err="1"/>
              <a:t>xample</a:t>
            </a:r>
            <a:r>
              <a:rPr lang="tr-TR" dirty="0"/>
              <a:t>: A</a:t>
            </a:r>
            <a:r>
              <a:rPr lang="en-US" dirty="0"/>
              <a:t> list of tuples</a:t>
            </a:r>
            <a:endParaRPr lang="tr-TR" dirty="0"/>
          </a:p>
          <a:p>
            <a:pPr marL="285750" lvl="1" indent="0">
              <a:buNone/>
            </a:pPr>
            <a:r>
              <a:rPr lang="en-US" b="1" dirty="0"/>
              <a:t>portfolio = [</a:t>
            </a:r>
          </a:p>
          <a:p>
            <a:pPr marL="285750" lvl="1" indent="0">
              <a:buNone/>
            </a:pPr>
            <a:r>
              <a:rPr lang="en-US" b="1" dirty="0"/>
              <a:t>    ('GOOG', 100, 490.1),</a:t>
            </a:r>
          </a:p>
          <a:p>
            <a:pPr marL="285750" lvl="1" indent="0">
              <a:buNone/>
            </a:pPr>
            <a:r>
              <a:rPr lang="en-US" b="1" dirty="0"/>
              <a:t>    ('IBM', 50, 91.3),</a:t>
            </a:r>
          </a:p>
          <a:p>
            <a:pPr marL="285750" lvl="1" indent="0">
              <a:buNone/>
            </a:pPr>
            <a:r>
              <a:rPr lang="en-US" b="1" dirty="0"/>
              <a:t>    ('CAT', 150, 83.44)</a:t>
            </a:r>
          </a:p>
          <a:p>
            <a:pPr marL="285750" lvl="1" indent="0">
              <a:buNone/>
            </a:pPr>
            <a:r>
              <a:rPr lang="en-US" b="1" dirty="0"/>
              <a:t>]</a:t>
            </a:r>
          </a:p>
          <a:p>
            <a:pPr marL="285750" lvl="1" indent="0">
              <a:buNone/>
            </a:pPr>
            <a:endParaRPr lang="en-US" b="1" dirty="0"/>
          </a:p>
          <a:p>
            <a:pPr marL="285750" lvl="1" indent="0">
              <a:buNone/>
            </a:pPr>
            <a:r>
              <a:rPr lang="en-US" b="1" dirty="0"/>
              <a:t>portfolio[0]            # ('GOOG', 100, 490.1)</a:t>
            </a:r>
          </a:p>
          <a:p>
            <a:pPr marL="285750" lvl="1" indent="0">
              <a:buNone/>
            </a:pPr>
            <a:r>
              <a:rPr lang="en-US" b="1" dirty="0"/>
              <a:t>portfolio[2]            # ('CAT', 150, 83.44)</a:t>
            </a:r>
          </a:p>
        </p:txBody>
      </p:sp>
    </p:spTree>
    <p:extLst>
      <p:ext uri="{BB962C8B-B14F-4D97-AF65-F5344CB8AC3E}">
        <p14:creationId xmlns:p14="http://schemas.microsoft.com/office/powerpoint/2010/main" val="99876127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5F7488-A257-4727-A6F3-6C3DCB5E49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 construction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64C64D-40CF-4ECB-B7B2-A551DB5672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Example of building a list from scratch</a:t>
            </a:r>
          </a:p>
          <a:p>
            <a:pPr marL="285750" lvl="1" indent="0">
              <a:buNone/>
            </a:pPr>
            <a:r>
              <a:rPr lang="en-US" b="1" dirty="0"/>
              <a:t>records = [] </a:t>
            </a:r>
            <a:r>
              <a:rPr lang="tr-TR" b="1" dirty="0"/>
              <a:t>		</a:t>
            </a:r>
            <a:r>
              <a:rPr lang="en-US" b="1" dirty="0"/>
              <a:t># Initial empty list</a:t>
            </a:r>
            <a:endParaRPr lang="tr-TR" b="1" dirty="0"/>
          </a:p>
          <a:p>
            <a:pPr marL="285750" lvl="1" indent="0">
              <a:buNone/>
            </a:pPr>
            <a:endParaRPr lang="en-US" b="1" dirty="0"/>
          </a:p>
          <a:p>
            <a:pPr marL="285750" lvl="1" indent="0">
              <a:buNone/>
            </a:pPr>
            <a:r>
              <a:rPr lang="en-US" b="1" dirty="0"/>
              <a:t># Use .append() to add more items</a:t>
            </a:r>
          </a:p>
          <a:p>
            <a:pPr marL="285750" lvl="1" indent="0">
              <a:buNone/>
            </a:pPr>
            <a:r>
              <a:rPr lang="en-US" b="1" dirty="0" err="1"/>
              <a:t>records.append</a:t>
            </a:r>
            <a:r>
              <a:rPr lang="en-US" b="1" dirty="0"/>
              <a:t>(('GOOG', 100, 490.10))</a:t>
            </a:r>
          </a:p>
          <a:p>
            <a:pPr marL="285750" lvl="1" indent="0">
              <a:buNone/>
            </a:pPr>
            <a:r>
              <a:rPr lang="en-US" b="1" dirty="0" err="1"/>
              <a:t>records.append</a:t>
            </a:r>
            <a:r>
              <a:rPr lang="en-US" b="1" dirty="0"/>
              <a:t>(('IBM', 50, 91.3))</a:t>
            </a:r>
          </a:p>
          <a:p>
            <a:pPr marL="285750" lvl="1" indent="0">
              <a:buNone/>
            </a:pPr>
            <a:r>
              <a:rPr lang="en-US" b="1" dirty="0"/>
              <a:t>...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Example: Reading records from a file</a:t>
            </a:r>
          </a:p>
          <a:p>
            <a:pPr marL="285750" lvl="1" indent="0">
              <a:buNone/>
            </a:pPr>
            <a:r>
              <a:rPr lang="en-US" b="1" dirty="0"/>
              <a:t>records = [] </a:t>
            </a:r>
            <a:r>
              <a:rPr lang="tr-TR" b="1" dirty="0"/>
              <a:t>		</a:t>
            </a:r>
            <a:r>
              <a:rPr lang="en-US" b="1" dirty="0"/>
              <a:t># Initial empty list</a:t>
            </a:r>
            <a:endParaRPr lang="tr-TR" b="1" dirty="0"/>
          </a:p>
          <a:p>
            <a:pPr marL="285750" lvl="1" indent="0">
              <a:buNone/>
            </a:pPr>
            <a:endParaRPr lang="en-US" b="1" dirty="0"/>
          </a:p>
          <a:p>
            <a:pPr marL="285750" lvl="1" indent="0">
              <a:buNone/>
            </a:pPr>
            <a:r>
              <a:rPr lang="tr-TR" b="1" dirty="0"/>
              <a:t> </a:t>
            </a:r>
            <a:r>
              <a:rPr lang="tr-TR" b="1" dirty="0" err="1"/>
              <a:t>with</a:t>
            </a:r>
            <a:r>
              <a:rPr lang="tr-TR" b="1" dirty="0"/>
              <a:t> </a:t>
            </a:r>
            <a:r>
              <a:rPr lang="tr-TR" b="1" dirty="0" err="1"/>
              <a:t>open</a:t>
            </a:r>
            <a:r>
              <a:rPr lang="tr-TR" b="1" dirty="0"/>
              <a:t>('Data/portfolio.csv', '</a:t>
            </a:r>
            <a:r>
              <a:rPr lang="tr-TR" b="1" dirty="0" err="1"/>
              <a:t>rt</a:t>
            </a:r>
            <a:r>
              <a:rPr lang="tr-TR" b="1" dirty="0"/>
              <a:t>') as f:</a:t>
            </a:r>
          </a:p>
          <a:p>
            <a:pPr marL="285750" lvl="1" indent="0">
              <a:buNone/>
            </a:pPr>
            <a:r>
              <a:rPr lang="tr-TR" b="1" dirty="0"/>
              <a:t>    </a:t>
            </a:r>
            <a:r>
              <a:rPr lang="tr-TR" b="1" dirty="0" err="1"/>
              <a:t>next</a:t>
            </a:r>
            <a:r>
              <a:rPr lang="tr-TR" b="1" dirty="0"/>
              <a:t>(f) 		# </a:t>
            </a:r>
            <a:r>
              <a:rPr lang="tr-TR" b="1" dirty="0" err="1"/>
              <a:t>Skip</a:t>
            </a:r>
            <a:r>
              <a:rPr lang="tr-TR" b="1" dirty="0"/>
              <a:t> </a:t>
            </a:r>
            <a:r>
              <a:rPr lang="tr-TR" b="1" dirty="0" err="1"/>
              <a:t>header</a:t>
            </a:r>
            <a:endParaRPr lang="tr-TR" b="1" dirty="0"/>
          </a:p>
          <a:p>
            <a:pPr marL="285750" lvl="1" indent="0">
              <a:buNone/>
            </a:pPr>
            <a:r>
              <a:rPr lang="tr-TR" b="1" dirty="0"/>
              <a:t>    </a:t>
            </a:r>
            <a:r>
              <a:rPr lang="tr-TR" b="1" dirty="0" err="1"/>
              <a:t>for</a:t>
            </a:r>
            <a:r>
              <a:rPr lang="tr-TR" b="1" dirty="0"/>
              <a:t> </a:t>
            </a:r>
            <a:r>
              <a:rPr lang="tr-TR" b="1" dirty="0" err="1"/>
              <a:t>line</a:t>
            </a:r>
            <a:r>
              <a:rPr lang="tr-TR" b="1" dirty="0"/>
              <a:t> in f:</a:t>
            </a:r>
          </a:p>
          <a:p>
            <a:pPr marL="285750" lvl="1" indent="0">
              <a:buNone/>
            </a:pPr>
            <a:r>
              <a:rPr lang="tr-TR" b="1" dirty="0"/>
              <a:t>        </a:t>
            </a:r>
            <a:r>
              <a:rPr lang="tr-TR" b="1" dirty="0" err="1"/>
              <a:t>row</a:t>
            </a:r>
            <a:r>
              <a:rPr lang="tr-TR" b="1" dirty="0"/>
              <a:t> = </a:t>
            </a:r>
            <a:r>
              <a:rPr lang="tr-TR" b="1" dirty="0" err="1"/>
              <a:t>line.split</a:t>
            </a:r>
            <a:r>
              <a:rPr lang="tr-TR" b="1" dirty="0"/>
              <a:t>(',')</a:t>
            </a:r>
          </a:p>
          <a:p>
            <a:pPr marL="285750" lvl="1" indent="0">
              <a:buNone/>
            </a:pPr>
            <a:r>
              <a:rPr lang="tr-TR" b="1" dirty="0"/>
              <a:t>        </a:t>
            </a:r>
            <a:r>
              <a:rPr lang="tr-TR" b="1" dirty="0" err="1"/>
              <a:t>records.append</a:t>
            </a:r>
            <a:r>
              <a:rPr lang="tr-TR" b="1" dirty="0"/>
              <a:t>((</a:t>
            </a:r>
            <a:r>
              <a:rPr lang="tr-TR" b="1" dirty="0" err="1"/>
              <a:t>row</a:t>
            </a:r>
            <a:r>
              <a:rPr lang="tr-TR" b="1" dirty="0"/>
              <a:t>[0], </a:t>
            </a:r>
            <a:r>
              <a:rPr lang="tr-TR" b="1" dirty="0" err="1"/>
              <a:t>int</a:t>
            </a:r>
            <a:r>
              <a:rPr lang="tr-TR" b="1" dirty="0"/>
              <a:t>(</a:t>
            </a:r>
            <a:r>
              <a:rPr lang="tr-TR" b="1" dirty="0" err="1"/>
              <a:t>row</a:t>
            </a:r>
            <a:r>
              <a:rPr lang="tr-TR" b="1" dirty="0"/>
              <a:t>[1]), </a:t>
            </a:r>
            <a:r>
              <a:rPr lang="tr-TR" b="1" dirty="0" err="1"/>
              <a:t>float</a:t>
            </a:r>
            <a:r>
              <a:rPr lang="tr-TR" b="1" dirty="0"/>
              <a:t>(</a:t>
            </a:r>
            <a:r>
              <a:rPr lang="tr-TR" b="1" dirty="0" err="1"/>
              <a:t>row</a:t>
            </a:r>
            <a:r>
              <a:rPr lang="tr-TR" b="1" dirty="0"/>
              <a:t>[2])))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40799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FEA852-6C84-4F9A-83EB-E479A85833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50610"/>
          </a:xfrm>
        </p:spPr>
        <p:txBody>
          <a:bodyPr/>
          <a:lstStyle/>
          <a:p>
            <a:r>
              <a:rPr lang="en-US" dirty="0"/>
              <a:t>Lists (</a:t>
            </a:r>
            <a:r>
              <a:rPr lang="en-US" dirty="0" err="1"/>
              <a:t>cont</a:t>
            </a:r>
            <a:r>
              <a:rPr lang="en-US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2872EE-AADB-4AEF-9D4E-5F33A9D119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01436"/>
            <a:ext cx="7886700" cy="5559137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en-US" sz="1800" b="0" i="0" u="none" strike="noStrike" baseline="0" dirty="0"/>
              <a:t>Lists are indexed by integers (starting at 0)</a:t>
            </a:r>
          </a:p>
          <a:p>
            <a:pPr marL="285750" lvl="1" indent="0">
              <a:buNone/>
            </a:pPr>
            <a:r>
              <a:rPr lang="en-US" sz="1500" b="1" i="0" u="none" strike="noStrike" baseline="0" dirty="0"/>
              <a:t>names = [ 'Elwood', 'Jake', 'Curtis' ]</a:t>
            </a:r>
          </a:p>
          <a:p>
            <a:pPr marL="285750" lvl="1" indent="0">
              <a:buNone/>
            </a:pPr>
            <a:r>
              <a:rPr lang="en-US" sz="1500" b="1" i="0" u="none" strike="noStrike" baseline="0" dirty="0"/>
              <a:t>names[0]</a:t>
            </a:r>
            <a:r>
              <a:rPr lang="tr-TR" sz="1500" b="1" i="0" u="none" strike="noStrike" baseline="0" dirty="0"/>
              <a:t> 		#</a:t>
            </a:r>
            <a:r>
              <a:rPr lang="en-US" sz="1500" b="1" i="0" u="none" strike="noStrike" baseline="0" dirty="0"/>
              <a:t>'Elwood'</a:t>
            </a:r>
          </a:p>
          <a:p>
            <a:pPr marL="285750" lvl="1" indent="0">
              <a:buNone/>
            </a:pPr>
            <a:r>
              <a:rPr lang="en-US" sz="1500" b="1" i="0" u="none" strike="noStrike" baseline="0" dirty="0"/>
              <a:t>names[1] </a:t>
            </a:r>
            <a:r>
              <a:rPr lang="tr-TR" sz="1500" b="1" i="0" u="none" strike="noStrike" baseline="0" dirty="0"/>
              <a:t>		</a:t>
            </a:r>
            <a:r>
              <a:rPr lang="tr-TR" sz="1500" b="1" dirty="0"/>
              <a:t>#</a:t>
            </a:r>
            <a:r>
              <a:rPr lang="en-US" sz="1500" b="1" i="0" u="none" strike="noStrike" baseline="0" dirty="0"/>
              <a:t>'Jake'</a:t>
            </a:r>
          </a:p>
          <a:p>
            <a:pPr marL="285750" lvl="1" indent="0">
              <a:buNone/>
            </a:pPr>
            <a:r>
              <a:rPr lang="en-US" sz="1500" b="1" i="0" u="none" strike="noStrike" baseline="0" dirty="0"/>
              <a:t>names[2] </a:t>
            </a:r>
            <a:r>
              <a:rPr lang="tr-TR" sz="1500" b="1" i="0" u="none" strike="noStrike" baseline="0" dirty="0"/>
              <a:t>		</a:t>
            </a:r>
            <a:r>
              <a:rPr lang="tr-TR" sz="1500" b="1" dirty="0"/>
              <a:t>#</a:t>
            </a:r>
            <a:r>
              <a:rPr lang="en-US" sz="1500" b="1" i="0" u="none" strike="noStrike" baseline="0" dirty="0"/>
              <a:t>'Curtis’</a:t>
            </a:r>
            <a:endParaRPr lang="tr-TR" sz="1500" b="1" i="0" u="none" strike="noStrike" baseline="0" dirty="0"/>
          </a:p>
          <a:p>
            <a:pPr marL="285750" lvl="1" indent="0">
              <a:buNone/>
            </a:pPr>
            <a:endParaRPr lang="en-US" sz="1600" b="1" i="0" u="none" strike="noStrike" baseline="0" dirty="0"/>
          </a:p>
          <a:p>
            <a:pPr algn="l"/>
            <a:r>
              <a:rPr lang="en-US" sz="1800" b="0" i="0" u="none" strike="noStrike" baseline="0" dirty="0"/>
              <a:t>Changing one of the items</a:t>
            </a:r>
          </a:p>
          <a:p>
            <a:pPr marL="285750" lvl="1" indent="0">
              <a:buNone/>
            </a:pPr>
            <a:r>
              <a:rPr lang="en-US" sz="1500" b="1" i="0" u="none" strike="noStrike" baseline="0" dirty="0"/>
              <a:t>names[1] = 'Joliet Jake’</a:t>
            </a:r>
            <a:endParaRPr lang="tr-TR" sz="1500" b="1" i="0" u="none" strike="noStrike" baseline="0" dirty="0"/>
          </a:p>
          <a:p>
            <a:pPr marL="285750" lvl="1" indent="0">
              <a:buNone/>
            </a:pPr>
            <a:endParaRPr lang="tr-TR" sz="1500" b="1" dirty="0"/>
          </a:p>
          <a:p>
            <a:pPr marL="285750"/>
            <a:r>
              <a:rPr lang="en-US" sz="1800" i="0" u="none" strike="noStrike" baseline="0" dirty="0"/>
              <a:t>Length (</a:t>
            </a:r>
            <a:r>
              <a:rPr lang="en-US" sz="1800" i="0" u="none" strike="noStrike" baseline="0" dirty="0" err="1"/>
              <a:t>len</a:t>
            </a:r>
            <a:r>
              <a:rPr lang="en-US" sz="1800" i="0" u="none" strike="noStrike" baseline="0" dirty="0"/>
              <a:t>)</a:t>
            </a:r>
          </a:p>
          <a:p>
            <a:pPr marL="285750" lvl="1" indent="0">
              <a:buNone/>
            </a:pPr>
            <a:r>
              <a:rPr lang="en-US" sz="1500" b="1" i="0" u="none" strike="noStrike" baseline="0" dirty="0"/>
              <a:t>&gt;&gt;&gt; names = ['</a:t>
            </a:r>
            <a:r>
              <a:rPr lang="en-US" sz="1500" b="1" i="0" u="none" strike="noStrike" baseline="0" dirty="0" err="1"/>
              <a:t>Elwood','Jake','Curtis</a:t>
            </a:r>
            <a:r>
              <a:rPr lang="en-US" sz="1500" b="1" i="0" u="none" strike="noStrike" baseline="0" dirty="0"/>
              <a:t>']</a:t>
            </a:r>
          </a:p>
          <a:p>
            <a:pPr marL="285750" lvl="1" indent="0">
              <a:buNone/>
            </a:pPr>
            <a:r>
              <a:rPr lang="en-US" sz="1500" b="1" i="0" u="none" strike="noStrike" baseline="0" dirty="0"/>
              <a:t>&gt;&gt;&gt; </a:t>
            </a:r>
            <a:r>
              <a:rPr lang="en-US" sz="1500" b="1" i="0" u="none" strike="noStrike" baseline="0" dirty="0" err="1"/>
              <a:t>len</a:t>
            </a:r>
            <a:r>
              <a:rPr lang="en-US" sz="1500" b="1" i="0" u="none" strike="noStrike" baseline="0" dirty="0"/>
              <a:t>(names)</a:t>
            </a:r>
          </a:p>
          <a:p>
            <a:pPr marL="285750" lvl="1" indent="0">
              <a:buNone/>
            </a:pPr>
            <a:r>
              <a:rPr lang="en-US" sz="1500" b="1" i="0" u="none" strike="noStrike" baseline="0" dirty="0"/>
              <a:t>3</a:t>
            </a:r>
            <a:endParaRPr lang="tr-TR" sz="1500" b="1" i="0" u="none" strike="noStrike" baseline="0" dirty="0"/>
          </a:p>
          <a:p>
            <a:pPr marL="285750" lvl="1" indent="0">
              <a:buNone/>
            </a:pPr>
            <a:endParaRPr lang="en-US" sz="1500" b="1" i="0" u="none" strike="noStrike" baseline="0" dirty="0"/>
          </a:p>
          <a:p>
            <a:r>
              <a:rPr lang="en-US" sz="1800" i="0" u="none" strike="noStrike" baseline="0" dirty="0"/>
              <a:t>Membership test (in, not in)</a:t>
            </a:r>
          </a:p>
          <a:p>
            <a:pPr marL="285750" lvl="1" indent="0">
              <a:buNone/>
            </a:pPr>
            <a:r>
              <a:rPr lang="en-US" sz="1500" b="1" i="0" u="none" strike="noStrike" baseline="0" dirty="0"/>
              <a:t>&gt;&gt;&gt; 'Elwood' in names</a:t>
            </a:r>
          </a:p>
          <a:p>
            <a:pPr marL="285750" lvl="1" indent="0">
              <a:buNone/>
            </a:pPr>
            <a:r>
              <a:rPr lang="en-US" sz="1500" b="1" i="0" u="none" strike="noStrike" baseline="0" dirty="0"/>
              <a:t>True</a:t>
            </a:r>
          </a:p>
          <a:p>
            <a:pPr marL="285750" lvl="1" indent="0">
              <a:buNone/>
            </a:pPr>
            <a:r>
              <a:rPr lang="en-US" sz="1500" b="1" i="0" u="none" strike="noStrike" baseline="0" dirty="0"/>
              <a:t>&gt;&gt;&gt; 'Britney' not in names</a:t>
            </a:r>
          </a:p>
          <a:p>
            <a:pPr marL="285750" lvl="1" indent="0">
              <a:buNone/>
            </a:pPr>
            <a:r>
              <a:rPr lang="en-US" sz="1500" b="1" i="0" u="none" strike="noStrike" baseline="0" dirty="0"/>
              <a:t>True</a:t>
            </a:r>
            <a:endParaRPr lang="tr-TR" sz="1500" b="1" i="0" u="none" strike="noStrike" baseline="0" dirty="0"/>
          </a:p>
          <a:p>
            <a:pPr marL="285750" lvl="1" indent="0">
              <a:buNone/>
            </a:pPr>
            <a:endParaRPr lang="tr-TR" sz="1500" b="1" i="0" u="none" strike="noStrike" baseline="0" dirty="0"/>
          </a:p>
          <a:p>
            <a:r>
              <a:rPr lang="tr-TR" sz="1800" i="0" u="none" strike="noStrike" baseline="0" dirty="0"/>
              <a:t>Replication (s * n)</a:t>
            </a:r>
          </a:p>
          <a:p>
            <a:pPr marL="285750" lvl="1" indent="0">
              <a:buNone/>
            </a:pPr>
            <a:r>
              <a:rPr lang="tr-TR" sz="1500" b="1" i="0" u="none" strike="noStrike" baseline="0" dirty="0"/>
              <a:t>&gt;&gt;&gt; s = [1, 2, 3]</a:t>
            </a:r>
          </a:p>
          <a:p>
            <a:pPr marL="285750" lvl="1" indent="0">
              <a:buNone/>
            </a:pPr>
            <a:r>
              <a:rPr lang="tr-TR" sz="1500" b="1" i="0" u="none" strike="noStrike" baseline="0" dirty="0"/>
              <a:t>&gt;&gt;&gt; s * 3</a:t>
            </a:r>
          </a:p>
          <a:p>
            <a:pPr marL="285750" lvl="1" indent="0">
              <a:buNone/>
            </a:pPr>
            <a:r>
              <a:rPr lang="tr-TR" sz="1500" b="1" i="0" u="none" strike="noStrike" baseline="0" dirty="0"/>
              <a:t>[1, 2, 3, 1, 2, 3, 1, 2, 3]</a:t>
            </a:r>
          </a:p>
          <a:p>
            <a:pPr marL="285750" lvl="1" indent="0">
              <a:buNone/>
            </a:pPr>
            <a:r>
              <a:rPr lang="tr-TR" sz="1500" b="1" i="0" u="none" strike="noStrike" baseline="0" dirty="0"/>
              <a:t>&gt;&gt;&gt;</a:t>
            </a:r>
          </a:p>
        </p:txBody>
      </p:sp>
    </p:spTree>
    <p:extLst>
      <p:ext uri="{BB962C8B-B14F-4D97-AF65-F5344CB8AC3E}">
        <p14:creationId xmlns:p14="http://schemas.microsoft.com/office/powerpoint/2010/main" val="104572854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EC7ABE-871A-4D33-8B7E-E232133983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i="0" dirty="0" err="1">
                <a:solidFill>
                  <a:srgbClr val="24292F"/>
                </a:solidFill>
                <a:effectLst/>
                <a:latin typeface="-apple-system"/>
              </a:rPr>
              <a:t>Dicts</a:t>
            </a:r>
            <a:r>
              <a:rPr lang="en-US" b="1" i="0" dirty="0">
                <a:solidFill>
                  <a:srgbClr val="24292F"/>
                </a:solidFill>
                <a:effectLst/>
                <a:latin typeface="-apple-system"/>
              </a:rPr>
              <a:t> as a Container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280777-FAA9-47A0-A7F8-627DE9D3BB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96980"/>
            <a:ext cx="7886700" cy="5035639"/>
          </a:xfrm>
        </p:spPr>
        <p:txBody>
          <a:bodyPr>
            <a:normAutofit/>
          </a:bodyPr>
          <a:lstStyle/>
          <a:p>
            <a:r>
              <a:rPr lang="en-US" dirty="0"/>
              <a:t>Dictionaries are useful if you want fast</a:t>
            </a:r>
            <a:r>
              <a:rPr lang="tr-TR" dirty="0"/>
              <a:t> </a:t>
            </a:r>
            <a:r>
              <a:rPr lang="en-US" dirty="0"/>
              <a:t>random lookups (by key name)</a:t>
            </a:r>
          </a:p>
          <a:p>
            <a:r>
              <a:rPr lang="en-US" dirty="0"/>
              <a:t>Example: A dictionary of stock prices</a:t>
            </a:r>
            <a:endParaRPr lang="tr-TR" dirty="0"/>
          </a:p>
          <a:p>
            <a:pPr marL="285750" lvl="1" indent="0">
              <a:buNone/>
            </a:pPr>
            <a:r>
              <a:rPr lang="tr-TR" b="1" dirty="0" err="1"/>
              <a:t>prices</a:t>
            </a:r>
            <a:r>
              <a:rPr lang="tr-TR" b="1" dirty="0"/>
              <a:t> = {</a:t>
            </a:r>
          </a:p>
          <a:p>
            <a:pPr marL="285750" lvl="1" indent="0">
              <a:buNone/>
            </a:pPr>
            <a:r>
              <a:rPr lang="tr-TR" b="1" dirty="0"/>
              <a:t>   'GOOG': 513.25,</a:t>
            </a:r>
          </a:p>
          <a:p>
            <a:pPr marL="285750" lvl="1" indent="0">
              <a:buNone/>
            </a:pPr>
            <a:r>
              <a:rPr lang="tr-TR" b="1" dirty="0"/>
              <a:t>   'CAT': 87.22,</a:t>
            </a:r>
          </a:p>
          <a:p>
            <a:pPr marL="285750" lvl="1" indent="0">
              <a:buNone/>
            </a:pPr>
            <a:r>
              <a:rPr lang="tr-TR" b="1" dirty="0"/>
              <a:t>   'IBM': 93.37,</a:t>
            </a:r>
          </a:p>
          <a:p>
            <a:pPr marL="285750" lvl="1" indent="0">
              <a:buNone/>
            </a:pPr>
            <a:r>
              <a:rPr lang="tr-TR" b="1" dirty="0"/>
              <a:t>   'MSFT': 44.12</a:t>
            </a:r>
          </a:p>
          <a:p>
            <a:pPr marL="285750" lvl="1" indent="0">
              <a:buNone/>
            </a:pPr>
            <a:r>
              <a:rPr lang="tr-TR" b="1" dirty="0"/>
              <a:t>}</a:t>
            </a:r>
          </a:p>
          <a:p>
            <a:pPr marL="285750" lvl="1" indent="0">
              <a:buNone/>
            </a:pPr>
            <a:endParaRPr lang="tr-TR" b="1" dirty="0"/>
          </a:p>
          <a:p>
            <a:pPr marL="285750" lvl="1" indent="0">
              <a:buNone/>
            </a:pPr>
            <a:r>
              <a:rPr lang="en-US" b="1" dirty="0"/>
              <a:t>&gt;&gt;&gt; prices['IBM']</a:t>
            </a:r>
          </a:p>
          <a:p>
            <a:pPr marL="285750" lvl="1" indent="0">
              <a:buNone/>
            </a:pPr>
            <a:r>
              <a:rPr lang="en-US" b="1" dirty="0"/>
              <a:t>93.37</a:t>
            </a:r>
          </a:p>
          <a:p>
            <a:pPr marL="285750" lvl="1" indent="0">
              <a:buNone/>
            </a:pPr>
            <a:r>
              <a:rPr lang="en-US" b="1" dirty="0"/>
              <a:t>&gt;&gt;&gt; prices['GOOG']</a:t>
            </a:r>
          </a:p>
          <a:p>
            <a:pPr marL="285750" lvl="1" indent="0">
              <a:buNone/>
            </a:pPr>
            <a:r>
              <a:rPr lang="en-US" b="1" dirty="0"/>
              <a:t>513.25</a:t>
            </a:r>
          </a:p>
          <a:p>
            <a:pPr marL="285750" lvl="1" indent="0">
              <a:buNone/>
            </a:pPr>
            <a:r>
              <a:rPr lang="en-US" b="1" dirty="0"/>
              <a:t>&gt;&gt;&gt;</a:t>
            </a:r>
            <a:endParaRPr lang="tr-TR" b="1" dirty="0"/>
          </a:p>
          <a:p>
            <a:endParaRPr lang="tr-T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993628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578F60-BD3D-4A14-BFF1-DFF5EB4B24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Dict</a:t>
            </a:r>
            <a:r>
              <a:rPr lang="en-US" dirty="0"/>
              <a:t> Construction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0D412F-B2ED-4042-A212-6589864AA6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Example of building a </a:t>
            </a:r>
            <a:r>
              <a:rPr lang="en-US" dirty="0" err="1"/>
              <a:t>dict</a:t>
            </a:r>
            <a:r>
              <a:rPr lang="en-US" dirty="0"/>
              <a:t> from scratch.</a:t>
            </a:r>
          </a:p>
          <a:p>
            <a:pPr marL="342900" lvl="1" indent="0">
              <a:buNone/>
            </a:pPr>
            <a:r>
              <a:rPr lang="en-US" b="1" dirty="0"/>
              <a:t>prices = {} # Initial empty </a:t>
            </a:r>
            <a:r>
              <a:rPr lang="en-US" b="1" dirty="0" err="1"/>
              <a:t>dict</a:t>
            </a:r>
            <a:endParaRPr lang="en-US" b="1" dirty="0"/>
          </a:p>
          <a:p>
            <a:pPr marL="342900" lvl="1" indent="0">
              <a:buNone/>
            </a:pPr>
            <a:endParaRPr lang="en-US" b="1" dirty="0"/>
          </a:p>
          <a:p>
            <a:pPr marL="342900" lvl="1" indent="0">
              <a:buNone/>
            </a:pPr>
            <a:r>
              <a:rPr lang="en-US" b="1" dirty="0"/>
              <a:t># Insert new items</a:t>
            </a:r>
          </a:p>
          <a:p>
            <a:pPr marL="342900" lvl="1" indent="0">
              <a:buNone/>
            </a:pPr>
            <a:r>
              <a:rPr lang="en-US" b="1" dirty="0"/>
              <a:t>prices['GOOG'] = 513.25</a:t>
            </a:r>
          </a:p>
          <a:p>
            <a:pPr marL="342900" lvl="1" indent="0">
              <a:buNone/>
            </a:pPr>
            <a:r>
              <a:rPr lang="en-US" b="1" dirty="0"/>
              <a:t>prices['CAT'] = 87.22</a:t>
            </a:r>
          </a:p>
          <a:p>
            <a:pPr marL="342900" lvl="1" indent="0">
              <a:buNone/>
            </a:pPr>
            <a:r>
              <a:rPr lang="en-US" b="1" dirty="0"/>
              <a:t>prices['IBM'] = 93.37</a:t>
            </a:r>
          </a:p>
          <a:p>
            <a:endParaRPr lang="tr-TR" dirty="0"/>
          </a:p>
          <a:p>
            <a:r>
              <a:rPr lang="en-US" dirty="0"/>
              <a:t>Example: Populating from a file</a:t>
            </a:r>
            <a:endParaRPr lang="tr-TR" dirty="0"/>
          </a:p>
          <a:p>
            <a:pPr marL="285750" lvl="1" indent="0">
              <a:buNone/>
            </a:pPr>
            <a:r>
              <a:rPr lang="en-US" b="1" dirty="0"/>
              <a:t>prices = {} # Initial empty </a:t>
            </a:r>
            <a:r>
              <a:rPr lang="en-US" b="1" dirty="0" err="1"/>
              <a:t>dict</a:t>
            </a:r>
            <a:endParaRPr lang="en-US" b="1" dirty="0"/>
          </a:p>
          <a:p>
            <a:pPr marL="285750" lvl="1" indent="0">
              <a:buNone/>
            </a:pPr>
            <a:endParaRPr lang="en-US" b="1" dirty="0"/>
          </a:p>
          <a:p>
            <a:pPr marL="285750" lvl="1" indent="0">
              <a:buNone/>
            </a:pPr>
            <a:r>
              <a:rPr lang="en-US" b="1" dirty="0"/>
              <a:t>with open('Data/prices.csv', 'rt') as f:</a:t>
            </a:r>
          </a:p>
          <a:p>
            <a:pPr marL="285750" lvl="1" indent="0">
              <a:buNone/>
            </a:pPr>
            <a:r>
              <a:rPr lang="en-US" b="1" dirty="0"/>
              <a:t>    for line in f:</a:t>
            </a:r>
          </a:p>
          <a:p>
            <a:pPr marL="285750" lvl="1" indent="0">
              <a:buNone/>
            </a:pPr>
            <a:r>
              <a:rPr lang="en-US" b="1" dirty="0"/>
              <a:t>        row = </a:t>
            </a:r>
            <a:r>
              <a:rPr lang="en-US" b="1" dirty="0" err="1"/>
              <a:t>line.split</a:t>
            </a:r>
            <a:r>
              <a:rPr lang="en-US" b="1" dirty="0"/>
              <a:t>(',')</a:t>
            </a:r>
          </a:p>
          <a:p>
            <a:pPr marL="285750" lvl="1" indent="0">
              <a:buNone/>
            </a:pPr>
            <a:r>
              <a:rPr lang="en-US" b="1" dirty="0"/>
              <a:t>        prices[row[0]] = float(row[1])</a:t>
            </a:r>
            <a:endParaRPr lang="tr-TR" b="1" dirty="0"/>
          </a:p>
          <a:p>
            <a:endParaRPr lang="tr-T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950381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AA6973-9643-4D3A-86E4-F200D3A7C3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Dictionary Lookups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BE9484-47E7-4C29-86DF-06E940BC4A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T</a:t>
            </a:r>
            <a:r>
              <a:rPr lang="en-US" dirty="0" err="1"/>
              <a:t>est</a:t>
            </a:r>
            <a:r>
              <a:rPr lang="en-US" dirty="0"/>
              <a:t> the existence of a key</a:t>
            </a:r>
            <a:endParaRPr lang="tr-TR" dirty="0"/>
          </a:p>
          <a:p>
            <a:pPr marL="285750" lvl="1" indent="0">
              <a:buNone/>
            </a:pPr>
            <a:r>
              <a:rPr lang="en-US" b="1" dirty="0"/>
              <a:t>if key in d:</a:t>
            </a:r>
          </a:p>
          <a:p>
            <a:pPr marL="285750" lvl="1" indent="0">
              <a:buNone/>
            </a:pPr>
            <a:r>
              <a:rPr lang="en-US" b="1" dirty="0"/>
              <a:t>    # YES</a:t>
            </a:r>
          </a:p>
          <a:p>
            <a:pPr marL="285750" lvl="1" indent="0">
              <a:buNone/>
            </a:pPr>
            <a:r>
              <a:rPr lang="en-US" b="1" dirty="0"/>
              <a:t>else:</a:t>
            </a:r>
          </a:p>
          <a:p>
            <a:pPr marL="285750" lvl="1" indent="0">
              <a:buNone/>
            </a:pPr>
            <a:r>
              <a:rPr lang="en-US" b="1" dirty="0"/>
              <a:t>    # NO</a:t>
            </a:r>
            <a:endParaRPr lang="tr-TR" b="1" dirty="0"/>
          </a:p>
          <a:p>
            <a:pPr marL="285750" lvl="1" indent="0">
              <a:buNone/>
            </a:pPr>
            <a:endParaRPr lang="en-US" b="1" dirty="0"/>
          </a:p>
          <a:p>
            <a:r>
              <a:rPr lang="en-US" dirty="0"/>
              <a:t>Looking up a value that might not exist</a:t>
            </a:r>
            <a:endParaRPr lang="tr-TR" dirty="0"/>
          </a:p>
          <a:p>
            <a:pPr marL="285750" lvl="1" indent="0">
              <a:buNone/>
            </a:pPr>
            <a:r>
              <a:rPr lang="en-US" b="1" dirty="0"/>
              <a:t>name = </a:t>
            </a:r>
            <a:r>
              <a:rPr lang="en-US" b="1" dirty="0" err="1"/>
              <a:t>d.get</a:t>
            </a:r>
            <a:r>
              <a:rPr lang="en-US" b="1" dirty="0"/>
              <a:t>(key, default)</a:t>
            </a:r>
          </a:p>
          <a:p>
            <a:endParaRPr lang="tr-TR" dirty="0"/>
          </a:p>
          <a:p>
            <a:r>
              <a:rPr lang="tr-TR" dirty="0" err="1"/>
              <a:t>Example</a:t>
            </a:r>
            <a:r>
              <a:rPr lang="tr-TR" dirty="0"/>
              <a:t>:</a:t>
            </a:r>
          </a:p>
          <a:p>
            <a:pPr marL="342900" lvl="1" indent="0">
              <a:buNone/>
            </a:pPr>
            <a:r>
              <a:rPr lang="tr-TR" b="1" dirty="0"/>
              <a:t>&gt;&gt;&gt; </a:t>
            </a:r>
            <a:r>
              <a:rPr lang="tr-TR" b="1" dirty="0" err="1"/>
              <a:t>prices.get</a:t>
            </a:r>
            <a:r>
              <a:rPr lang="tr-TR" b="1" dirty="0"/>
              <a:t>('IBM', 0.0)</a:t>
            </a:r>
          </a:p>
          <a:p>
            <a:pPr marL="342900" lvl="1" indent="0">
              <a:buNone/>
            </a:pPr>
            <a:r>
              <a:rPr lang="tr-TR" b="1" dirty="0"/>
              <a:t>93.37</a:t>
            </a:r>
          </a:p>
          <a:p>
            <a:pPr marL="342900" lvl="1" indent="0">
              <a:buNone/>
            </a:pPr>
            <a:r>
              <a:rPr lang="tr-TR" b="1" dirty="0"/>
              <a:t>&gt;&gt;&gt; </a:t>
            </a:r>
            <a:r>
              <a:rPr lang="tr-TR" b="1" dirty="0" err="1"/>
              <a:t>prices.get</a:t>
            </a:r>
            <a:r>
              <a:rPr lang="tr-TR" b="1" dirty="0"/>
              <a:t>('SCOX', 0.0)</a:t>
            </a:r>
          </a:p>
          <a:p>
            <a:pPr marL="342900" lvl="1" indent="0">
              <a:buNone/>
            </a:pPr>
            <a:r>
              <a:rPr lang="tr-TR" b="1" dirty="0"/>
              <a:t>0.0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581047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DF3B8A-187B-4960-8BE7-49C1DE9FFF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06474"/>
          </a:xfrm>
        </p:spPr>
        <p:txBody>
          <a:bodyPr/>
          <a:lstStyle/>
          <a:p>
            <a:r>
              <a:rPr lang="en-US" dirty="0"/>
              <a:t>Sets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50C88C-7E29-4A0B-964F-F7E714D0DE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71600"/>
            <a:ext cx="7886700" cy="54864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Sets are collection of unordered unique items.</a:t>
            </a:r>
          </a:p>
          <a:p>
            <a:pPr marL="342900" lvl="1" indent="0">
              <a:buNone/>
            </a:pPr>
            <a:r>
              <a:rPr lang="en-US" sz="1600" b="1" dirty="0" err="1"/>
              <a:t>tech_stocks</a:t>
            </a:r>
            <a:r>
              <a:rPr lang="en-US" sz="1600" b="1" dirty="0"/>
              <a:t> = { 'IBM','AAPL','MSFT' }</a:t>
            </a:r>
          </a:p>
          <a:p>
            <a:pPr marL="342900" lvl="1" indent="0">
              <a:buNone/>
            </a:pPr>
            <a:r>
              <a:rPr lang="en-US" sz="1600" b="1" dirty="0"/>
              <a:t># Alternative syntax</a:t>
            </a:r>
          </a:p>
          <a:p>
            <a:pPr marL="342900" lvl="1" indent="0">
              <a:buNone/>
            </a:pPr>
            <a:r>
              <a:rPr lang="en-US" sz="1600" b="1" dirty="0" err="1"/>
              <a:t>tech_stocks</a:t>
            </a:r>
            <a:r>
              <a:rPr lang="en-US" sz="1600" b="1" dirty="0"/>
              <a:t> = set(['IBM', 'AAPL', 'MSFT’])</a:t>
            </a:r>
            <a:endParaRPr lang="tr-TR" sz="1600" b="1" dirty="0"/>
          </a:p>
          <a:p>
            <a:pPr marL="342900" lvl="1" indent="0">
              <a:buNone/>
            </a:pPr>
            <a:endParaRPr lang="en-US" sz="1600" b="1" dirty="0"/>
          </a:p>
          <a:p>
            <a:r>
              <a:rPr lang="en-US" dirty="0"/>
              <a:t>useful for duplicate elimination.</a:t>
            </a:r>
            <a:endParaRPr lang="tr-TR" dirty="0"/>
          </a:p>
          <a:p>
            <a:pPr marL="285750" lvl="1" indent="0">
              <a:buNone/>
            </a:pPr>
            <a:r>
              <a:rPr lang="en-US" sz="1600" b="1" dirty="0"/>
              <a:t>names = ['IBM', 'AAPL', 'GOOG', 'IBM', 'GOOG', 'YHOO']</a:t>
            </a:r>
          </a:p>
          <a:p>
            <a:pPr marL="285750" lvl="1" indent="0">
              <a:buNone/>
            </a:pPr>
            <a:endParaRPr lang="en-US" sz="1600" b="1" dirty="0"/>
          </a:p>
          <a:p>
            <a:pPr marL="285750" lvl="1" indent="0">
              <a:buNone/>
            </a:pPr>
            <a:r>
              <a:rPr lang="en-US" sz="1600" b="1" dirty="0"/>
              <a:t>unique = set(names)</a:t>
            </a:r>
          </a:p>
          <a:p>
            <a:pPr marL="285750" lvl="1" indent="0">
              <a:buNone/>
            </a:pPr>
            <a:r>
              <a:rPr lang="en-US" sz="1600" b="1" dirty="0"/>
              <a:t># unique = set(['IBM', 'AAPL','GOOG','YHOO’])</a:t>
            </a:r>
            <a:endParaRPr lang="tr-TR" sz="1600" b="1" dirty="0"/>
          </a:p>
          <a:p>
            <a:pPr marL="285750" lvl="1" indent="0">
              <a:buNone/>
            </a:pPr>
            <a:endParaRPr lang="tr-TR" sz="1600" b="1" dirty="0"/>
          </a:p>
          <a:p>
            <a:r>
              <a:rPr lang="en-US" dirty="0"/>
              <a:t>Additional set operations:</a:t>
            </a:r>
          </a:p>
          <a:p>
            <a:pPr marL="285750" lvl="1" indent="0">
              <a:buNone/>
            </a:pPr>
            <a:r>
              <a:rPr lang="en-US" sz="1500" b="1" dirty="0" err="1"/>
              <a:t>unique.add</a:t>
            </a:r>
            <a:r>
              <a:rPr lang="en-US" sz="1500" b="1" dirty="0"/>
              <a:t>('CAT')        # Add an item</a:t>
            </a:r>
          </a:p>
          <a:p>
            <a:pPr marL="285750" lvl="1" indent="0">
              <a:buNone/>
            </a:pPr>
            <a:r>
              <a:rPr lang="en-US" sz="1500" b="1" dirty="0" err="1"/>
              <a:t>unique.remove</a:t>
            </a:r>
            <a:r>
              <a:rPr lang="en-US" sz="1500" b="1" dirty="0"/>
              <a:t>('YHOO')    # Remove an item</a:t>
            </a:r>
          </a:p>
          <a:p>
            <a:endParaRPr lang="en-US" sz="1500" b="1" dirty="0"/>
          </a:p>
          <a:p>
            <a:pPr marL="285750" lvl="1" indent="0">
              <a:buNone/>
            </a:pPr>
            <a:r>
              <a:rPr lang="en-US" sz="1500" b="1" dirty="0"/>
              <a:t>s1 = { 'a', 'b', 'c'}</a:t>
            </a:r>
          </a:p>
          <a:p>
            <a:pPr marL="285750" lvl="1" indent="0">
              <a:buNone/>
            </a:pPr>
            <a:r>
              <a:rPr lang="en-US" sz="1500" b="1" dirty="0"/>
              <a:t>s2 = { 'c', 'd' }</a:t>
            </a:r>
          </a:p>
          <a:p>
            <a:pPr marL="285750" lvl="1" indent="0">
              <a:buNone/>
            </a:pPr>
            <a:r>
              <a:rPr lang="en-US" sz="1500" b="1" dirty="0"/>
              <a:t>s1 | s2                 # Set union { 'a', 'b', 'c', 'd' }</a:t>
            </a:r>
          </a:p>
          <a:p>
            <a:pPr marL="285750" lvl="1" indent="0">
              <a:buNone/>
            </a:pPr>
            <a:r>
              <a:rPr lang="en-US" sz="1500" b="1" dirty="0"/>
              <a:t>s1 &amp; s2                 # Set intersection { 'c' }</a:t>
            </a:r>
          </a:p>
          <a:p>
            <a:pPr marL="285750" lvl="1" indent="0">
              <a:buNone/>
            </a:pPr>
            <a:r>
              <a:rPr lang="en-US" sz="1500" b="1" dirty="0"/>
              <a:t>s1 - s2                 # Set difference { 'a', 'b'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2553229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846305-E248-4617-8204-184D02F740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Exercise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535873-0471-48DC-A13D-B44C2466B4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The file portfolio.csv contains a list of stocks in a portfolio. In Exercise</a:t>
            </a:r>
            <a:r>
              <a:rPr lang="tr-TR" sz="2400" dirty="0"/>
              <a:t>:</a:t>
            </a:r>
          </a:p>
          <a:p>
            <a:pPr marL="0" indent="0">
              <a:buNone/>
            </a:pPr>
            <a:endParaRPr lang="tr-TR" sz="2400" dirty="0"/>
          </a:p>
          <a:p>
            <a:r>
              <a:rPr lang="en-US" sz="2000" dirty="0"/>
              <a:t>Read a stock portfolio file into a list of </a:t>
            </a:r>
            <a:r>
              <a:rPr lang="en-US" sz="2000" b="1" dirty="0"/>
              <a:t>dictionaries</a:t>
            </a:r>
            <a:r>
              <a:rPr lang="en-US" sz="2000" dirty="0"/>
              <a:t> with keys name, shares, and price.</a:t>
            </a:r>
            <a:endParaRPr lang="tr-TR" sz="2000" dirty="0"/>
          </a:p>
          <a:p>
            <a:endParaRPr lang="tr-TR" sz="2000" dirty="0"/>
          </a:p>
          <a:p>
            <a:r>
              <a:rPr lang="en-US" sz="2000" dirty="0"/>
              <a:t>Read a stock portfolio file into a list of </a:t>
            </a:r>
            <a:r>
              <a:rPr lang="tr-TR" sz="2000" b="1" dirty="0" err="1"/>
              <a:t>tuples</a:t>
            </a:r>
            <a:r>
              <a:rPr lang="en-US" sz="2000" dirty="0"/>
              <a:t> with name, shares, and price.</a:t>
            </a:r>
            <a:endParaRPr lang="tr-TR" sz="2000" dirty="0"/>
          </a:p>
          <a:p>
            <a:pPr marL="0" indent="0">
              <a:buNone/>
            </a:pPr>
            <a:endParaRPr lang="tr-TR" sz="2400" dirty="0"/>
          </a:p>
          <a:p>
            <a:endParaRPr lang="tr-TR" sz="2400" dirty="0"/>
          </a:p>
          <a:p>
            <a:pPr marL="0" indent="0">
              <a:buNone/>
            </a:pPr>
            <a:r>
              <a:rPr lang="tr-TR" sz="2400" dirty="0"/>
              <a:t>	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28438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18ECA2-10AB-4494-819B-E95E0D2D8E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 Searching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3F5F06-9A14-4295-89D8-C6914B4629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50818"/>
            <a:ext cx="7886700" cy="540327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Finding the first position of an item</a:t>
            </a:r>
          </a:p>
          <a:p>
            <a:pPr marL="285750" lvl="1" indent="0">
              <a:buNone/>
            </a:pPr>
            <a:r>
              <a:rPr lang="en-US" b="1" dirty="0"/>
              <a:t>&gt;&gt;&gt; names = ['</a:t>
            </a:r>
            <a:r>
              <a:rPr lang="en-US" b="1" dirty="0" err="1"/>
              <a:t>Elwood','Jake','Curtis</a:t>
            </a:r>
            <a:r>
              <a:rPr lang="en-US" b="1" dirty="0"/>
              <a:t>']</a:t>
            </a:r>
          </a:p>
          <a:p>
            <a:pPr marL="285750" lvl="1" indent="0">
              <a:buNone/>
            </a:pPr>
            <a:r>
              <a:rPr lang="en-US" b="1" dirty="0"/>
              <a:t>&gt;&gt;&gt; </a:t>
            </a:r>
            <a:r>
              <a:rPr lang="en-US" b="1" dirty="0" err="1"/>
              <a:t>names.index</a:t>
            </a:r>
            <a:r>
              <a:rPr lang="en-US" b="1" dirty="0"/>
              <a:t>('Curtis')</a:t>
            </a:r>
          </a:p>
          <a:p>
            <a:pPr marL="285750" lvl="1" indent="0">
              <a:buNone/>
            </a:pPr>
            <a:r>
              <a:rPr lang="en-US" b="1" dirty="0"/>
              <a:t>2</a:t>
            </a:r>
          </a:p>
          <a:p>
            <a:pPr marL="285750" lvl="1" indent="0">
              <a:buNone/>
            </a:pPr>
            <a:r>
              <a:rPr lang="en-US" b="1" dirty="0"/>
              <a:t>&gt;&gt;&gt; names[2]</a:t>
            </a:r>
          </a:p>
          <a:p>
            <a:pPr marL="285750" lvl="1" indent="0">
              <a:buNone/>
            </a:pPr>
            <a:r>
              <a:rPr lang="en-US" b="1" dirty="0"/>
              <a:t>'Curtis’</a:t>
            </a:r>
            <a:endParaRPr lang="tr-TR" b="1" dirty="0"/>
          </a:p>
          <a:p>
            <a:pPr marL="285750" lvl="1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sz="2400" b="1" dirty="0"/>
              <a:t>List Removal</a:t>
            </a:r>
            <a:r>
              <a:rPr lang="tr-TR" sz="2400" b="1" dirty="0"/>
              <a:t>:</a:t>
            </a:r>
          </a:p>
          <a:p>
            <a:r>
              <a:rPr lang="en-US" dirty="0"/>
              <a:t>Removing an item</a:t>
            </a:r>
          </a:p>
          <a:p>
            <a:pPr marL="285750" lvl="1" indent="0">
              <a:buNone/>
            </a:pPr>
            <a:r>
              <a:rPr lang="en-US" b="1" dirty="0" err="1"/>
              <a:t>names.remove</a:t>
            </a:r>
            <a:r>
              <a:rPr lang="en-US" b="1" dirty="0"/>
              <a:t>('Curtis')</a:t>
            </a:r>
          </a:p>
          <a:p>
            <a:pPr marL="285750"/>
            <a:r>
              <a:rPr lang="en-US" dirty="0"/>
              <a:t>Deleting an item by index</a:t>
            </a:r>
          </a:p>
          <a:p>
            <a:pPr marL="285750" lvl="1" indent="0">
              <a:buNone/>
            </a:pPr>
            <a:r>
              <a:rPr lang="en-US" b="1" dirty="0"/>
              <a:t>del names[2]</a:t>
            </a:r>
            <a:endParaRPr lang="tr-TR" b="1" dirty="0"/>
          </a:p>
          <a:p>
            <a:pPr marL="285750" lvl="1" indent="0">
              <a:buNone/>
            </a:pPr>
            <a:endParaRPr lang="tr-TR" b="1" dirty="0"/>
          </a:p>
          <a:p>
            <a:r>
              <a:rPr lang="en-US" dirty="0"/>
              <a:t>Removing an item does not create a hole. Other items will move down to fill the space vacated. If there are more than one occurrence of the element, remove() will remove only the first occurrence.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905910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119A40-C224-427E-8D73-0085D390D1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 Iteration</a:t>
            </a:r>
            <a:r>
              <a:rPr lang="tr-TR" dirty="0"/>
              <a:t> / </a:t>
            </a:r>
            <a:r>
              <a:rPr lang="tr-TR" dirty="0" err="1"/>
              <a:t>List</a:t>
            </a:r>
            <a:r>
              <a:rPr lang="tr-TR" dirty="0"/>
              <a:t> </a:t>
            </a:r>
            <a:r>
              <a:rPr lang="tr-TR" dirty="0" err="1"/>
              <a:t>Sorting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1DBCD0-489A-43CC-9908-E030F9B042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sz="1800" b="0" i="0" u="none" strike="noStrike" baseline="0" dirty="0">
                <a:latin typeface="GillSans"/>
              </a:rPr>
              <a:t>Iterating over the list contents</a:t>
            </a:r>
          </a:p>
          <a:p>
            <a:pPr marL="285750" lvl="1" indent="0">
              <a:buNone/>
            </a:pPr>
            <a:r>
              <a:rPr lang="en-US" sz="1500" b="1" i="0" u="none" strike="noStrike" baseline="0" dirty="0">
                <a:latin typeface="Courier"/>
              </a:rPr>
              <a:t>for name in names:</a:t>
            </a:r>
          </a:p>
          <a:p>
            <a:pPr marL="628650" lvl="2" indent="0">
              <a:buNone/>
            </a:pPr>
            <a:r>
              <a:rPr lang="en-US" sz="1200" b="1" i="0" u="none" strike="noStrike" baseline="0" dirty="0">
                <a:latin typeface="Courier"/>
              </a:rPr>
              <a:t># use name</a:t>
            </a:r>
            <a:endParaRPr lang="tr-TR" sz="1200" b="1" i="0" u="none" strike="noStrike" baseline="0" dirty="0">
              <a:latin typeface="Courier"/>
            </a:endParaRPr>
          </a:p>
          <a:p>
            <a:pPr marL="628650" lvl="2" indent="0">
              <a:buNone/>
            </a:pPr>
            <a:r>
              <a:rPr lang="en-US" sz="1200" b="1" i="0" u="none" strike="noStrike" baseline="0" dirty="0">
                <a:latin typeface="Courier"/>
              </a:rPr>
              <a:t># e.g. print(name)</a:t>
            </a:r>
          </a:p>
          <a:p>
            <a:pPr marL="285750" lvl="1" indent="0">
              <a:buNone/>
            </a:pPr>
            <a:r>
              <a:rPr lang="en-US" sz="1500" b="1" i="0" u="none" strike="noStrike" baseline="0" dirty="0">
                <a:latin typeface="Courier"/>
              </a:rPr>
              <a:t>...</a:t>
            </a:r>
          </a:p>
          <a:p>
            <a:pPr algn="l"/>
            <a:r>
              <a:rPr lang="en-US" sz="1800" b="0" i="0" u="none" strike="noStrike" baseline="0" dirty="0">
                <a:latin typeface="GillSans"/>
              </a:rPr>
              <a:t>Similar to a 'foreach' statement from other</a:t>
            </a:r>
            <a:r>
              <a:rPr lang="tr-TR" sz="1800" b="0" i="0" u="none" strike="noStrike" baseline="0" dirty="0">
                <a:latin typeface="GillSans"/>
              </a:rPr>
              <a:t> </a:t>
            </a:r>
            <a:r>
              <a:rPr lang="en-US" sz="1800" b="0" i="0" u="none" strike="noStrike" baseline="0" dirty="0">
                <a:latin typeface="GillSans"/>
              </a:rPr>
              <a:t>programming languages</a:t>
            </a:r>
            <a:endParaRPr lang="tr-TR" sz="1800" b="0" i="0" u="none" strike="noStrike" baseline="0" dirty="0">
              <a:latin typeface="GillSans"/>
            </a:endParaRPr>
          </a:p>
          <a:p>
            <a:pPr algn="l"/>
            <a:endParaRPr lang="tr-TR" sz="1800" dirty="0">
              <a:latin typeface="GillSans"/>
            </a:endParaRPr>
          </a:p>
          <a:p>
            <a:pPr marL="0" indent="0" algn="l">
              <a:buNone/>
            </a:pPr>
            <a:r>
              <a:rPr lang="en-US" b="1" dirty="0"/>
              <a:t>List Sorting</a:t>
            </a:r>
            <a:endParaRPr lang="tr-TR" b="1" dirty="0"/>
          </a:p>
          <a:p>
            <a:pPr marL="285750" lvl="1" indent="0">
              <a:buNone/>
            </a:pPr>
            <a:r>
              <a:rPr lang="en-US" b="1" dirty="0"/>
              <a:t>s = [10, 1, 7, 3]</a:t>
            </a:r>
          </a:p>
          <a:p>
            <a:pPr marL="285750" lvl="1" indent="0">
              <a:buNone/>
            </a:pPr>
            <a:r>
              <a:rPr lang="en-US" b="1" dirty="0" err="1"/>
              <a:t>s.sort</a:t>
            </a:r>
            <a:r>
              <a:rPr lang="en-US" b="1" dirty="0"/>
              <a:t>() # s = [1, 3, 7, 10]</a:t>
            </a:r>
          </a:p>
          <a:p>
            <a:r>
              <a:rPr lang="en-US" dirty="0"/>
              <a:t>Sorting in reverse order</a:t>
            </a:r>
          </a:p>
          <a:p>
            <a:pPr marL="285750" lvl="1" indent="0">
              <a:buNone/>
            </a:pPr>
            <a:r>
              <a:rPr lang="en-US" b="1" dirty="0"/>
              <a:t>s = [10, 1, 7, 3]</a:t>
            </a:r>
          </a:p>
          <a:p>
            <a:pPr marL="285750" lvl="1" indent="0">
              <a:buNone/>
            </a:pPr>
            <a:r>
              <a:rPr lang="en-US" b="1" dirty="0" err="1"/>
              <a:t>s.sort</a:t>
            </a:r>
            <a:r>
              <a:rPr lang="en-US" b="1" dirty="0"/>
              <a:t>(reverse=True) # s = [10, 7, 3, 1]</a:t>
            </a:r>
          </a:p>
        </p:txBody>
      </p:sp>
    </p:spTree>
    <p:extLst>
      <p:ext uri="{BB962C8B-B14F-4D97-AF65-F5344CB8AC3E}">
        <p14:creationId xmlns:p14="http://schemas.microsoft.com/office/powerpoint/2010/main" val="32143585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C8FE0F-40D4-43D3-8039-CD5FD6F482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Lists and Math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5117AB-BCE5-4D9F-A56E-A62C521B86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Caution : Lists weren't designed for "math"</a:t>
            </a:r>
          </a:p>
          <a:p>
            <a:pPr marL="342900" lvl="1" indent="0">
              <a:buNone/>
            </a:pPr>
            <a:r>
              <a:rPr lang="en-US" b="1" dirty="0"/>
              <a:t>&gt;&gt;&gt; </a:t>
            </a:r>
            <a:r>
              <a:rPr lang="en-US" b="1" dirty="0" err="1"/>
              <a:t>nums</a:t>
            </a:r>
            <a:r>
              <a:rPr lang="en-US" b="1" dirty="0"/>
              <a:t> = [1, 2, 3, 4, 5]</a:t>
            </a:r>
          </a:p>
          <a:p>
            <a:pPr marL="342900" lvl="1" indent="0">
              <a:buNone/>
            </a:pPr>
            <a:r>
              <a:rPr lang="en-US" b="1" dirty="0"/>
              <a:t>&gt;&gt;&gt; </a:t>
            </a:r>
            <a:r>
              <a:rPr lang="en-US" b="1" dirty="0" err="1"/>
              <a:t>nums</a:t>
            </a:r>
            <a:r>
              <a:rPr lang="en-US" b="1" dirty="0"/>
              <a:t> * 2</a:t>
            </a:r>
          </a:p>
          <a:p>
            <a:pPr marL="342900" lvl="1" indent="0">
              <a:buNone/>
            </a:pPr>
            <a:r>
              <a:rPr lang="en-US" b="1" dirty="0"/>
              <a:t>[1, 2, 3, 4, 5, 1, 2, 3, 4, 5]</a:t>
            </a:r>
          </a:p>
          <a:p>
            <a:pPr marL="342900" lvl="1" indent="0">
              <a:buNone/>
            </a:pPr>
            <a:r>
              <a:rPr lang="en-US" b="1" dirty="0"/>
              <a:t>&gt;&gt;&gt; </a:t>
            </a:r>
            <a:r>
              <a:rPr lang="en-US" b="1" dirty="0" err="1"/>
              <a:t>nums</a:t>
            </a:r>
            <a:r>
              <a:rPr lang="en-US" b="1" dirty="0"/>
              <a:t> + [10, 11, 12, 13, 14]</a:t>
            </a:r>
          </a:p>
          <a:p>
            <a:pPr marL="342900" lvl="1" indent="0">
              <a:buNone/>
            </a:pPr>
            <a:r>
              <a:rPr lang="en-US" b="1" dirty="0"/>
              <a:t>[1, 2, 3, 4, 5, 10, 11, 12, 13, 14]</a:t>
            </a:r>
          </a:p>
          <a:p>
            <a:pPr marL="342900" lvl="1" indent="0">
              <a:buNone/>
            </a:pPr>
            <a:r>
              <a:rPr lang="en-US" b="1" dirty="0"/>
              <a:t>&gt;&gt;&gt;</a:t>
            </a:r>
          </a:p>
          <a:p>
            <a:r>
              <a:rPr lang="en-US" dirty="0"/>
              <a:t>They don't represent vectors/matrices</a:t>
            </a:r>
          </a:p>
          <a:p>
            <a:endParaRPr lang="en-US" dirty="0"/>
          </a:p>
          <a:p>
            <a:r>
              <a:rPr lang="en-US" dirty="0"/>
              <a:t>There are some add-ons for this (e.g., </a:t>
            </a:r>
            <a:r>
              <a:rPr lang="en-US" dirty="0" err="1"/>
              <a:t>numpy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893926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D87DD6-8FF6-4F03-83D7-DB94E8EA6D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 Input and Output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10BF52-0CB1-4AD6-912C-32F2114C5B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Opening a file</a:t>
            </a:r>
          </a:p>
          <a:p>
            <a:pPr marL="285750" lvl="1" indent="0">
              <a:buNone/>
            </a:pPr>
            <a:r>
              <a:rPr lang="en-US" b="1" dirty="0"/>
              <a:t>f = open('</a:t>
            </a:r>
            <a:r>
              <a:rPr lang="en-US" b="1" dirty="0" err="1"/>
              <a:t>foo.txt','r</a:t>
            </a:r>
            <a:r>
              <a:rPr lang="en-US" b="1" dirty="0"/>
              <a:t>') # Open for reading</a:t>
            </a:r>
          </a:p>
          <a:p>
            <a:pPr marL="285750" lvl="1" indent="0">
              <a:buNone/>
            </a:pPr>
            <a:r>
              <a:rPr lang="en-US" b="1" dirty="0"/>
              <a:t>g = open('</a:t>
            </a:r>
            <a:r>
              <a:rPr lang="en-US" b="1" dirty="0" err="1"/>
              <a:t>bar.txt','w</a:t>
            </a:r>
            <a:r>
              <a:rPr lang="en-US" b="1" dirty="0"/>
              <a:t>') # Open for writing</a:t>
            </a:r>
            <a:endParaRPr lang="tr-TR" b="1" dirty="0"/>
          </a:p>
          <a:p>
            <a:pPr marL="285750" lvl="1" indent="0">
              <a:buNone/>
            </a:pPr>
            <a:endParaRPr lang="en-US" b="1" dirty="0"/>
          </a:p>
          <a:p>
            <a:r>
              <a:rPr lang="en-US" dirty="0"/>
              <a:t>To read data</a:t>
            </a:r>
          </a:p>
          <a:p>
            <a:pPr marL="285750" lvl="1" indent="0">
              <a:buNone/>
            </a:pPr>
            <a:r>
              <a:rPr lang="en-US" b="1" dirty="0"/>
              <a:t>data = </a:t>
            </a:r>
            <a:r>
              <a:rPr lang="en-US" b="1" dirty="0" err="1"/>
              <a:t>f.read</a:t>
            </a:r>
            <a:r>
              <a:rPr lang="en-US" b="1" dirty="0"/>
              <a:t>([</a:t>
            </a:r>
            <a:r>
              <a:rPr lang="en-US" b="1" dirty="0" err="1"/>
              <a:t>maxbytes</a:t>
            </a:r>
            <a:r>
              <a:rPr lang="en-US" b="1" dirty="0"/>
              <a:t>]) # Read up to </a:t>
            </a:r>
            <a:r>
              <a:rPr lang="en-US" b="1" dirty="0" err="1"/>
              <a:t>maxbytes</a:t>
            </a:r>
            <a:r>
              <a:rPr lang="en-US" b="1" dirty="0"/>
              <a:t> bytes</a:t>
            </a:r>
            <a:endParaRPr lang="tr-TR" b="1" dirty="0"/>
          </a:p>
          <a:p>
            <a:pPr marL="285750" lvl="1" indent="0">
              <a:buNone/>
            </a:pPr>
            <a:endParaRPr lang="en-US" b="1" dirty="0"/>
          </a:p>
          <a:p>
            <a:r>
              <a:rPr lang="en-US" dirty="0"/>
              <a:t>To write text to a file</a:t>
            </a:r>
          </a:p>
          <a:p>
            <a:pPr marL="285750" lvl="1" indent="0">
              <a:buNone/>
            </a:pPr>
            <a:r>
              <a:rPr lang="en-US" b="1" dirty="0" err="1"/>
              <a:t>g.write</a:t>
            </a:r>
            <a:r>
              <a:rPr lang="en-US" b="1" dirty="0"/>
              <a:t>('some text’)</a:t>
            </a:r>
            <a:endParaRPr lang="tr-TR" b="1" dirty="0"/>
          </a:p>
          <a:p>
            <a:pPr marL="285750" lvl="1" indent="0">
              <a:buNone/>
            </a:pPr>
            <a:endParaRPr lang="en-US" b="1" dirty="0"/>
          </a:p>
          <a:p>
            <a:r>
              <a:rPr lang="en-US" dirty="0"/>
              <a:t>To close when you're done</a:t>
            </a:r>
            <a:endParaRPr lang="tr-TR" dirty="0"/>
          </a:p>
          <a:p>
            <a:pPr marL="285750" lvl="1" indent="0">
              <a:buNone/>
            </a:pPr>
            <a:r>
              <a:rPr lang="en-US" b="1" dirty="0" err="1"/>
              <a:t>f.close</a:t>
            </a:r>
            <a:r>
              <a:rPr lang="en-US" b="1" dirty="0"/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28473624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1AC1D6-794F-48C2-9999-F59429A059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Reading File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5E739C-9A53-4506-8AEF-1C94D30FCF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5294168" cy="4351338"/>
          </a:xfrm>
        </p:spPr>
        <p:txBody>
          <a:bodyPr>
            <a:normAutofit/>
          </a:bodyPr>
          <a:lstStyle/>
          <a:p>
            <a:r>
              <a:rPr lang="en-US" dirty="0"/>
              <a:t>End-of-file indicated by an empty string</a:t>
            </a:r>
          </a:p>
          <a:p>
            <a:pPr marL="342900" lvl="1" indent="0">
              <a:buNone/>
            </a:pPr>
            <a:r>
              <a:rPr lang="en-US" b="1" dirty="0"/>
              <a:t>data = </a:t>
            </a:r>
            <a:r>
              <a:rPr lang="en-US" b="1" dirty="0" err="1"/>
              <a:t>f.read</a:t>
            </a:r>
            <a:r>
              <a:rPr lang="en-US" b="1" dirty="0"/>
              <a:t>(</a:t>
            </a:r>
            <a:r>
              <a:rPr lang="en-US" b="1" dirty="0" err="1"/>
              <a:t>nbytes</a:t>
            </a:r>
            <a:r>
              <a:rPr lang="en-US" b="1" dirty="0"/>
              <a:t>)</a:t>
            </a:r>
          </a:p>
          <a:p>
            <a:pPr marL="342900" lvl="1" indent="0">
              <a:buNone/>
            </a:pPr>
            <a:r>
              <a:rPr lang="en-US" b="1" dirty="0"/>
              <a:t>if data == '':</a:t>
            </a:r>
          </a:p>
          <a:p>
            <a:pPr marL="342900" lvl="1" indent="0">
              <a:buNone/>
            </a:pPr>
            <a:r>
              <a:rPr lang="en-US" b="1" dirty="0"/>
              <a:t># No data read. EOF</a:t>
            </a:r>
          </a:p>
          <a:p>
            <a:pPr marL="342900" lvl="1" indent="0">
              <a:buNone/>
            </a:pPr>
            <a:r>
              <a:rPr lang="en-US" b="1" dirty="0"/>
              <a:t>...</a:t>
            </a:r>
          </a:p>
          <a:p>
            <a:r>
              <a:rPr lang="en-US" dirty="0"/>
              <a:t>Example: Reading a file in fixed-size chunks</a:t>
            </a:r>
          </a:p>
          <a:p>
            <a:pPr marL="342900" lvl="1" indent="0">
              <a:buNone/>
            </a:pPr>
            <a:r>
              <a:rPr lang="en-US" b="1" dirty="0"/>
              <a:t>f = open(</a:t>
            </a:r>
            <a:r>
              <a:rPr lang="en-US" b="1" dirty="0" err="1"/>
              <a:t>filename,'r</a:t>
            </a:r>
            <a:r>
              <a:rPr lang="en-US" b="1" dirty="0"/>
              <a:t>')</a:t>
            </a:r>
          </a:p>
          <a:p>
            <a:pPr marL="342900" lvl="1" indent="0">
              <a:buNone/>
            </a:pPr>
            <a:r>
              <a:rPr lang="en-US" b="1" dirty="0"/>
              <a:t>while True:</a:t>
            </a:r>
          </a:p>
          <a:p>
            <a:pPr marL="685800" lvl="2" indent="0">
              <a:buNone/>
            </a:pPr>
            <a:r>
              <a:rPr lang="en-US" b="1" dirty="0"/>
              <a:t>chunk = </a:t>
            </a:r>
            <a:r>
              <a:rPr lang="en-US" b="1" dirty="0" err="1"/>
              <a:t>f.read</a:t>
            </a:r>
            <a:r>
              <a:rPr lang="en-US" b="1" dirty="0"/>
              <a:t>(</a:t>
            </a:r>
            <a:r>
              <a:rPr lang="en-US" b="1" dirty="0" err="1"/>
              <a:t>chunksize</a:t>
            </a:r>
            <a:r>
              <a:rPr lang="en-US" b="1" dirty="0"/>
              <a:t>)</a:t>
            </a:r>
          </a:p>
          <a:p>
            <a:pPr marL="685800" lvl="2" indent="0">
              <a:buNone/>
            </a:pPr>
            <a:r>
              <a:rPr lang="en-US" b="1" dirty="0"/>
              <a:t>if chunk == '':</a:t>
            </a:r>
          </a:p>
          <a:p>
            <a:pPr marL="685800" lvl="2" indent="0">
              <a:buNone/>
            </a:pPr>
            <a:r>
              <a:rPr lang="en-US" b="1" dirty="0"/>
              <a:t>break</a:t>
            </a:r>
          </a:p>
          <a:p>
            <a:pPr marL="685800" lvl="2" indent="0">
              <a:buNone/>
            </a:pPr>
            <a:r>
              <a:rPr lang="en-US" b="1" dirty="0"/>
              <a:t># Process the chunk</a:t>
            </a:r>
          </a:p>
          <a:p>
            <a:pPr marL="685800" lvl="2" indent="0">
              <a:buNone/>
            </a:pPr>
            <a:r>
              <a:rPr lang="en-US" b="1" dirty="0"/>
              <a:t>...</a:t>
            </a:r>
          </a:p>
          <a:p>
            <a:pPr marL="342900" lvl="1" indent="0">
              <a:buNone/>
            </a:pPr>
            <a:r>
              <a:rPr lang="en-US" b="1" dirty="0" err="1"/>
              <a:t>f.close</a:t>
            </a:r>
            <a:r>
              <a:rPr lang="en-US" b="1" dirty="0"/>
              <a:t>()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BAE6264E-05F2-48FF-B0B4-B95233B15B29}"/>
              </a:ext>
            </a:extLst>
          </p:cNvPr>
          <p:cNvSpPr txBox="1">
            <a:spLocks/>
          </p:cNvSpPr>
          <p:nvPr/>
        </p:nvSpPr>
        <p:spPr>
          <a:xfrm>
            <a:off x="5394614" y="4071360"/>
            <a:ext cx="3551959" cy="21056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8650" indent="-2857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71550" indent="-2857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14450" indent="-2857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57350" indent="-2857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400" b="1" i="0" u="none" strike="noStrike" baseline="0" dirty="0">
                <a:solidFill>
                  <a:srgbClr val="C00000"/>
                </a:solidFill>
                <a:latin typeface="GillSans"/>
              </a:rPr>
              <a:t>Writing string data</a:t>
            </a:r>
          </a:p>
          <a:p>
            <a:pPr marL="285750" lvl="1" indent="0">
              <a:buNone/>
            </a:pPr>
            <a:r>
              <a:rPr lang="en-US" sz="1500" b="1" i="0" u="none" strike="noStrike" baseline="0" dirty="0">
                <a:latin typeface="Courier"/>
              </a:rPr>
              <a:t>f = open('</a:t>
            </a:r>
            <a:r>
              <a:rPr lang="en-US" sz="1500" b="1" i="0" u="none" strike="noStrike" baseline="0" dirty="0" err="1">
                <a:latin typeface="Courier"/>
              </a:rPr>
              <a:t>outfile</a:t>
            </a:r>
            <a:r>
              <a:rPr lang="en-US" sz="1500" b="1" i="0" u="none" strike="noStrike" baseline="0" dirty="0">
                <a:latin typeface="Courier"/>
              </a:rPr>
              <a:t>', 'w')</a:t>
            </a:r>
          </a:p>
          <a:p>
            <a:pPr marL="285750" lvl="1" indent="0">
              <a:buNone/>
            </a:pPr>
            <a:r>
              <a:rPr lang="en-US" sz="1500" b="1" i="0" u="none" strike="noStrike" baseline="0" dirty="0" err="1">
                <a:latin typeface="Courier"/>
              </a:rPr>
              <a:t>f.write</a:t>
            </a:r>
            <a:r>
              <a:rPr lang="en-US" sz="1500" b="1" i="0" u="none" strike="noStrike" baseline="0" dirty="0">
                <a:latin typeface="Courier"/>
              </a:rPr>
              <a:t>('Hello World\n')</a:t>
            </a:r>
          </a:p>
          <a:p>
            <a:pPr marL="285750" lvl="1" indent="0">
              <a:buNone/>
            </a:pPr>
            <a:r>
              <a:rPr lang="en-US" sz="1500" b="1" i="0" u="none" strike="noStrike" baseline="0" dirty="0">
                <a:latin typeface="Courier"/>
              </a:rPr>
              <a:t>...</a:t>
            </a:r>
          </a:p>
          <a:p>
            <a:pPr marL="285750" lvl="1" indent="0">
              <a:buNone/>
            </a:pPr>
            <a:r>
              <a:rPr lang="en-US" sz="1500" b="1" i="0" u="none" strike="noStrike" baseline="0" dirty="0" err="1">
                <a:latin typeface="Courier"/>
              </a:rPr>
              <a:t>f.close</a:t>
            </a:r>
            <a:r>
              <a:rPr lang="en-US" sz="1500" b="1" i="0" u="none" strike="noStrike" baseline="0" dirty="0">
                <a:latin typeface="Courier"/>
              </a:rPr>
              <a:t>()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566673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C44FD7-45D6-4B12-8F8F-7AC368779D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 Management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48293A-6E19-4443-83C6-730C911A64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Files should be properly closed when done</a:t>
            </a:r>
          </a:p>
          <a:p>
            <a:pPr marL="285750" lvl="1" indent="0">
              <a:buNone/>
            </a:pPr>
            <a:r>
              <a:rPr lang="en-US" b="1" dirty="0"/>
              <a:t>f = open(filename, 'r')</a:t>
            </a:r>
          </a:p>
          <a:p>
            <a:pPr marL="285750" lvl="1" indent="0">
              <a:buNone/>
            </a:pPr>
            <a:r>
              <a:rPr lang="en-US" b="1" dirty="0"/>
              <a:t># Use the file f</a:t>
            </a:r>
          </a:p>
          <a:p>
            <a:pPr marL="285750" lvl="1" indent="0">
              <a:buNone/>
            </a:pPr>
            <a:r>
              <a:rPr lang="en-US" b="1" dirty="0"/>
              <a:t>...</a:t>
            </a:r>
          </a:p>
          <a:p>
            <a:pPr marL="285750" lvl="1" indent="0">
              <a:buNone/>
            </a:pPr>
            <a:r>
              <a:rPr lang="en-US" b="1" dirty="0" err="1"/>
              <a:t>f.close</a:t>
            </a:r>
            <a:r>
              <a:rPr lang="en-US" b="1" dirty="0"/>
              <a:t>()</a:t>
            </a:r>
            <a:endParaRPr lang="tr-TR" b="1" dirty="0"/>
          </a:p>
          <a:p>
            <a:pPr marL="285750" lvl="1" indent="0">
              <a:buNone/>
            </a:pPr>
            <a:endParaRPr lang="en-US" b="1" dirty="0"/>
          </a:p>
          <a:p>
            <a:r>
              <a:rPr lang="en-US" dirty="0"/>
              <a:t>In modern Python (2.6 or newer), use "with"</a:t>
            </a:r>
          </a:p>
          <a:p>
            <a:pPr marL="285750" lvl="1" indent="0">
              <a:buNone/>
            </a:pPr>
            <a:r>
              <a:rPr lang="en-US" b="1" dirty="0"/>
              <a:t>with open(filename, 'r') as f:</a:t>
            </a:r>
          </a:p>
          <a:p>
            <a:pPr marL="285750" lvl="1" indent="0">
              <a:buNone/>
            </a:pPr>
            <a:r>
              <a:rPr lang="en-US" b="1" dirty="0"/>
              <a:t># Use the file f</a:t>
            </a:r>
          </a:p>
          <a:p>
            <a:pPr marL="285750" lvl="1" indent="0">
              <a:buNone/>
            </a:pPr>
            <a:r>
              <a:rPr lang="en-US" b="1" dirty="0"/>
              <a:t>...</a:t>
            </a:r>
          </a:p>
          <a:p>
            <a:pPr marL="285750" lvl="1" indent="0">
              <a:buNone/>
            </a:pPr>
            <a:r>
              <a:rPr lang="en-US" b="1" dirty="0"/>
              <a:t>Statements</a:t>
            </a:r>
            <a:endParaRPr lang="tr-TR" b="1" dirty="0"/>
          </a:p>
          <a:p>
            <a:pPr marL="285750" lvl="1" indent="0">
              <a:buNone/>
            </a:pPr>
            <a:endParaRPr lang="en-US" b="1" dirty="0"/>
          </a:p>
          <a:p>
            <a:r>
              <a:rPr lang="en-US" dirty="0"/>
              <a:t>This automatically closes the file when</a:t>
            </a:r>
            <a:r>
              <a:rPr lang="tr-TR" dirty="0"/>
              <a:t> </a:t>
            </a:r>
            <a:r>
              <a:rPr lang="en-US" dirty="0"/>
              <a:t>control leaves the indented code block</a:t>
            </a:r>
          </a:p>
        </p:txBody>
      </p:sp>
    </p:spTree>
    <p:extLst>
      <p:ext uri="{BB962C8B-B14F-4D97-AF65-F5344CB8AC3E}">
        <p14:creationId xmlns:p14="http://schemas.microsoft.com/office/powerpoint/2010/main" val="36207147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13592</TotalTime>
  <Words>2710</Words>
  <Application>Microsoft Office PowerPoint</Application>
  <PresentationFormat>On-screen Show (4:3)</PresentationFormat>
  <Paragraphs>462</Paragraphs>
  <Slides>34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1" baseType="lpstr">
      <vt:lpstr>-apple-system</vt:lpstr>
      <vt:lpstr>Arial</vt:lpstr>
      <vt:lpstr>Calibri</vt:lpstr>
      <vt:lpstr>Courier</vt:lpstr>
      <vt:lpstr>GillSans</vt:lpstr>
      <vt:lpstr>Wingdings</vt:lpstr>
      <vt:lpstr>Office Theme</vt:lpstr>
      <vt:lpstr>CEN 427  Python Programming</vt:lpstr>
      <vt:lpstr>Lists</vt:lpstr>
      <vt:lpstr>Lists (cont)</vt:lpstr>
      <vt:lpstr>List Searching</vt:lpstr>
      <vt:lpstr>List Iteration / List Sorting</vt:lpstr>
      <vt:lpstr>Lists and Math</vt:lpstr>
      <vt:lpstr>File Input and Output</vt:lpstr>
      <vt:lpstr>Reading File Data</vt:lpstr>
      <vt:lpstr>File Management</vt:lpstr>
      <vt:lpstr> Reading File Data</vt:lpstr>
      <vt:lpstr>Type Conversion</vt:lpstr>
      <vt:lpstr>Simple Functions</vt:lpstr>
      <vt:lpstr>Library Functions</vt:lpstr>
      <vt:lpstr>Exception Handling</vt:lpstr>
      <vt:lpstr>Exceptions</vt:lpstr>
      <vt:lpstr>Section 2-Working with Data</vt:lpstr>
      <vt:lpstr>Primitive Datatypes</vt:lpstr>
      <vt:lpstr>Data Structures</vt:lpstr>
      <vt:lpstr>Tuples</vt:lpstr>
      <vt:lpstr>Tuple Use</vt:lpstr>
      <vt:lpstr>Tuple Packing</vt:lpstr>
      <vt:lpstr>Tuples vs. Lists</vt:lpstr>
      <vt:lpstr>Dictionaries</vt:lpstr>
      <vt:lpstr>Dictionaries</vt:lpstr>
      <vt:lpstr>dictionary operations</vt:lpstr>
      <vt:lpstr>Why dictionaries?</vt:lpstr>
      <vt:lpstr>Containers</vt:lpstr>
      <vt:lpstr>Lists as a Container </vt:lpstr>
      <vt:lpstr>List construction</vt:lpstr>
      <vt:lpstr>Dicts as a Container</vt:lpstr>
      <vt:lpstr>Dict Construction</vt:lpstr>
      <vt:lpstr>Dictionary Lookups</vt:lpstr>
      <vt:lpstr>Sets</vt:lpstr>
      <vt:lpstr>Exercise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Hybrid Support Vector Machine Approach for Multiclass Problems</dc:title>
  <dc:creator>Melis Özyıldırım</dc:creator>
  <cp:lastModifiedBy>serkan kartal</cp:lastModifiedBy>
  <cp:revision>760</cp:revision>
  <dcterms:created xsi:type="dcterms:W3CDTF">2012-05-26T14:08:44Z</dcterms:created>
  <dcterms:modified xsi:type="dcterms:W3CDTF">2023-10-18T08:21:43Z</dcterms:modified>
</cp:coreProperties>
</file>