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6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258" r:id="rId17"/>
    <p:sldId id="266" r:id="rId18"/>
    <p:sldId id="303" r:id="rId19"/>
    <p:sldId id="304" r:id="rId20"/>
    <p:sldId id="306" r:id="rId21"/>
    <p:sldId id="305" r:id="rId22"/>
    <p:sldId id="307" r:id="rId23"/>
    <p:sldId id="308" r:id="rId24"/>
    <p:sldId id="309" r:id="rId25"/>
    <p:sldId id="353" r:id="rId26"/>
    <p:sldId id="310" r:id="rId27"/>
    <p:sldId id="312" r:id="rId28"/>
    <p:sldId id="314" r:id="rId29"/>
    <p:sldId id="315" r:id="rId30"/>
    <p:sldId id="316" r:id="rId31"/>
    <p:sldId id="313" r:id="rId32"/>
    <p:sldId id="320" r:id="rId33"/>
    <p:sldId id="317" r:id="rId34"/>
    <p:sldId id="354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kann" initials="S" lastIdx="3" clrIdx="0">
    <p:extLst>
      <p:ext uri="{19B8F6BF-5375-455C-9EA6-DF929625EA0E}">
        <p15:presenceInfo xmlns:p15="http://schemas.microsoft.com/office/powerpoint/2012/main" userId="Serk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9A0A"/>
    <a:srgbClr val="000000"/>
    <a:srgbClr val="996600"/>
    <a:srgbClr val="69699D"/>
    <a:srgbClr val="E6E6C3"/>
    <a:srgbClr val="333333"/>
    <a:srgbClr val="003366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3" autoAdjust="0"/>
    <p:restoredTop sz="80275" autoAdjust="0"/>
  </p:normalViewPr>
  <p:slideViewPr>
    <p:cSldViewPr snapToGrid="0" snapToObjects="1">
      <p:cViewPr varScale="1">
        <p:scale>
          <a:sx n="78" d="100"/>
          <a:sy n="78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C7BD5-06F0-9C4A-921A-01E890CD7FEA}" type="datetimeFigureOut">
              <a:rPr lang="en-US" smtClean="0"/>
              <a:t>18-Oct-23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39615-C8A6-3240-B0B3-1EA1529BD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1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7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2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7DDE-FE91-4F9E-B6CF-F2D56CBEB0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8402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M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1C00AD-44C4-432A-B4E8-9AEC87B2B823}"/>
              </a:ext>
            </a:extLst>
          </p:cNvPr>
          <p:cNvSpPr txBox="1">
            <a:spLocks/>
          </p:cNvSpPr>
          <p:nvPr userDrawn="1"/>
        </p:nvSpPr>
        <p:spPr>
          <a:xfrm>
            <a:off x="628650" y="3404702"/>
            <a:ext cx="7886700" cy="84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m</a:t>
            </a:r>
            <a:endParaRPr lang="en-US" sz="32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E858803-2374-4CC2-BBB0-1EDEB58B1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40363"/>
            <a:ext cx="7722523" cy="208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8BE3917-57B4-4485-AD33-70795FEC6D2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49" y="4330931"/>
            <a:ext cx="7800455" cy="2158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28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8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5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E19F-5CD0-4505-AE91-72C42BF1EB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7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8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685800" rtl="0" eaLnBrk="1" latinLnBrk="0" hangingPunct="1">
        <a:lnSpc>
          <a:spcPct val="90000"/>
        </a:lnSpc>
        <a:spcBef>
          <a:spcPts val="75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28" y="1307592"/>
            <a:ext cx="7739743" cy="2107340"/>
          </a:xfrm>
        </p:spPr>
        <p:txBody>
          <a:bodyPr/>
          <a:lstStyle/>
          <a:p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CEN 427 </a:t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Python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24147"/>
            <a:ext cx="8305800" cy="294893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Serkan KARTAL</a:t>
            </a:r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Department of Computer Engineering</a:t>
            </a:r>
          </a:p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ukurova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University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en-US" b="1" dirty="0"/>
          </a:p>
          <a:p>
            <a:endParaRPr lang="en-US" dirty="0">
              <a:solidFill>
                <a:srgbClr val="734D26"/>
              </a:solidFill>
            </a:endParaRPr>
          </a:p>
          <a:p>
            <a:endParaRPr lang="en-US" dirty="0">
              <a:solidFill>
                <a:srgbClr val="734D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C2F7-FAE0-4F6B-B744-B27D56C9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Reading File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F5875-9810-4C05-89E5-48C0E82CD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Read an entire file all at once as a string.</a:t>
            </a:r>
            <a:endParaRPr lang="tr-TR" b="0" i="0" dirty="0">
              <a:solidFill>
                <a:srgbClr val="24292F"/>
              </a:solidFill>
              <a:effectLst/>
              <a:latin typeface="-apple-system"/>
            </a:endParaRPr>
          </a:p>
          <a:p>
            <a:pPr marL="285750" lvl="1" indent="0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with open('foo.txt', 'rt') as file:</a:t>
            </a:r>
          </a:p>
          <a:p>
            <a:pPr marL="285750" lvl="1" indent="0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    data = </a:t>
            </a:r>
            <a:r>
              <a:rPr lang="en-US" b="1" i="0" dirty="0" err="1">
                <a:solidFill>
                  <a:srgbClr val="24292F"/>
                </a:solidFill>
                <a:effectLst/>
                <a:latin typeface="-apple-system"/>
              </a:rPr>
              <a:t>file.read</a:t>
            </a: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()</a:t>
            </a:r>
          </a:p>
          <a:p>
            <a:pPr marL="285750" lvl="1" indent="0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    # `data` is a string with all the text in `foo.txt`</a:t>
            </a:r>
            <a:endParaRPr lang="tr-TR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marL="285750" lvl="1" indent="0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algn="l"/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Read a file line-by-line by iterating.</a:t>
            </a:r>
          </a:p>
          <a:p>
            <a:pPr marL="285750" lvl="1" indent="0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with open(filename, 'rt') as file:</a:t>
            </a:r>
          </a:p>
          <a:p>
            <a:pPr marL="285750" lvl="1" indent="0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    for line in file:</a:t>
            </a:r>
          </a:p>
          <a:p>
            <a:pPr marL="285750" lvl="1" indent="0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        # Process the line</a:t>
            </a:r>
            <a:b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</a:br>
            <a:endParaRPr lang="tr-TR" dirty="0">
              <a:solidFill>
                <a:srgbClr val="24292F"/>
              </a:solidFill>
              <a:latin typeface="-apple-system"/>
            </a:endParaRPr>
          </a:p>
          <a:p>
            <a:pPr marL="285750"/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Write string data.</a:t>
            </a:r>
          </a:p>
          <a:p>
            <a:pPr marL="285750" lvl="1" indent="0">
              <a:buNone/>
            </a:pPr>
            <a:endParaRPr lang="en-US" b="0" i="0" dirty="0">
              <a:solidFill>
                <a:srgbClr val="24292F"/>
              </a:solidFill>
              <a:effectLst/>
              <a:latin typeface="-apple-system"/>
            </a:endParaRPr>
          </a:p>
          <a:p>
            <a:pPr marL="285750" lvl="1" indent="0">
              <a:buNone/>
            </a:pPr>
            <a:r>
              <a:rPr lang="en-US" b="1" dirty="0"/>
              <a:t>with open('</a:t>
            </a:r>
            <a:r>
              <a:rPr lang="en-US" b="1" dirty="0" err="1"/>
              <a:t>outfile</a:t>
            </a:r>
            <a:r>
              <a:rPr lang="en-US" b="1" dirty="0"/>
              <a:t>', '</a:t>
            </a:r>
            <a:r>
              <a:rPr lang="en-US" b="1" dirty="0" err="1"/>
              <a:t>wt</a:t>
            </a:r>
            <a:r>
              <a:rPr lang="en-US" b="1" dirty="0"/>
              <a:t>') as out:</a:t>
            </a:r>
          </a:p>
          <a:p>
            <a:pPr marL="285750" lvl="1" indent="0">
              <a:buNone/>
            </a:pPr>
            <a:r>
              <a:rPr lang="en-US" b="1" dirty="0"/>
              <a:t>    </a:t>
            </a:r>
            <a:r>
              <a:rPr lang="en-US" b="1" dirty="0" err="1"/>
              <a:t>out.write</a:t>
            </a:r>
            <a:r>
              <a:rPr lang="en-US" b="1" dirty="0"/>
              <a:t>('Hello World\n')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2566214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5A91A-56E1-40B8-BCA3-C013AAD51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132F8-ED6A-4055-A9FE-CCC96F730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Python, you must be careful about</a:t>
            </a:r>
            <a:r>
              <a:rPr lang="tr-TR" dirty="0"/>
              <a:t> </a:t>
            </a:r>
            <a:r>
              <a:rPr lang="en-US" dirty="0"/>
              <a:t>converting data to an appropriate type</a:t>
            </a:r>
          </a:p>
          <a:p>
            <a:pPr marL="285750" lvl="1" indent="0">
              <a:buNone/>
            </a:pPr>
            <a:r>
              <a:rPr lang="en-US" b="1" dirty="0"/>
              <a:t>x = '37' # Strings</a:t>
            </a:r>
          </a:p>
          <a:p>
            <a:pPr marL="285750" lvl="1" indent="0">
              <a:buNone/>
            </a:pPr>
            <a:r>
              <a:rPr lang="en-US" b="1" dirty="0"/>
              <a:t>y = '42'</a:t>
            </a:r>
          </a:p>
          <a:p>
            <a:pPr marL="285750" lvl="1" indent="0">
              <a:buNone/>
            </a:pPr>
            <a:r>
              <a:rPr lang="en-US" b="1" dirty="0"/>
              <a:t>z = x + y</a:t>
            </a:r>
            <a:r>
              <a:rPr lang="tr-TR" b="1" dirty="0"/>
              <a:t>		</a:t>
            </a:r>
            <a:r>
              <a:rPr lang="en-US" b="1" dirty="0"/>
              <a:t> # z = '3742' (concatenation)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x = 37</a:t>
            </a:r>
          </a:p>
          <a:p>
            <a:pPr marL="285750" lvl="1" indent="0">
              <a:buNone/>
            </a:pPr>
            <a:r>
              <a:rPr lang="en-US" b="1" dirty="0"/>
              <a:t>y = 42</a:t>
            </a:r>
          </a:p>
          <a:p>
            <a:pPr marL="285750" lvl="1" indent="0">
              <a:buNone/>
            </a:pPr>
            <a:r>
              <a:rPr lang="en-US" b="1" dirty="0"/>
              <a:t>z = x + y </a:t>
            </a:r>
            <a:r>
              <a:rPr lang="tr-TR" b="1" dirty="0"/>
              <a:t>		</a:t>
            </a:r>
            <a:r>
              <a:rPr lang="en-US" b="1" dirty="0"/>
              <a:t># z = 79 (integer +)</a:t>
            </a:r>
          </a:p>
        </p:txBody>
      </p:sp>
    </p:spTree>
    <p:extLst>
      <p:ext uri="{BB962C8B-B14F-4D97-AF65-F5344CB8AC3E}">
        <p14:creationId xmlns:p14="http://schemas.microsoft.com/office/powerpoint/2010/main" val="79341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415F1-F61E-4305-94F4-975C0DBA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D4CEF-D014-4C8D-BEBD-4CF7C6EB4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5509"/>
            <a:ext cx="7886700" cy="4701454"/>
          </a:xfrm>
        </p:spPr>
        <p:txBody>
          <a:bodyPr>
            <a:normAutofit/>
          </a:bodyPr>
          <a:lstStyle/>
          <a:p>
            <a:r>
              <a:rPr lang="en-US" dirty="0"/>
              <a:t>Use functions for code you want to reuse</a:t>
            </a:r>
          </a:p>
          <a:p>
            <a:pPr marL="285750" lvl="1" indent="0">
              <a:buNone/>
            </a:pPr>
            <a:r>
              <a:rPr lang="en-US" b="1" dirty="0"/>
              <a:t>def </a:t>
            </a:r>
            <a:r>
              <a:rPr lang="en-US" b="1" dirty="0" err="1"/>
              <a:t>sumcount</a:t>
            </a:r>
            <a:r>
              <a:rPr lang="en-US" b="1" dirty="0"/>
              <a:t>(n):</a:t>
            </a:r>
          </a:p>
          <a:p>
            <a:pPr marL="628650" lvl="2" indent="0">
              <a:buNone/>
            </a:pPr>
            <a:r>
              <a:rPr lang="en-US" sz="1800" b="1" dirty="0"/>
              <a:t>'''Returns the sum of the first n integers'''</a:t>
            </a:r>
          </a:p>
          <a:p>
            <a:pPr marL="628650" lvl="2" indent="0">
              <a:buNone/>
            </a:pPr>
            <a:r>
              <a:rPr lang="en-US" sz="1800" b="1" dirty="0"/>
              <a:t>total = 0</a:t>
            </a:r>
          </a:p>
          <a:p>
            <a:pPr marL="628650" lvl="2" indent="0">
              <a:buNone/>
            </a:pPr>
            <a:r>
              <a:rPr lang="en-US" sz="1800" b="1" dirty="0"/>
              <a:t>while n &gt; 0:</a:t>
            </a:r>
          </a:p>
          <a:p>
            <a:pPr marL="971550" lvl="3" indent="0">
              <a:buNone/>
            </a:pPr>
            <a:r>
              <a:rPr lang="en-US" sz="1800" b="1" dirty="0"/>
              <a:t>total += n</a:t>
            </a:r>
          </a:p>
          <a:p>
            <a:pPr marL="971550" lvl="3" indent="0">
              <a:buNone/>
            </a:pPr>
            <a:r>
              <a:rPr lang="en-US" sz="1800" b="1" dirty="0"/>
              <a:t>n -= 1</a:t>
            </a:r>
          </a:p>
          <a:p>
            <a:pPr marL="628650" lvl="2" indent="0">
              <a:buNone/>
            </a:pPr>
            <a:r>
              <a:rPr lang="en-US" sz="1800" b="1" dirty="0"/>
              <a:t>return total</a:t>
            </a:r>
            <a:endParaRPr lang="tr-TR" sz="1800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Calling a function</a:t>
            </a:r>
          </a:p>
          <a:p>
            <a:pPr marL="285750" lvl="1" indent="0">
              <a:buNone/>
            </a:pPr>
            <a:r>
              <a:rPr lang="en-US" b="1" dirty="0"/>
              <a:t>a = </a:t>
            </a:r>
            <a:r>
              <a:rPr lang="en-US" b="1" dirty="0" err="1"/>
              <a:t>sumcount</a:t>
            </a:r>
            <a:r>
              <a:rPr lang="en-US" b="1" dirty="0"/>
              <a:t>(100)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A function is just a series of statements that</a:t>
            </a:r>
            <a:r>
              <a:rPr lang="tr-TR" dirty="0"/>
              <a:t> </a:t>
            </a:r>
            <a:r>
              <a:rPr lang="en-US" dirty="0"/>
              <a:t>perform some task and return a result</a:t>
            </a:r>
          </a:p>
        </p:txBody>
      </p:sp>
    </p:spTree>
    <p:extLst>
      <p:ext uri="{BB962C8B-B14F-4D97-AF65-F5344CB8AC3E}">
        <p14:creationId xmlns:p14="http://schemas.microsoft.com/office/powerpoint/2010/main" val="3667681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FA8F-9AD7-4B8A-80D0-0EC3F0A6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1B6BF-CEA7-4435-A0A9-1D14CD28D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comes with a large standard library</a:t>
            </a:r>
          </a:p>
          <a:p>
            <a:r>
              <a:rPr lang="en-US" dirty="0"/>
              <a:t>Library modules accessed using import</a:t>
            </a:r>
          </a:p>
          <a:p>
            <a:pPr marL="342900" lvl="1" indent="0">
              <a:buNone/>
            </a:pPr>
            <a:r>
              <a:rPr lang="en-US" b="1" dirty="0"/>
              <a:t>import math</a:t>
            </a:r>
          </a:p>
          <a:p>
            <a:pPr marL="342900" lvl="1" indent="0">
              <a:buNone/>
            </a:pPr>
            <a:r>
              <a:rPr lang="en-US" b="1" dirty="0"/>
              <a:t>x = </a:t>
            </a:r>
            <a:r>
              <a:rPr lang="en-US" b="1" dirty="0" err="1"/>
              <a:t>math.sqrt</a:t>
            </a:r>
            <a:r>
              <a:rPr lang="en-US" b="1" dirty="0"/>
              <a:t>(10)</a:t>
            </a:r>
            <a:endParaRPr lang="tr-TR" b="1" dirty="0"/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import </a:t>
            </a:r>
            <a:r>
              <a:rPr lang="en-US" b="1" dirty="0" err="1"/>
              <a:t>urllib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u = </a:t>
            </a:r>
            <a:r>
              <a:rPr lang="en-US" b="1" dirty="0" err="1"/>
              <a:t>urllib.urlopen</a:t>
            </a:r>
            <a:r>
              <a:rPr lang="en-US" b="1" dirty="0"/>
              <a:t>('http://www.python.org/index.html')</a:t>
            </a:r>
          </a:p>
          <a:p>
            <a:pPr marL="342900" lvl="1" indent="0">
              <a:buNone/>
            </a:pPr>
            <a:r>
              <a:rPr lang="en-US" b="1" dirty="0"/>
              <a:t>data = </a:t>
            </a:r>
            <a:r>
              <a:rPr lang="en-US" b="1" dirty="0" err="1"/>
              <a:t>u.read</a:t>
            </a:r>
            <a:r>
              <a:rPr lang="en-US" b="1" dirty="0"/>
              <a:t>()</a:t>
            </a:r>
          </a:p>
          <a:p>
            <a:pPr marL="342900" lvl="1" indent="0">
              <a:buNone/>
            </a:pPr>
            <a:endParaRPr lang="en-US" b="1" dirty="0"/>
          </a:p>
          <a:p>
            <a:r>
              <a:rPr lang="en-US" dirty="0"/>
              <a:t>Will cover in more detail later</a:t>
            </a:r>
          </a:p>
        </p:txBody>
      </p:sp>
    </p:spTree>
    <p:extLst>
      <p:ext uri="{BB962C8B-B14F-4D97-AF65-F5344CB8AC3E}">
        <p14:creationId xmlns:p14="http://schemas.microsoft.com/office/powerpoint/2010/main" val="1498441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8696A-D409-4F50-869C-144479BCA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BBED1-11A2-4546-8438-F940E444F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Errors are reported as exceptions</a:t>
            </a:r>
          </a:p>
          <a:p>
            <a:r>
              <a:rPr lang="en-US" dirty="0"/>
              <a:t>An exception causes the program to stop</a:t>
            </a:r>
          </a:p>
          <a:p>
            <a:pPr marL="285750" lvl="1" indent="0">
              <a:buNone/>
            </a:pPr>
            <a:r>
              <a:rPr lang="en-US" b="1" dirty="0"/>
              <a:t>&gt;&gt;&gt; int('N/A')</a:t>
            </a:r>
          </a:p>
          <a:p>
            <a:pPr marL="285750" lvl="1" indent="0">
              <a:buNone/>
            </a:pPr>
            <a:r>
              <a:rPr lang="en-US" b="1" dirty="0"/>
              <a:t>Traceback (most recent call last):</a:t>
            </a:r>
          </a:p>
          <a:p>
            <a:pPr marL="285750" lvl="1" indent="0">
              <a:buNone/>
            </a:pPr>
            <a:r>
              <a:rPr lang="en-US" b="1" dirty="0"/>
              <a:t>File "&lt;stdin&gt;", line 1, in &lt;module&gt;</a:t>
            </a:r>
          </a:p>
          <a:p>
            <a:pPr marL="285750" lvl="1" indent="0">
              <a:buNone/>
            </a:pPr>
            <a:r>
              <a:rPr lang="en-US" b="1" dirty="0" err="1"/>
              <a:t>ValueError</a:t>
            </a:r>
            <a:r>
              <a:rPr lang="en-US" b="1" dirty="0"/>
              <a:t>: invalid literal for int() with base 10: 'N/A'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debugging, message describes what</a:t>
            </a:r>
            <a:r>
              <a:rPr lang="tr-TR" dirty="0"/>
              <a:t> </a:t>
            </a:r>
            <a:r>
              <a:rPr lang="en-US" dirty="0"/>
              <a:t>happened, where the error occurred, along</a:t>
            </a:r>
            <a:r>
              <a:rPr lang="tr-TR" dirty="0"/>
              <a:t> </a:t>
            </a:r>
            <a:r>
              <a:rPr lang="en-US" dirty="0"/>
              <a:t>with a traceback.</a:t>
            </a:r>
          </a:p>
        </p:txBody>
      </p:sp>
    </p:spTree>
    <p:extLst>
      <p:ext uri="{BB962C8B-B14F-4D97-AF65-F5344CB8AC3E}">
        <p14:creationId xmlns:p14="http://schemas.microsoft.com/office/powerpoint/2010/main" val="2963557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1CB5-6278-4BF5-BD8C-9C71EE351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EF928-17A5-4AC0-BA41-8057BAFFA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/>
              <a:t>Exceptions can be caught and handled</a:t>
            </a:r>
            <a:endParaRPr lang="tr-TR" sz="1800" b="0" i="0" u="none" strike="noStrike" baseline="0" dirty="0"/>
          </a:p>
          <a:p>
            <a:pPr algn="l"/>
            <a:r>
              <a:rPr lang="en-US" sz="1800" b="0" i="0" u="none" strike="noStrike" baseline="0" dirty="0"/>
              <a:t>To catch, use try-except statement</a:t>
            </a:r>
          </a:p>
          <a:p>
            <a:pPr marL="285750" lvl="1" indent="0">
              <a:buNone/>
            </a:pPr>
            <a:r>
              <a:rPr lang="en-US" sz="1700" b="1" i="0" u="none" strike="noStrike" baseline="0" dirty="0"/>
              <a:t>for line in f:</a:t>
            </a:r>
          </a:p>
          <a:p>
            <a:pPr marL="628650" lvl="2" indent="0">
              <a:buNone/>
            </a:pPr>
            <a:r>
              <a:rPr lang="en-US" sz="1700" b="1" i="0" u="none" strike="noStrike" baseline="0" dirty="0"/>
              <a:t>fields = </a:t>
            </a:r>
            <a:r>
              <a:rPr lang="en-US" sz="1700" b="1" i="0" u="none" strike="noStrike" baseline="0" dirty="0" err="1"/>
              <a:t>line.split</a:t>
            </a:r>
            <a:r>
              <a:rPr lang="en-US" sz="1700" b="1" i="0" u="none" strike="noStrike" baseline="0" dirty="0"/>
              <a:t>()</a:t>
            </a:r>
          </a:p>
          <a:p>
            <a:pPr marL="628650" lvl="2" indent="0">
              <a:buNone/>
            </a:pPr>
            <a:r>
              <a:rPr lang="en-US" sz="1700" b="1" i="0" u="none" strike="noStrike" baseline="0" dirty="0"/>
              <a:t>try:</a:t>
            </a:r>
          </a:p>
          <a:p>
            <a:pPr marL="971550" lvl="3" indent="0">
              <a:buNone/>
            </a:pPr>
            <a:r>
              <a:rPr lang="en-US" sz="1700" b="1" i="0" u="none" strike="noStrike" baseline="0" dirty="0"/>
              <a:t>shares = int(fields[1])</a:t>
            </a:r>
          </a:p>
          <a:p>
            <a:pPr marL="628650" lvl="2" indent="0">
              <a:buNone/>
            </a:pPr>
            <a:r>
              <a:rPr lang="en-US" sz="1700" b="1" i="0" u="none" strike="noStrike" baseline="0" dirty="0"/>
              <a:t>except </a:t>
            </a:r>
            <a:r>
              <a:rPr lang="en-US" sz="1700" b="1" i="0" u="none" strike="noStrike" baseline="0" dirty="0" err="1"/>
              <a:t>ValueError</a:t>
            </a:r>
            <a:r>
              <a:rPr lang="en-US" sz="1700" b="1" i="0" u="none" strike="noStrike" baseline="0" dirty="0"/>
              <a:t>:</a:t>
            </a:r>
          </a:p>
          <a:p>
            <a:pPr marL="971550" lvl="3" indent="0">
              <a:buNone/>
            </a:pPr>
            <a:r>
              <a:rPr lang="en-US" sz="1700" b="1" i="0" u="none" strike="noStrike" baseline="0" dirty="0"/>
              <a:t>print </a:t>
            </a:r>
            <a:r>
              <a:rPr lang="tr-TR" sz="1700" b="1" i="0" u="none" strike="noStrike" baseline="0" dirty="0"/>
              <a:t>(</a:t>
            </a:r>
            <a:r>
              <a:rPr lang="en-US" sz="1700" b="1" i="0" u="none" strike="noStrike" baseline="0" dirty="0"/>
              <a:t>"Couldn't parse", line</a:t>
            </a:r>
            <a:r>
              <a:rPr lang="tr-TR" sz="1700" b="1" i="0" u="none" strike="noStrike" baseline="0" dirty="0"/>
              <a:t>)</a:t>
            </a:r>
            <a:endParaRPr lang="en-US" sz="1700" b="1" i="0" u="none" strike="noStrike" baseline="0" dirty="0"/>
          </a:p>
          <a:p>
            <a:pPr marL="628650" lvl="2" indent="0">
              <a:buNone/>
            </a:pPr>
            <a:r>
              <a:rPr lang="en-US" sz="1700" b="1" i="0" u="none" strike="noStrike" baseline="0" dirty="0"/>
              <a:t>...</a:t>
            </a:r>
          </a:p>
          <a:p>
            <a:pPr marL="342900" lvl="1" indent="0">
              <a:buNone/>
            </a:pPr>
            <a:r>
              <a:rPr lang="en-US" sz="1500" b="0" i="0" u="none" strike="noStrike" baseline="0" dirty="0"/>
              <a:t>Name must match the kind of error</a:t>
            </a:r>
            <a:r>
              <a:rPr lang="tr-TR" sz="1500" b="0" i="0" u="none" strike="noStrike" baseline="0" dirty="0"/>
              <a:t> </a:t>
            </a:r>
            <a:r>
              <a:rPr lang="en-US" sz="1500" b="0" i="0" u="none" strike="noStrike" baseline="0" dirty="0"/>
              <a:t>you're trying to catch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&gt;&gt;&gt; int('N/A')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Traceback (most recent call last):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File "&lt;stdin&gt;", line 1, in &lt;module&gt;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 err="1"/>
              <a:t>ValueError:invalid</a:t>
            </a:r>
            <a:r>
              <a:rPr lang="en-US" sz="1500" b="1" i="0" u="none" strike="noStrike" baseline="0" dirty="0"/>
              <a:t> literal for int() with base 10: 'N/A'</a:t>
            </a:r>
            <a:endParaRPr lang="en-US" b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004230F-E0C9-421D-9AEF-8FF4867D7502}"/>
              </a:ext>
            </a:extLst>
          </p:cNvPr>
          <p:cNvCxnSpPr/>
          <p:nvPr/>
        </p:nvCxnSpPr>
        <p:spPr>
          <a:xfrm flipV="1">
            <a:off x="1569027" y="3823855"/>
            <a:ext cx="529937" cy="18080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409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>
            <a:extLst>
              <a:ext uri="{FF2B5EF4-FFF2-40B4-BE49-F238E27FC236}">
                <a16:creationId xmlns:a16="http://schemas.microsoft.com/office/drawing/2014/main" id="{63150174-D499-4CCB-92DB-E294FA674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600" b="1" dirty="0" err="1">
                <a:solidFill>
                  <a:schemeClr val="tx1"/>
                </a:solidFill>
                <a:latin typeface="+mn-lt"/>
              </a:rPr>
              <a:t>Section</a:t>
            </a:r>
            <a:r>
              <a:rPr lang="tr-TR" altLang="tr-TR" sz="3600" b="1" dirty="0">
                <a:solidFill>
                  <a:schemeClr val="tx1"/>
                </a:solidFill>
                <a:latin typeface="+mn-lt"/>
              </a:rPr>
              <a:t> 2-Working </a:t>
            </a:r>
            <a:r>
              <a:rPr lang="tr-TR" altLang="tr-TR" sz="3600" b="1" dirty="0" err="1">
                <a:solidFill>
                  <a:schemeClr val="tx1"/>
                </a:solidFill>
                <a:latin typeface="+mn-lt"/>
              </a:rPr>
              <a:t>with</a:t>
            </a:r>
            <a:r>
              <a:rPr lang="tr-TR" altLang="tr-TR" sz="3600" b="1" dirty="0">
                <a:solidFill>
                  <a:schemeClr val="tx1"/>
                </a:solidFill>
                <a:latin typeface="+mn-lt"/>
              </a:rPr>
              <a:t> Data</a:t>
            </a:r>
            <a:endParaRPr lang="en-US" altLang="tr-T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1D8DE0-89B0-4B29-B32C-53CD281093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5081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en-US" sz="2800" b="1" dirty="0" err="1">
                <a:cs typeface="Times New Roman" panose="02020603050405020304" pitchFamily="18" charset="0"/>
              </a:rPr>
              <a:t>Overview</a:t>
            </a:r>
            <a:endParaRPr lang="tr-TR" altLang="en-US" sz="2800" b="1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tr-TR" altLang="en-US" sz="2800" b="1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r>
              <a:rPr lang="en-US" altLang="en-US" sz="2400" dirty="0">
                <a:cs typeface="Times New Roman" panose="02020603050405020304" pitchFamily="18" charset="0"/>
              </a:rPr>
              <a:t>Most programs work with data</a:t>
            </a:r>
            <a:endParaRPr lang="tr-TR" altLang="en-US" sz="2400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r>
              <a:rPr lang="en-US" altLang="en-US" sz="2400" dirty="0">
                <a:cs typeface="Times New Roman" panose="02020603050405020304" pitchFamily="18" charset="0"/>
              </a:rPr>
              <a:t>In this section, we look at how Python</a:t>
            </a:r>
            <a:r>
              <a:rPr lang="tr-TR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programmers represent and work with data</a:t>
            </a:r>
            <a:endParaRPr lang="tr-TR" altLang="en-US" sz="2400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r>
              <a:rPr lang="en-US" altLang="en-US" sz="2400" dirty="0">
                <a:cs typeface="Times New Roman" panose="02020603050405020304" pitchFamily="18" charset="0"/>
              </a:rPr>
              <a:t>Common programming idioms</a:t>
            </a:r>
            <a:endParaRPr lang="tr-TR" altLang="en-US" sz="2400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tr-TR" altLang="en-US" sz="2800" b="1" dirty="0">
                <a:cs typeface="Times New Roman" panose="02020603050405020304" pitchFamily="18" charset="0"/>
              </a:rPr>
              <a:t> </a:t>
            </a:r>
            <a:endParaRPr lang="en-US" altLang="en-US" sz="2400" dirty="0"/>
          </a:p>
        </p:txBody>
      </p:sp>
      <p:sp>
        <p:nvSpPr>
          <p:cNvPr id="10245" name="Slide Number Placeholder 5">
            <a:extLst>
              <a:ext uri="{FF2B5EF4-FFF2-40B4-BE49-F238E27FC236}">
                <a16:creationId xmlns:a16="http://schemas.microsoft.com/office/drawing/2014/main" id="{8A7807B8-AC32-40D1-BB50-27A3D2FAC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9AE79FF6-7630-4FB0-A0A1-49FB111CF73B}" type="slidenum">
              <a:rPr lang="tr-TR" altLang="en-US" smtClean="0"/>
              <a:pPr>
                <a:defRPr/>
              </a:pPr>
              <a:t>16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854F-2881-4B01-8040-80A4B48B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Primitive Datatypes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69603B6-F5FD-4C57-8B2B-4819A9FCEA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000" dirty="0">
                <a:latin typeface="GillSans"/>
              </a:rPr>
              <a:t>Python has a few primitive types of data</a:t>
            </a:r>
            <a:endParaRPr lang="tr-TR" altLang="en-US" sz="2000" dirty="0">
              <a:latin typeface="GillSans"/>
            </a:endParaRPr>
          </a:p>
          <a:p>
            <a:pPr lvl="1"/>
            <a:r>
              <a:rPr lang="en-US" altLang="en-US" sz="1600" dirty="0">
                <a:latin typeface="GillSans"/>
              </a:rPr>
              <a:t>Integers</a:t>
            </a:r>
          </a:p>
          <a:p>
            <a:pPr lvl="1"/>
            <a:r>
              <a:rPr lang="en-US" altLang="en-US" sz="1600" dirty="0">
                <a:latin typeface="GillSans"/>
              </a:rPr>
              <a:t>Floating point numbers</a:t>
            </a:r>
          </a:p>
          <a:p>
            <a:pPr lvl="1"/>
            <a:r>
              <a:rPr lang="en-US" altLang="en-US" sz="1600" dirty="0">
                <a:latin typeface="GillSans"/>
              </a:rPr>
              <a:t>Strings (text)</a:t>
            </a:r>
          </a:p>
          <a:p>
            <a:r>
              <a:rPr lang="en-US" altLang="en-US" sz="2000" dirty="0">
                <a:latin typeface="GillSans"/>
              </a:rPr>
              <a:t>Obviously, all programs use these</a:t>
            </a:r>
            <a:endParaRPr lang="tr-TR" altLang="en-US" sz="2000" dirty="0">
              <a:latin typeface="GillSans"/>
            </a:endParaRPr>
          </a:p>
          <a:p>
            <a:endParaRPr lang="tr-TR" altLang="en-US" sz="2000" dirty="0">
              <a:latin typeface="GillSans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latin typeface="GillSans"/>
              </a:rPr>
              <a:t>None type</a:t>
            </a:r>
            <a:endParaRPr lang="tr-TR" sz="2600" b="1" dirty="0">
              <a:solidFill>
                <a:srgbClr val="24292F"/>
              </a:solidFill>
              <a:latin typeface="GillSans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tr-TR" sz="2000" dirty="0" err="1">
                <a:solidFill>
                  <a:srgbClr val="24292F"/>
                </a:solidFill>
                <a:latin typeface="GillSans"/>
              </a:rPr>
              <a:t>Nothing</a:t>
            </a:r>
            <a:r>
              <a:rPr lang="tr-TR" sz="2000" dirty="0">
                <a:solidFill>
                  <a:srgbClr val="24292F"/>
                </a:solidFill>
                <a:latin typeface="GillSans"/>
              </a:rPr>
              <a:t>, </a:t>
            </a:r>
            <a:r>
              <a:rPr lang="tr-TR" sz="2000" dirty="0" err="1">
                <a:solidFill>
                  <a:srgbClr val="24292F"/>
                </a:solidFill>
                <a:latin typeface="GillSans"/>
              </a:rPr>
              <a:t>nil</a:t>
            </a:r>
            <a:r>
              <a:rPr lang="tr-TR" sz="2000" dirty="0">
                <a:solidFill>
                  <a:srgbClr val="24292F"/>
                </a:solidFill>
                <a:latin typeface="GillSans"/>
              </a:rPr>
              <a:t>, </a:t>
            </a:r>
            <a:r>
              <a:rPr lang="tr-TR" sz="2000" dirty="0" err="1">
                <a:solidFill>
                  <a:srgbClr val="24292F"/>
                </a:solidFill>
                <a:latin typeface="GillSans"/>
              </a:rPr>
              <a:t>null</a:t>
            </a:r>
            <a:r>
              <a:rPr lang="tr-TR" sz="2000" dirty="0">
                <a:solidFill>
                  <a:srgbClr val="24292F"/>
                </a:solidFill>
                <a:latin typeface="GillSans"/>
              </a:rPr>
              <a:t>, </a:t>
            </a:r>
            <a:r>
              <a:rPr lang="tr-TR" sz="2000" dirty="0" err="1">
                <a:solidFill>
                  <a:srgbClr val="24292F"/>
                </a:solidFill>
                <a:latin typeface="GillSans"/>
              </a:rPr>
              <a:t>nada</a:t>
            </a:r>
            <a:endParaRPr lang="tr-TR" sz="2000" dirty="0">
              <a:solidFill>
                <a:srgbClr val="24292F"/>
              </a:solidFill>
              <a:latin typeface="GillSans"/>
            </a:endParaRP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1700" b="1" dirty="0">
                <a:solidFill>
                  <a:srgbClr val="24292F"/>
                </a:solidFill>
                <a:latin typeface="GillSans"/>
              </a:rPr>
              <a:t>logfile = None</a:t>
            </a:r>
            <a:endParaRPr lang="tr-TR" sz="1700" b="1" dirty="0">
              <a:solidFill>
                <a:srgbClr val="24292F"/>
              </a:solidFill>
              <a:latin typeface="GillSans"/>
            </a:endParaRPr>
          </a:p>
          <a:p>
            <a:pPr lvl="2">
              <a:buFont typeface="Wingdings" panose="05000000000000000000" pitchFamily="2" charset="2"/>
              <a:buChar char="§"/>
              <a:defRPr/>
            </a:pPr>
            <a:endParaRPr lang="en-US" sz="1700" dirty="0">
              <a:solidFill>
                <a:srgbClr val="24292F"/>
              </a:solidFill>
              <a:latin typeface="GillSans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24292F"/>
                </a:solidFill>
                <a:latin typeface="GillSans"/>
              </a:rPr>
              <a:t>This is often used as a placeholder for</a:t>
            </a:r>
            <a:r>
              <a:rPr lang="tr-TR" sz="2000" dirty="0">
                <a:solidFill>
                  <a:srgbClr val="24292F"/>
                </a:solidFill>
                <a:latin typeface="GillSans"/>
              </a:rPr>
              <a:t> </a:t>
            </a:r>
            <a:r>
              <a:rPr lang="en-US" sz="2000" dirty="0">
                <a:solidFill>
                  <a:srgbClr val="24292F"/>
                </a:solidFill>
                <a:latin typeface="GillSans"/>
              </a:rPr>
              <a:t>optional or missing value</a:t>
            </a:r>
          </a:p>
          <a:p>
            <a:pPr marL="685800" lvl="2" indent="0">
              <a:buNone/>
              <a:defRPr/>
            </a:pPr>
            <a:r>
              <a:rPr lang="en-US" sz="1700" b="1" dirty="0">
                <a:solidFill>
                  <a:srgbClr val="24292F"/>
                </a:solidFill>
                <a:latin typeface="GillSans"/>
              </a:rPr>
              <a:t>if logfile:</a:t>
            </a:r>
          </a:p>
          <a:p>
            <a:pPr marL="685800" lvl="2" indent="0">
              <a:buNone/>
              <a:defRPr/>
            </a:pPr>
            <a:r>
              <a:rPr lang="tr-TR" sz="1700" b="1" dirty="0">
                <a:solidFill>
                  <a:srgbClr val="24292F"/>
                </a:solidFill>
                <a:latin typeface="GillSans"/>
              </a:rPr>
              <a:t>     l</a:t>
            </a:r>
            <a:r>
              <a:rPr lang="en-US" sz="1700" b="1" dirty="0" err="1">
                <a:solidFill>
                  <a:srgbClr val="24292F"/>
                </a:solidFill>
                <a:latin typeface="GillSans"/>
              </a:rPr>
              <a:t>ogfile.write</a:t>
            </a:r>
            <a:r>
              <a:rPr lang="en-US" sz="1700" b="1" dirty="0">
                <a:solidFill>
                  <a:srgbClr val="24292F"/>
                </a:solidFill>
                <a:latin typeface="GillSans"/>
              </a:rPr>
              <a:t>('Some message’)</a:t>
            </a:r>
            <a:endParaRPr lang="tr-TR" sz="1700" b="1" dirty="0">
              <a:solidFill>
                <a:srgbClr val="24292F"/>
              </a:solidFill>
              <a:latin typeface="GillSans"/>
            </a:endParaRPr>
          </a:p>
          <a:p>
            <a:pPr lvl="2">
              <a:buFont typeface="Wingdings" panose="05000000000000000000" pitchFamily="2" charset="2"/>
              <a:buChar char="§"/>
              <a:defRPr/>
            </a:pPr>
            <a:endParaRPr lang="en-US" sz="1700" dirty="0">
              <a:solidFill>
                <a:srgbClr val="24292F"/>
              </a:solidFill>
              <a:latin typeface="GillSans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24292F"/>
                </a:solidFill>
                <a:latin typeface="GillSans"/>
              </a:rPr>
              <a:t>If you don't assign logfile to something, the</a:t>
            </a:r>
            <a:r>
              <a:rPr lang="tr-TR" sz="2000" dirty="0">
                <a:solidFill>
                  <a:srgbClr val="24292F"/>
                </a:solidFill>
                <a:latin typeface="GillSans"/>
              </a:rPr>
              <a:t> </a:t>
            </a:r>
            <a:r>
              <a:rPr lang="en-US" sz="2000" dirty="0">
                <a:solidFill>
                  <a:srgbClr val="24292F"/>
                </a:solidFill>
                <a:latin typeface="GillSans"/>
              </a:rPr>
              <a:t>above code would crash (undefined variable)</a:t>
            </a:r>
            <a:endParaRPr lang="en-US" sz="2000" dirty="0"/>
          </a:p>
          <a:p>
            <a:endParaRPr lang="tr-TR" altLang="en-US" sz="2000" dirty="0">
              <a:latin typeface="Gill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1C1D5-9B77-45CB-875A-C43E3905B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B8AAF-7443-4B4C-8ABE-82632F814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Real programs have more complex data</a:t>
            </a:r>
            <a:endParaRPr lang="tr-TR" sz="2400" dirty="0"/>
          </a:p>
          <a:p>
            <a:endParaRPr lang="en-US" sz="2400" dirty="0"/>
          </a:p>
          <a:p>
            <a:r>
              <a:rPr lang="en-US" sz="2400" dirty="0"/>
              <a:t>Example: </a:t>
            </a:r>
            <a:r>
              <a:rPr lang="tr-TR" sz="2400" dirty="0"/>
              <a:t>i</a:t>
            </a:r>
            <a:r>
              <a:rPr lang="en-US" sz="2400" dirty="0" err="1"/>
              <a:t>nformation</a:t>
            </a:r>
            <a:r>
              <a:rPr lang="en-US" sz="2400" dirty="0"/>
              <a:t> about a stock holding:</a:t>
            </a:r>
          </a:p>
          <a:p>
            <a:pPr lvl="1"/>
            <a:r>
              <a:rPr lang="en-US" sz="2000" dirty="0"/>
              <a:t>100 shares of GOOG at $490.10</a:t>
            </a:r>
            <a:endParaRPr lang="tr-TR" sz="2000" dirty="0"/>
          </a:p>
          <a:p>
            <a:pPr lvl="1"/>
            <a:endParaRPr lang="en-US" sz="2000" dirty="0"/>
          </a:p>
          <a:p>
            <a:r>
              <a:rPr lang="tr-TR" sz="2400" dirty="0" err="1"/>
              <a:t>This</a:t>
            </a:r>
            <a:r>
              <a:rPr lang="tr-TR" sz="2400" dirty="0"/>
              <a:t> is a</a:t>
            </a:r>
            <a:r>
              <a:rPr lang="en-US" sz="2400" dirty="0"/>
              <a:t>n "object" with three parts</a:t>
            </a:r>
          </a:p>
          <a:p>
            <a:pPr lvl="1"/>
            <a:r>
              <a:rPr lang="en-US" sz="2000" dirty="0"/>
              <a:t>Name ("GOOG", a string)</a:t>
            </a:r>
          </a:p>
          <a:p>
            <a:pPr lvl="1"/>
            <a:r>
              <a:rPr lang="en-US" sz="2000" dirty="0"/>
              <a:t>Number of shares (100, an integer)</a:t>
            </a:r>
          </a:p>
          <a:p>
            <a:pPr lvl="1"/>
            <a:r>
              <a:rPr lang="en-US" sz="2000" dirty="0"/>
              <a:t>Price (490.10, a float)</a:t>
            </a:r>
          </a:p>
        </p:txBody>
      </p:sp>
    </p:spTree>
    <p:extLst>
      <p:ext uri="{BB962C8B-B14F-4D97-AF65-F5344CB8AC3E}">
        <p14:creationId xmlns:p14="http://schemas.microsoft.com/office/powerpoint/2010/main" val="929931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430E-4091-4931-9ACE-582A7D625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70D24-B2DD-4792-A100-A37B1EF34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collection of values grouped together</a:t>
            </a:r>
          </a:p>
          <a:p>
            <a:endParaRPr lang="en-US" sz="2400" dirty="0"/>
          </a:p>
          <a:p>
            <a:r>
              <a:rPr lang="en-US" sz="2400" dirty="0"/>
              <a:t>Example:</a:t>
            </a:r>
          </a:p>
          <a:p>
            <a:pPr marL="342900" lvl="1" indent="0">
              <a:buNone/>
            </a:pPr>
            <a:r>
              <a:rPr lang="tr-TR" b="1" dirty="0"/>
              <a:t>	</a:t>
            </a:r>
            <a:r>
              <a:rPr lang="en-US" b="1" dirty="0"/>
              <a:t>s = ('GOOG', 100, 490.1)</a:t>
            </a:r>
          </a:p>
          <a:p>
            <a:pPr marL="342900" lvl="1" indent="0">
              <a:buNone/>
            </a:pPr>
            <a:endParaRPr lang="en-US" b="1" dirty="0"/>
          </a:p>
          <a:p>
            <a:r>
              <a:rPr lang="en-US" sz="2400" dirty="0"/>
              <a:t>Sometimes the () are omitted in syntax</a:t>
            </a:r>
          </a:p>
          <a:p>
            <a:pPr marL="685800" lvl="2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s = 'GOOG', 100, 490.1</a:t>
            </a:r>
          </a:p>
          <a:p>
            <a:pPr marL="685800" lvl="2" indent="0"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2400" dirty="0"/>
              <a:t>Special cases (0-tuple, 1-tuple)</a:t>
            </a:r>
          </a:p>
          <a:p>
            <a:pPr marL="685800" lvl="2" indent="0">
              <a:buNone/>
            </a:pPr>
            <a:r>
              <a:rPr lang="en-US" sz="1600" b="1" dirty="0"/>
              <a:t>t = () </a:t>
            </a:r>
            <a:r>
              <a:rPr lang="tr-TR" sz="1600" b="1" dirty="0"/>
              <a:t>			</a:t>
            </a:r>
            <a:r>
              <a:rPr lang="en-US" sz="1600" b="1" dirty="0"/>
              <a:t># An empty tuple</a:t>
            </a:r>
          </a:p>
          <a:p>
            <a:pPr marL="685800" lvl="2" indent="0">
              <a:buNone/>
            </a:pPr>
            <a:r>
              <a:rPr lang="en-US" sz="1600" b="1" dirty="0"/>
              <a:t>w = ('GOOG’,) </a:t>
            </a:r>
            <a:r>
              <a:rPr lang="tr-TR" sz="1600" b="1" dirty="0"/>
              <a:t>		</a:t>
            </a:r>
            <a:r>
              <a:rPr lang="en-US" sz="1600" b="1" dirty="0"/>
              <a:t># A 1-item tuple</a:t>
            </a:r>
          </a:p>
        </p:txBody>
      </p:sp>
    </p:spTree>
    <p:extLst>
      <p:ext uri="{BB962C8B-B14F-4D97-AF65-F5344CB8AC3E}">
        <p14:creationId xmlns:p14="http://schemas.microsoft.com/office/powerpoint/2010/main" val="368137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31F6-B806-4F64-A792-702782A4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B2D7F-7721-4F2A-94DB-9D4C8A4E5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array of arbitrary values</a:t>
            </a:r>
          </a:p>
          <a:p>
            <a:pPr marL="285750" lvl="1" indent="0">
              <a:buNone/>
            </a:pPr>
            <a:r>
              <a:rPr lang="en-US" b="1" dirty="0"/>
              <a:t>names = [ 'Elwood', 'Jake', 'Curtis' ]</a:t>
            </a:r>
          </a:p>
          <a:p>
            <a:pPr marL="285750" lvl="1" indent="0">
              <a:buNone/>
            </a:pPr>
            <a:r>
              <a:rPr lang="en-US" b="1" dirty="0" err="1"/>
              <a:t>nums</a:t>
            </a:r>
            <a:r>
              <a:rPr lang="en-US" b="1" dirty="0"/>
              <a:t> = [ 39, 38, 42, 65, 111]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Adding new items (append, insert)</a:t>
            </a:r>
          </a:p>
          <a:p>
            <a:pPr marL="285750" lvl="1" indent="0">
              <a:buNone/>
            </a:pPr>
            <a:r>
              <a:rPr lang="en-US" b="1" dirty="0" err="1"/>
              <a:t>names.append</a:t>
            </a:r>
            <a:r>
              <a:rPr lang="en-US" b="1" dirty="0"/>
              <a:t>('Murphy’) </a:t>
            </a:r>
            <a:r>
              <a:rPr lang="tr-TR" b="1" dirty="0"/>
              <a:t>	</a:t>
            </a:r>
            <a:r>
              <a:rPr lang="en-US" b="1" dirty="0"/>
              <a:t># Adds at end</a:t>
            </a:r>
          </a:p>
          <a:p>
            <a:pPr marL="285750" lvl="1" indent="0">
              <a:buNone/>
            </a:pPr>
            <a:r>
              <a:rPr lang="en-US" b="1" dirty="0" err="1"/>
              <a:t>names.insert</a:t>
            </a:r>
            <a:r>
              <a:rPr lang="en-US" b="1" dirty="0"/>
              <a:t>(2,'Aretha’) </a:t>
            </a:r>
            <a:r>
              <a:rPr lang="tr-TR" b="1" dirty="0"/>
              <a:t>		</a:t>
            </a:r>
            <a:r>
              <a:rPr lang="en-US" b="1" dirty="0"/>
              <a:t># Inserts in middle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Concatenation : s + t</a:t>
            </a:r>
          </a:p>
          <a:p>
            <a:pPr marL="285750" lvl="1" indent="0">
              <a:buNone/>
            </a:pPr>
            <a:r>
              <a:rPr lang="en-US" b="1" dirty="0"/>
              <a:t>s = [1, 2, 3]</a:t>
            </a:r>
          </a:p>
          <a:p>
            <a:pPr marL="285750" lvl="1" indent="0">
              <a:buNone/>
            </a:pPr>
            <a:r>
              <a:rPr lang="en-US" b="1" dirty="0"/>
              <a:t>t = ['a', 'b']</a:t>
            </a:r>
          </a:p>
          <a:p>
            <a:pPr marL="285750" lvl="1" indent="0">
              <a:buNone/>
            </a:pPr>
            <a:r>
              <a:rPr lang="en-US" b="1" dirty="0"/>
              <a:t>s + t </a:t>
            </a:r>
            <a:r>
              <a:rPr lang="tr-TR" b="1" dirty="0"/>
              <a:t>			#</a:t>
            </a:r>
            <a:r>
              <a:rPr lang="en-US" b="1" dirty="0"/>
              <a:t>[1, 2, 3, 'a', 'b']</a:t>
            </a:r>
          </a:p>
        </p:txBody>
      </p:sp>
    </p:spTree>
    <p:extLst>
      <p:ext uri="{BB962C8B-B14F-4D97-AF65-F5344CB8AC3E}">
        <p14:creationId xmlns:p14="http://schemas.microsoft.com/office/powerpoint/2010/main" val="1759626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D31F-81C8-40F9-9AC0-383AA4B47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93973"/>
          </a:xfrm>
        </p:spPr>
        <p:txBody>
          <a:bodyPr/>
          <a:lstStyle/>
          <a:p>
            <a:r>
              <a:rPr lang="en-US" dirty="0"/>
              <a:t>Tuple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97DC-1F95-4B7B-BF4E-606F351E8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3644"/>
            <a:ext cx="7886700" cy="5544355"/>
          </a:xfrm>
        </p:spPr>
        <p:txBody>
          <a:bodyPr>
            <a:normAutofit/>
          </a:bodyPr>
          <a:lstStyle/>
          <a:p>
            <a:r>
              <a:rPr lang="en-US" dirty="0"/>
              <a:t>Tuples are usually used to represent simple</a:t>
            </a:r>
            <a:r>
              <a:rPr lang="tr-TR" dirty="0"/>
              <a:t> </a:t>
            </a:r>
            <a:r>
              <a:rPr lang="en-US" dirty="0"/>
              <a:t>records and data structures</a:t>
            </a:r>
          </a:p>
          <a:p>
            <a:pPr marL="628650" lvl="2" indent="0">
              <a:buNone/>
            </a:pPr>
            <a:r>
              <a:rPr lang="en-US" sz="1600" b="1" dirty="0"/>
              <a:t>contact = ('David Beazley', 'dave@dabeaz.com')</a:t>
            </a:r>
          </a:p>
          <a:p>
            <a:pPr marL="628650" lvl="2" indent="0">
              <a:buNone/>
            </a:pPr>
            <a:r>
              <a:rPr lang="en-US" sz="1600" b="1" dirty="0"/>
              <a:t>stock = ('GOOG', 100, 490.1)</a:t>
            </a:r>
          </a:p>
          <a:p>
            <a:pPr marL="628650" lvl="2" indent="0">
              <a:buNone/>
            </a:pPr>
            <a:r>
              <a:rPr lang="en-US" sz="1600" b="1" dirty="0"/>
              <a:t>host = ('www.python.org', 80)</a:t>
            </a:r>
            <a:endParaRPr lang="en-US" dirty="0"/>
          </a:p>
          <a:p>
            <a:r>
              <a:rPr lang="en-US" dirty="0"/>
              <a:t>Basically, a single "object" of multiple parts</a:t>
            </a:r>
            <a:r>
              <a:rPr lang="tr-TR" dirty="0"/>
              <a:t>. </a:t>
            </a:r>
            <a:r>
              <a:rPr lang="en-US" b="1" dirty="0"/>
              <a:t>Analogy: </a:t>
            </a:r>
            <a:r>
              <a:rPr lang="en-US" dirty="0"/>
              <a:t>A single row in a database table</a:t>
            </a:r>
            <a:endParaRPr lang="tr-TR" dirty="0"/>
          </a:p>
          <a:p>
            <a:r>
              <a:rPr lang="en-US" dirty="0"/>
              <a:t>Tuple contents are ordered (like an array).</a:t>
            </a:r>
          </a:p>
          <a:p>
            <a:pPr marL="628650" lvl="2" indent="0">
              <a:buNone/>
            </a:pPr>
            <a:r>
              <a:rPr lang="en-US" sz="1600" b="1" dirty="0"/>
              <a:t>s = ('GOOG', 100, 490.1)</a:t>
            </a:r>
          </a:p>
          <a:p>
            <a:pPr marL="628650" lvl="2" indent="0">
              <a:buNone/>
            </a:pPr>
            <a:r>
              <a:rPr lang="en-US" sz="1600" b="1" dirty="0"/>
              <a:t>name = s[0]                 # 'GOOG'</a:t>
            </a:r>
          </a:p>
          <a:p>
            <a:pPr marL="628650" lvl="2" indent="0">
              <a:buNone/>
            </a:pPr>
            <a:r>
              <a:rPr lang="en-US" sz="1600" b="1" dirty="0"/>
              <a:t>shares = s[1]               </a:t>
            </a:r>
            <a:r>
              <a:rPr lang="tr-TR" sz="1600" b="1" dirty="0"/>
              <a:t> </a:t>
            </a:r>
            <a:r>
              <a:rPr lang="en-US" sz="1600" b="1" dirty="0"/>
              <a:t># 100</a:t>
            </a:r>
          </a:p>
          <a:p>
            <a:pPr marL="628650" lvl="2" indent="0">
              <a:buNone/>
            </a:pPr>
            <a:r>
              <a:rPr lang="en-US" sz="1600" b="1" dirty="0"/>
              <a:t>price = s[2]               </a:t>
            </a:r>
            <a:r>
              <a:rPr lang="tr-TR" sz="1600" b="1" dirty="0"/>
              <a:t>   </a:t>
            </a:r>
            <a:r>
              <a:rPr lang="en-US" sz="1600" b="1" dirty="0"/>
              <a:t> # 490.1</a:t>
            </a:r>
          </a:p>
          <a:p>
            <a:pPr algn="l"/>
            <a:r>
              <a:rPr lang="en-US" b="0" i="0" dirty="0">
                <a:solidFill>
                  <a:srgbClr val="24292F"/>
                </a:solidFill>
                <a:effectLst/>
              </a:rPr>
              <a:t>However, the contents </a:t>
            </a:r>
            <a:r>
              <a:rPr lang="en-US" b="1" i="0" u="sng" dirty="0">
                <a:solidFill>
                  <a:srgbClr val="C00000"/>
                </a:solidFill>
                <a:effectLst/>
              </a:rPr>
              <a:t>can't be modified.</a:t>
            </a:r>
          </a:p>
          <a:p>
            <a:pPr marL="628650" lvl="2" indent="0">
              <a:buNone/>
            </a:pPr>
            <a:r>
              <a:rPr lang="en-US" sz="1600" b="1" i="0" dirty="0">
                <a:solidFill>
                  <a:srgbClr val="24292F"/>
                </a:solidFill>
                <a:effectLst/>
              </a:rPr>
              <a:t>&gt;&gt;&gt; s[1] = 75</a:t>
            </a:r>
          </a:p>
          <a:p>
            <a:pPr marL="628650" lvl="2" indent="0">
              <a:buNone/>
            </a:pPr>
            <a:r>
              <a:rPr lang="en-US" sz="1600" b="1" i="0" dirty="0" err="1">
                <a:solidFill>
                  <a:srgbClr val="24292F"/>
                </a:solidFill>
                <a:effectLst/>
              </a:rPr>
              <a:t>TypeError</a:t>
            </a:r>
            <a:r>
              <a:rPr lang="en-US" sz="1600" b="1" i="0" dirty="0">
                <a:solidFill>
                  <a:srgbClr val="24292F"/>
                </a:solidFill>
                <a:effectLst/>
              </a:rPr>
              <a:t>: object does not support item assignment</a:t>
            </a:r>
            <a:endParaRPr lang="tr-TR" sz="1600" b="1" i="0" dirty="0">
              <a:solidFill>
                <a:srgbClr val="24292F"/>
              </a:solidFill>
              <a:effectLst/>
            </a:endParaRPr>
          </a:p>
          <a:p>
            <a:pPr marL="285750"/>
            <a:r>
              <a:rPr lang="en-US" b="0" i="0" dirty="0">
                <a:solidFill>
                  <a:srgbClr val="24292F"/>
                </a:solidFill>
                <a:effectLst/>
              </a:rPr>
              <a:t>You can, however, make a new tuple based on a current tuple.</a:t>
            </a:r>
          </a:p>
          <a:p>
            <a:pPr marL="628650" lvl="2" indent="0">
              <a:buNone/>
            </a:pPr>
            <a:r>
              <a:rPr lang="en-US" sz="1600" b="1" i="0" dirty="0">
                <a:solidFill>
                  <a:srgbClr val="24292F"/>
                </a:solidFill>
                <a:effectLst/>
              </a:rPr>
              <a:t>s = (s[0], 75, s[2])</a:t>
            </a:r>
          </a:p>
        </p:txBody>
      </p:sp>
    </p:spTree>
    <p:extLst>
      <p:ext uri="{BB962C8B-B14F-4D97-AF65-F5344CB8AC3E}">
        <p14:creationId xmlns:p14="http://schemas.microsoft.com/office/powerpoint/2010/main" val="586528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9139C-7A10-4349-92A9-F1993E561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Tuple Packing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39427-FBC9-4F43-AC0D-6D9A75BC2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9708"/>
            <a:ext cx="7886700" cy="49731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Tuples are more about packing related items together into a single entity.</a:t>
            </a:r>
          </a:p>
          <a:p>
            <a:pPr marL="342900" lvl="1" indent="0">
              <a:buNone/>
            </a:pPr>
            <a:r>
              <a:rPr lang="en-US" b="1" dirty="0"/>
              <a:t>s = ('GOOG', 100, 490.1)</a:t>
            </a:r>
          </a:p>
          <a:p>
            <a:r>
              <a:rPr lang="en-US" dirty="0"/>
              <a:t>The tuple is then easy to pass around to other parts of a program as a single object.</a:t>
            </a:r>
          </a:p>
          <a:p>
            <a:endParaRPr lang="en-US" dirty="0"/>
          </a:p>
          <a:p>
            <a:pPr marL="0" indent="0" algn="l">
              <a:buNone/>
            </a:pPr>
            <a:r>
              <a:rPr lang="en-US" sz="2400" b="1" i="0" dirty="0">
                <a:solidFill>
                  <a:srgbClr val="24292F"/>
                </a:solidFill>
                <a:effectLst/>
                <a:latin typeface="-apple-system"/>
              </a:rPr>
              <a:t>Tuple Unpacking</a:t>
            </a:r>
            <a:r>
              <a:rPr lang="tr-TR" sz="2400" b="1" i="0" dirty="0">
                <a:solidFill>
                  <a:srgbClr val="24292F"/>
                </a:solidFill>
                <a:effectLst/>
                <a:latin typeface="-apple-system"/>
              </a:rPr>
              <a:t>:</a:t>
            </a:r>
            <a:endParaRPr lang="en-US" sz="2400" b="1" i="0" dirty="0">
              <a:solidFill>
                <a:srgbClr val="24292F"/>
              </a:solidFill>
              <a:effectLst/>
              <a:latin typeface="-apple-system"/>
            </a:endParaRPr>
          </a:p>
          <a:p>
            <a:r>
              <a:rPr lang="en-US" dirty="0"/>
              <a:t>To use the tuple elsewhere, you can unpack its parts into variables.</a:t>
            </a:r>
          </a:p>
          <a:p>
            <a:pPr marL="285750" lvl="1" indent="0">
              <a:buNone/>
            </a:pPr>
            <a:r>
              <a:rPr lang="en-US" b="1" dirty="0"/>
              <a:t>name, shares, price = s</a:t>
            </a:r>
          </a:p>
          <a:p>
            <a:pPr marL="285750" lvl="1" indent="0">
              <a:buNone/>
            </a:pPr>
            <a:r>
              <a:rPr lang="en-US" b="1" dirty="0"/>
              <a:t>print('Cost', shares * price)</a:t>
            </a:r>
          </a:p>
          <a:p>
            <a:r>
              <a:rPr lang="en-US" dirty="0"/>
              <a:t>The number of variables on the left must match the tuple structure.</a:t>
            </a:r>
          </a:p>
          <a:p>
            <a:pPr marL="285750" lvl="1" indent="0">
              <a:buNone/>
            </a:pPr>
            <a:r>
              <a:rPr lang="en-US" b="1" dirty="0"/>
              <a:t>name, shares = s     # ERROR</a:t>
            </a:r>
          </a:p>
          <a:p>
            <a:pPr marL="285750" lvl="1" indent="0">
              <a:buNone/>
            </a:pPr>
            <a:r>
              <a:rPr lang="en-US" b="1" dirty="0"/>
              <a:t>Traceback (most recent call last):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 err="1"/>
              <a:t>ValueError</a:t>
            </a:r>
            <a:r>
              <a:rPr lang="en-US" b="1" dirty="0"/>
              <a:t>: too many values to unpack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2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C849-93EA-4678-A238-AA9AD145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1550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Tuples vs. Lists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F32A3-FCEA-4DD7-AB82-E75D2A942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2586"/>
            <a:ext cx="7886700" cy="4644377"/>
          </a:xfrm>
        </p:spPr>
        <p:txBody>
          <a:bodyPr>
            <a:normAutofit/>
          </a:bodyPr>
          <a:lstStyle/>
          <a:p>
            <a:r>
              <a:rPr lang="en-US" sz="2400" dirty="0"/>
              <a:t>Are tuples just a read-only list? No.</a:t>
            </a:r>
            <a:endParaRPr lang="tr-TR" sz="2400" dirty="0"/>
          </a:p>
          <a:p>
            <a:endParaRPr lang="tr-TR" sz="2400" dirty="0"/>
          </a:p>
          <a:p>
            <a:r>
              <a:rPr lang="en-US" sz="2400" dirty="0"/>
              <a:t>Tuples are most often used for a single record</a:t>
            </a:r>
            <a:r>
              <a:rPr lang="tr-TR" sz="2400" dirty="0"/>
              <a:t> </a:t>
            </a:r>
            <a:r>
              <a:rPr lang="en-US" sz="2400" dirty="0"/>
              <a:t>consisting of multiple parts</a:t>
            </a:r>
            <a:endParaRPr lang="tr-TR" sz="2400" dirty="0"/>
          </a:p>
          <a:p>
            <a:pPr marL="285750" lvl="1" indent="0">
              <a:buNone/>
            </a:pPr>
            <a:r>
              <a:rPr lang="tr-TR" sz="2000" b="1" dirty="0"/>
              <a:t> </a:t>
            </a:r>
            <a:r>
              <a:rPr lang="tr-TR" sz="2000" b="1" dirty="0" err="1"/>
              <a:t>record</a:t>
            </a:r>
            <a:r>
              <a:rPr lang="tr-TR" sz="2000" b="1" dirty="0"/>
              <a:t> = ('GOOG', 100, 490.1)</a:t>
            </a:r>
          </a:p>
          <a:p>
            <a:pPr marL="285750" lvl="1" indent="0">
              <a:buNone/>
            </a:pPr>
            <a:endParaRPr lang="tr-TR" sz="2000" b="1" dirty="0"/>
          </a:p>
          <a:p>
            <a:pPr algn="l"/>
            <a:r>
              <a:rPr lang="en-US" sz="2000" b="0" i="0" u="none" strike="noStrike" baseline="0" dirty="0">
                <a:latin typeface="GillSans"/>
              </a:rPr>
              <a:t>Lists are usually a collection of distinct items</a:t>
            </a:r>
            <a:r>
              <a:rPr lang="tr-TR" sz="2000" b="0" i="0" u="none" strike="noStrike" baseline="0" dirty="0">
                <a:latin typeface="GillSans"/>
              </a:rPr>
              <a:t> </a:t>
            </a:r>
            <a:r>
              <a:rPr lang="en-US" sz="2000" b="0" i="0" u="none" strike="noStrike" baseline="0" dirty="0">
                <a:latin typeface="GillSans"/>
              </a:rPr>
              <a:t>(typically all of the same type)</a:t>
            </a:r>
            <a:endParaRPr lang="tr-TR" sz="2400" dirty="0"/>
          </a:p>
          <a:p>
            <a:pPr marL="342900" lvl="1" indent="0">
              <a:buNone/>
            </a:pPr>
            <a:r>
              <a:rPr lang="en-US" sz="2000" b="1" dirty="0"/>
              <a:t>names = ['Elwood', 'Jake', 'Curtis']</a:t>
            </a:r>
          </a:p>
        </p:txBody>
      </p:sp>
    </p:spTree>
    <p:extLst>
      <p:ext uri="{BB962C8B-B14F-4D97-AF65-F5344CB8AC3E}">
        <p14:creationId xmlns:p14="http://schemas.microsoft.com/office/powerpoint/2010/main" val="2876117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CBB49-9F8F-4312-A379-F7F11ABF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Dictionaries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573FD-C286-4811-8C3A-80A80C9BA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dictionary is mapping of keys to values.</a:t>
            </a:r>
            <a:endParaRPr lang="tr-TR" dirty="0"/>
          </a:p>
          <a:p>
            <a:r>
              <a:rPr lang="tr-TR" dirty="0"/>
              <a:t>A</a:t>
            </a:r>
            <a:r>
              <a:rPr lang="en-US" dirty="0"/>
              <a:t> hash table or associative array. </a:t>
            </a:r>
            <a:endParaRPr lang="tr-TR" dirty="0"/>
          </a:p>
          <a:p>
            <a:r>
              <a:rPr lang="en-US" dirty="0"/>
              <a:t>The keys serve as indices for accessing values.</a:t>
            </a:r>
            <a:endParaRPr lang="tr-TR" dirty="0"/>
          </a:p>
          <a:p>
            <a:r>
              <a:rPr lang="tr-TR" dirty="0" err="1"/>
              <a:t>Example</a:t>
            </a:r>
            <a:r>
              <a:rPr lang="tr-TR" dirty="0"/>
              <a:t>:</a:t>
            </a:r>
          </a:p>
          <a:p>
            <a:pPr marL="285750" lvl="1" indent="0">
              <a:buNone/>
            </a:pPr>
            <a:r>
              <a:rPr lang="en-US" b="1" dirty="0"/>
              <a:t>s = {</a:t>
            </a:r>
          </a:p>
          <a:p>
            <a:pPr marL="285750" lvl="1" indent="0">
              <a:buNone/>
            </a:pPr>
            <a:r>
              <a:rPr lang="en-US" b="1" dirty="0"/>
              <a:t>    'name': 'GOOG',</a:t>
            </a:r>
          </a:p>
          <a:p>
            <a:pPr marL="285750" lvl="1" indent="0">
              <a:buNone/>
            </a:pPr>
            <a:r>
              <a:rPr lang="en-US" b="1" dirty="0"/>
              <a:t>    'shares': 100,</a:t>
            </a:r>
          </a:p>
          <a:p>
            <a:pPr marL="285750" lvl="1" indent="0">
              <a:buNone/>
            </a:pPr>
            <a:r>
              <a:rPr lang="en-US" b="1" dirty="0"/>
              <a:t>    'price': 490.1</a:t>
            </a:r>
          </a:p>
          <a:p>
            <a:pPr marL="285750" lvl="1" indent="0">
              <a:buNone/>
            </a:pPr>
            <a:r>
              <a:rPr lang="en-US" b="1" dirty="0"/>
              <a:t>}</a:t>
            </a:r>
            <a:endParaRPr lang="tr-T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27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3CBDF-A564-45C7-9DC8-67CA7953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5FB86-2429-41B5-836C-C05C6FD96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values: Just use the key names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print(s['name'], s['shares'])</a:t>
            </a:r>
          </a:p>
          <a:p>
            <a:pPr marL="285750" lvl="1" indent="0">
              <a:buNone/>
            </a:pPr>
            <a:r>
              <a:rPr lang="en-US" b="1" dirty="0"/>
              <a:t>GOOG 100</a:t>
            </a:r>
          </a:p>
          <a:p>
            <a:pPr marL="285750" lvl="1" indent="0">
              <a:buNone/>
            </a:pPr>
            <a:r>
              <a:rPr lang="en-US" b="1" dirty="0"/>
              <a:t>&gt;&gt;&gt; s['price']</a:t>
            </a:r>
          </a:p>
          <a:p>
            <a:pPr marL="285750" lvl="1" indent="0">
              <a:buNone/>
            </a:pPr>
            <a:r>
              <a:rPr lang="en-US" b="1" dirty="0"/>
              <a:t>490.10</a:t>
            </a:r>
          </a:p>
          <a:p>
            <a:pPr marL="285750" lvl="1" indent="0">
              <a:buNone/>
            </a:pPr>
            <a:endParaRPr lang="tr-TR" b="1" dirty="0"/>
          </a:p>
          <a:p>
            <a:r>
              <a:rPr lang="en-US" dirty="0"/>
              <a:t>Adding/modifying values : Assign to key names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s['shares'] = 75</a:t>
            </a:r>
          </a:p>
          <a:p>
            <a:pPr marL="285750" lvl="1" indent="0">
              <a:buNone/>
            </a:pPr>
            <a:r>
              <a:rPr lang="en-US" b="1" dirty="0"/>
              <a:t>&gt;&gt;&gt; s['date'] = '6/6/2007'</a:t>
            </a:r>
            <a:endParaRPr lang="tr-TR" b="1" dirty="0"/>
          </a:p>
          <a:p>
            <a:endParaRPr lang="tr-TR" dirty="0"/>
          </a:p>
          <a:p>
            <a:r>
              <a:rPr lang="en-US" dirty="0"/>
              <a:t>Deleting a value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del s['date']</a:t>
            </a:r>
          </a:p>
        </p:txBody>
      </p:sp>
    </p:spTree>
    <p:extLst>
      <p:ext uri="{BB962C8B-B14F-4D97-AF65-F5344CB8AC3E}">
        <p14:creationId xmlns:p14="http://schemas.microsoft.com/office/powerpoint/2010/main" val="2634716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29B7-DA1E-4F4F-A794-B9975488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E0849-B902-4A80-9C2C-133143BA8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0">
              <a:buNone/>
            </a:pPr>
            <a:r>
              <a:rPr lang="en-US" b="1" dirty="0"/>
              <a:t>&gt;&gt;&gt; for k in </a:t>
            </a:r>
            <a:r>
              <a:rPr lang="tr-TR" b="1" dirty="0"/>
              <a:t>s</a:t>
            </a:r>
            <a:r>
              <a:rPr lang="en-US" b="1" dirty="0"/>
              <a:t>: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tr-TR" b="1" dirty="0" err="1"/>
              <a:t>print</a:t>
            </a:r>
            <a:r>
              <a:rPr lang="tr-TR" b="1" dirty="0"/>
              <a:t>(k, '=‘, s[k])</a:t>
            </a:r>
          </a:p>
          <a:p>
            <a:pPr marL="285750" lvl="1" indent="0">
              <a:buNone/>
            </a:pPr>
            <a:r>
              <a:rPr lang="tr-TR" b="1" dirty="0"/>
              <a:t>…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name  =  GOOG</a:t>
            </a:r>
          </a:p>
          <a:p>
            <a:pPr marL="285750" lvl="1" indent="0">
              <a:buNone/>
            </a:pPr>
            <a:r>
              <a:rPr lang="en-US" b="1" dirty="0"/>
              <a:t>shares  =  100</a:t>
            </a:r>
          </a:p>
          <a:p>
            <a:pPr marL="285750" lvl="1" indent="0">
              <a:buNone/>
            </a:pPr>
            <a:r>
              <a:rPr lang="en-US" b="1" dirty="0"/>
              <a:t>price  =  490.1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r>
              <a:rPr lang="en-US" b="1" dirty="0"/>
              <a:t>&gt;&gt;&gt; keys = </a:t>
            </a:r>
            <a:r>
              <a:rPr lang="tr-TR" b="1" dirty="0"/>
              <a:t>s</a:t>
            </a:r>
            <a:r>
              <a:rPr lang="en-US" b="1" dirty="0"/>
              <a:t>.keys()</a:t>
            </a:r>
          </a:p>
          <a:p>
            <a:pPr marL="285750" lvl="1" indent="0">
              <a:buNone/>
            </a:pPr>
            <a:r>
              <a:rPr lang="en-US" b="1" dirty="0"/>
              <a:t>&gt;&gt;&gt; keys</a:t>
            </a:r>
          </a:p>
          <a:p>
            <a:pPr marL="285750" lvl="1" indent="0">
              <a:buNone/>
            </a:pPr>
            <a:r>
              <a:rPr lang="en-US" b="1" dirty="0" err="1"/>
              <a:t>dict_keys</a:t>
            </a:r>
            <a:r>
              <a:rPr lang="en-US" b="1" dirty="0"/>
              <a:t>(['name', 'shares', 'price’])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r>
              <a:rPr lang="tr-TR" b="1" dirty="0"/>
              <a:t>&gt;&gt;&gt;</a:t>
            </a:r>
            <a:r>
              <a:rPr lang="en-US" b="1" dirty="0"/>
              <a:t>items = </a:t>
            </a:r>
            <a:r>
              <a:rPr lang="tr-TR" b="1" dirty="0"/>
              <a:t>s</a:t>
            </a:r>
            <a:r>
              <a:rPr lang="en-US" b="1" dirty="0"/>
              <a:t>.items()</a:t>
            </a:r>
            <a:endParaRPr lang="tr-TR" b="1" dirty="0"/>
          </a:p>
          <a:p>
            <a:pPr marL="285750" lvl="1" indent="0">
              <a:buNone/>
            </a:pPr>
            <a:r>
              <a:rPr lang="tr-TR" b="1" dirty="0"/>
              <a:t>&gt;&gt;&gt;</a:t>
            </a:r>
            <a:r>
              <a:rPr lang="tr-TR" b="1" dirty="0" err="1"/>
              <a:t>items</a:t>
            </a:r>
            <a:endParaRPr lang="tr-TR" b="1" dirty="0"/>
          </a:p>
          <a:p>
            <a:pPr marL="285750" lvl="1" indent="0">
              <a:buNone/>
            </a:pPr>
            <a:r>
              <a:rPr lang="en-US" b="1" dirty="0" err="1"/>
              <a:t>dict_items</a:t>
            </a:r>
            <a:r>
              <a:rPr lang="en-US" b="1" dirty="0"/>
              <a:t>([('name', 'GOOG'), ('shares', 100), ('price', 490.1)])</a:t>
            </a:r>
          </a:p>
          <a:p>
            <a:pPr marL="28575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447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1EEF-E691-4220-AD3C-556C3CC1D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dictionaries?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76D52-8AA5-4E5F-B24C-A1CE6223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Dictionaries are useful when </a:t>
            </a:r>
            <a:endParaRPr lang="tr-TR" dirty="0"/>
          </a:p>
          <a:p>
            <a:pPr lvl="1"/>
            <a:r>
              <a:rPr lang="en-US" dirty="0"/>
              <a:t>there are many different values </a:t>
            </a:r>
            <a:endParaRPr lang="tr-TR" dirty="0"/>
          </a:p>
          <a:p>
            <a:pPr lvl="1"/>
            <a:r>
              <a:rPr lang="en-US" dirty="0"/>
              <a:t>those values might be modified or manipulated. </a:t>
            </a:r>
            <a:endParaRPr lang="tr-TR" dirty="0"/>
          </a:p>
          <a:p>
            <a:endParaRPr lang="tr-TR" dirty="0"/>
          </a:p>
          <a:p>
            <a:r>
              <a:rPr lang="en-US" dirty="0"/>
              <a:t>Dictionaries make your code more readable.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s['price']</a:t>
            </a:r>
          </a:p>
          <a:p>
            <a:pPr marL="285750" lvl="1" indent="0">
              <a:buNone/>
            </a:pPr>
            <a:r>
              <a:rPr lang="en-US" b="1" dirty="0"/>
              <a:t># vs</a:t>
            </a:r>
          </a:p>
          <a:p>
            <a:pPr marL="285750" lvl="1" indent="0">
              <a:buNone/>
            </a:pPr>
            <a:r>
              <a:rPr lang="en-US" b="1" dirty="0"/>
              <a:t>s[2]</a:t>
            </a:r>
          </a:p>
        </p:txBody>
      </p:sp>
    </p:spTree>
    <p:extLst>
      <p:ext uri="{BB962C8B-B14F-4D97-AF65-F5344CB8AC3E}">
        <p14:creationId xmlns:p14="http://schemas.microsoft.com/office/powerpoint/2010/main" val="1722857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8058-BBD0-4993-8EFE-6CE6534C1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4C53A-5939-4F76-A9A6-B607F81F9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often have to work with many objects.</a:t>
            </a:r>
          </a:p>
          <a:p>
            <a:endParaRPr lang="en-US" dirty="0"/>
          </a:p>
          <a:p>
            <a:pPr lvl="1"/>
            <a:r>
              <a:rPr lang="en-US" dirty="0"/>
              <a:t>A portfolio of stocks</a:t>
            </a:r>
          </a:p>
          <a:p>
            <a:pPr lvl="1"/>
            <a:r>
              <a:rPr lang="en-US" dirty="0"/>
              <a:t>A table of stock prices</a:t>
            </a:r>
            <a:endParaRPr lang="tr-TR" dirty="0"/>
          </a:p>
          <a:p>
            <a:endParaRPr lang="en-US" dirty="0"/>
          </a:p>
          <a:p>
            <a:r>
              <a:rPr lang="en-US" dirty="0"/>
              <a:t>There are three main choices to use.</a:t>
            </a:r>
          </a:p>
          <a:p>
            <a:endParaRPr lang="en-US" dirty="0"/>
          </a:p>
          <a:p>
            <a:pPr lvl="1"/>
            <a:r>
              <a:rPr lang="en-US" dirty="0"/>
              <a:t>Lists</a:t>
            </a:r>
            <a:r>
              <a:rPr lang="tr-TR" dirty="0"/>
              <a:t> (</a:t>
            </a:r>
            <a:r>
              <a:rPr lang="en-US" dirty="0"/>
              <a:t>Ordered data.</a:t>
            </a:r>
            <a:r>
              <a:rPr lang="tr-TR" dirty="0"/>
              <a:t>)</a:t>
            </a:r>
            <a:endParaRPr lang="en-US" dirty="0"/>
          </a:p>
          <a:p>
            <a:pPr lvl="1"/>
            <a:r>
              <a:rPr lang="en-US" dirty="0"/>
              <a:t>Dictionaries</a:t>
            </a:r>
            <a:r>
              <a:rPr lang="tr-TR" dirty="0"/>
              <a:t> (</a:t>
            </a:r>
            <a:r>
              <a:rPr lang="en-US" dirty="0"/>
              <a:t> Unordered data</a:t>
            </a:r>
            <a:r>
              <a:rPr lang="tr-TR" dirty="0"/>
              <a:t>)</a:t>
            </a:r>
            <a:endParaRPr lang="en-US" dirty="0"/>
          </a:p>
          <a:p>
            <a:pPr lvl="1"/>
            <a:r>
              <a:rPr lang="en-US" dirty="0"/>
              <a:t>Sets</a:t>
            </a:r>
            <a:r>
              <a:rPr lang="tr-TR" dirty="0"/>
              <a:t> (</a:t>
            </a:r>
            <a:r>
              <a:rPr lang="en-US" dirty="0"/>
              <a:t> Unordered collection of unique items</a:t>
            </a:r>
            <a:r>
              <a:rPr lang="tr-T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59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BA92E-6E72-4AD2-8BEE-B22BAD58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as a Container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44ACE-372A-43E2-B09D-72F6E696E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list when the order of the data matters</a:t>
            </a:r>
            <a:endParaRPr lang="tr-TR" dirty="0"/>
          </a:p>
          <a:p>
            <a:endParaRPr lang="tr-TR" dirty="0"/>
          </a:p>
          <a:p>
            <a:r>
              <a:rPr lang="tr-TR" dirty="0"/>
              <a:t>L</a:t>
            </a:r>
            <a:r>
              <a:rPr lang="en-US" dirty="0" err="1"/>
              <a:t>ists</a:t>
            </a:r>
            <a:r>
              <a:rPr lang="en-US" dirty="0"/>
              <a:t> can hold any kind of object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E</a:t>
            </a:r>
            <a:r>
              <a:rPr lang="en-US" dirty="0" err="1"/>
              <a:t>xample</a:t>
            </a:r>
            <a:r>
              <a:rPr lang="tr-TR" dirty="0"/>
              <a:t>: A</a:t>
            </a:r>
            <a:r>
              <a:rPr lang="en-US" dirty="0"/>
              <a:t> list of tuples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portfolio = [</a:t>
            </a:r>
          </a:p>
          <a:p>
            <a:pPr marL="285750" lvl="1" indent="0">
              <a:buNone/>
            </a:pPr>
            <a:r>
              <a:rPr lang="en-US" b="1" dirty="0"/>
              <a:t>    ('GOOG', 100, 490.1),</a:t>
            </a:r>
          </a:p>
          <a:p>
            <a:pPr marL="285750" lvl="1" indent="0">
              <a:buNone/>
            </a:pPr>
            <a:r>
              <a:rPr lang="en-US" b="1" dirty="0"/>
              <a:t>    ('IBM', 50, 91.3),</a:t>
            </a:r>
          </a:p>
          <a:p>
            <a:pPr marL="285750" lvl="1" indent="0">
              <a:buNone/>
            </a:pPr>
            <a:r>
              <a:rPr lang="en-US" b="1" dirty="0"/>
              <a:t>    ('CAT', 150, 83.44)</a:t>
            </a:r>
          </a:p>
          <a:p>
            <a:pPr marL="285750" lvl="1" indent="0">
              <a:buNone/>
            </a:pPr>
            <a:r>
              <a:rPr lang="en-US" b="1" dirty="0"/>
              <a:t>]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portfolio[0]            # ('GOOG', 100, 490.1)</a:t>
            </a:r>
          </a:p>
          <a:p>
            <a:pPr marL="285750" lvl="1" indent="0">
              <a:buNone/>
            </a:pPr>
            <a:r>
              <a:rPr lang="en-US" b="1" dirty="0"/>
              <a:t>portfolio[2]            # ('CAT', 150, 83.44)</a:t>
            </a:r>
          </a:p>
        </p:txBody>
      </p:sp>
    </p:spTree>
    <p:extLst>
      <p:ext uri="{BB962C8B-B14F-4D97-AF65-F5344CB8AC3E}">
        <p14:creationId xmlns:p14="http://schemas.microsoft.com/office/powerpoint/2010/main" val="998761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F7488-A257-4727-A6F3-6C3DCB5E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4C64D-40CF-4ECB-B7B2-A551DB567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Example of building a list from scratch</a:t>
            </a:r>
          </a:p>
          <a:p>
            <a:pPr marL="285750" lvl="1" indent="0">
              <a:buNone/>
            </a:pPr>
            <a:r>
              <a:rPr lang="en-US" b="1" dirty="0"/>
              <a:t>records = [] </a:t>
            </a:r>
            <a:r>
              <a:rPr lang="tr-TR" b="1" dirty="0"/>
              <a:t>		</a:t>
            </a:r>
            <a:r>
              <a:rPr lang="en-US" b="1" dirty="0"/>
              <a:t># Initial empty list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# Use .append() to add more items</a:t>
            </a:r>
          </a:p>
          <a:p>
            <a:pPr marL="285750" lvl="1" indent="0">
              <a:buNone/>
            </a:pPr>
            <a:r>
              <a:rPr lang="en-US" b="1" dirty="0" err="1"/>
              <a:t>records.append</a:t>
            </a:r>
            <a:r>
              <a:rPr lang="en-US" b="1" dirty="0"/>
              <a:t>(('GOOG', 100, 490.10))</a:t>
            </a:r>
          </a:p>
          <a:p>
            <a:pPr marL="285750" lvl="1" indent="0">
              <a:buNone/>
            </a:pPr>
            <a:r>
              <a:rPr lang="en-US" b="1" dirty="0" err="1"/>
              <a:t>records.append</a:t>
            </a:r>
            <a:r>
              <a:rPr lang="en-US" b="1" dirty="0"/>
              <a:t>(('IBM', 50, 91.3))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Example: Reading records from a file</a:t>
            </a:r>
          </a:p>
          <a:p>
            <a:pPr marL="285750" lvl="1" indent="0">
              <a:buNone/>
            </a:pPr>
            <a:r>
              <a:rPr lang="en-US" b="1" dirty="0"/>
              <a:t>records = [] </a:t>
            </a:r>
            <a:r>
              <a:rPr lang="tr-TR" b="1" dirty="0"/>
              <a:t>		</a:t>
            </a:r>
            <a:r>
              <a:rPr lang="en-US" b="1" dirty="0"/>
              <a:t># Initial empty list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tr-TR" b="1" dirty="0"/>
              <a:t> </a:t>
            </a:r>
            <a:r>
              <a:rPr lang="tr-TR" b="1" dirty="0" err="1"/>
              <a:t>with</a:t>
            </a:r>
            <a:r>
              <a:rPr lang="tr-TR" b="1" dirty="0"/>
              <a:t> </a:t>
            </a:r>
            <a:r>
              <a:rPr lang="tr-TR" b="1" dirty="0" err="1"/>
              <a:t>open</a:t>
            </a:r>
            <a:r>
              <a:rPr lang="tr-TR" b="1" dirty="0"/>
              <a:t>('Data/portfolio.csv', '</a:t>
            </a:r>
            <a:r>
              <a:rPr lang="tr-TR" b="1" dirty="0" err="1"/>
              <a:t>rt</a:t>
            </a:r>
            <a:r>
              <a:rPr lang="tr-TR" b="1" dirty="0"/>
              <a:t>') as f:</a:t>
            </a:r>
          </a:p>
          <a:p>
            <a:pPr marL="285750" lvl="1" indent="0">
              <a:buNone/>
            </a:pPr>
            <a:r>
              <a:rPr lang="tr-TR" b="1" dirty="0"/>
              <a:t>    </a:t>
            </a:r>
            <a:r>
              <a:rPr lang="tr-TR" b="1" dirty="0" err="1"/>
              <a:t>next</a:t>
            </a:r>
            <a:r>
              <a:rPr lang="tr-TR" b="1" dirty="0"/>
              <a:t>(f) 		# </a:t>
            </a:r>
            <a:r>
              <a:rPr lang="tr-TR" b="1" dirty="0" err="1"/>
              <a:t>Skip</a:t>
            </a:r>
            <a:r>
              <a:rPr lang="tr-TR" b="1" dirty="0"/>
              <a:t> </a:t>
            </a:r>
            <a:r>
              <a:rPr lang="tr-TR" b="1" dirty="0" err="1"/>
              <a:t>header</a:t>
            </a:r>
            <a:endParaRPr lang="tr-TR" b="1" dirty="0"/>
          </a:p>
          <a:p>
            <a:pPr marL="285750" lvl="1" indent="0">
              <a:buNone/>
            </a:pPr>
            <a:r>
              <a:rPr lang="tr-TR" b="1" dirty="0"/>
              <a:t>    </a:t>
            </a:r>
            <a:r>
              <a:rPr lang="tr-TR" b="1" dirty="0" err="1"/>
              <a:t>for</a:t>
            </a:r>
            <a:r>
              <a:rPr lang="tr-TR" b="1" dirty="0"/>
              <a:t> </a:t>
            </a:r>
            <a:r>
              <a:rPr lang="tr-TR" b="1" dirty="0" err="1"/>
              <a:t>line</a:t>
            </a:r>
            <a:r>
              <a:rPr lang="tr-TR" b="1" dirty="0"/>
              <a:t> in f:</a:t>
            </a:r>
          </a:p>
          <a:p>
            <a:pPr marL="285750" lvl="1" indent="0">
              <a:buNone/>
            </a:pPr>
            <a:r>
              <a:rPr lang="tr-TR" b="1" dirty="0"/>
              <a:t>        </a:t>
            </a:r>
            <a:r>
              <a:rPr lang="tr-TR" b="1" dirty="0" err="1"/>
              <a:t>row</a:t>
            </a:r>
            <a:r>
              <a:rPr lang="tr-TR" b="1" dirty="0"/>
              <a:t> = </a:t>
            </a:r>
            <a:r>
              <a:rPr lang="tr-TR" b="1" dirty="0" err="1"/>
              <a:t>line.split</a:t>
            </a:r>
            <a:r>
              <a:rPr lang="tr-TR" b="1" dirty="0"/>
              <a:t>(',')</a:t>
            </a:r>
          </a:p>
          <a:p>
            <a:pPr marL="285750" lvl="1" indent="0">
              <a:buNone/>
            </a:pPr>
            <a:r>
              <a:rPr lang="tr-TR" b="1" dirty="0"/>
              <a:t>        </a:t>
            </a:r>
            <a:r>
              <a:rPr lang="tr-TR" b="1" dirty="0" err="1"/>
              <a:t>records.append</a:t>
            </a:r>
            <a:r>
              <a:rPr lang="tr-TR" b="1" dirty="0"/>
              <a:t>((</a:t>
            </a:r>
            <a:r>
              <a:rPr lang="tr-TR" b="1" dirty="0" err="1"/>
              <a:t>row</a:t>
            </a:r>
            <a:r>
              <a:rPr lang="tr-TR" b="1" dirty="0"/>
              <a:t>[0], </a:t>
            </a:r>
            <a:r>
              <a:rPr lang="tr-TR" b="1" dirty="0" err="1"/>
              <a:t>int</a:t>
            </a:r>
            <a:r>
              <a:rPr lang="tr-TR" b="1" dirty="0"/>
              <a:t>(</a:t>
            </a:r>
            <a:r>
              <a:rPr lang="tr-TR" b="1" dirty="0" err="1"/>
              <a:t>row</a:t>
            </a:r>
            <a:r>
              <a:rPr lang="tr-TR" b="1" dirty="0"/>
              <a:t>[1]), </a:t>
            </a:r>
            <a:r>
              <a:rPr lang="tr-TR" b="1" dirty="0" err="1"/>
              <a:t>float</a:t>
            </a:r>
            <a:r>
              <a:rPr lang="tr-TR" b="1" dirty="0"/>
              <a:t>(</a:t>
            </a:r>
            <a:r>
              <a:rPr lang="tr-TR" b="1" dirty="0" err="1"/>
              <a:t>row</a:t>
            </a:r>
            <a:r>
              <a:rPr lang="tr-TR" b="1" dirty="0"/>
              <a:t>[2])))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7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EA852-6C84-4F9A-83EB-E479A858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0610"/>
          </a:xfrm>
        </p:spPr>
        <p:txBody>
          <a:bodyPr/>
          <a:lstStyle/>
          <a:p>
            <a:r>
              <a:rPr lang="en-US" dirty="0"/>
              <a:t>Lists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872EE-AADB-4AEF-9D4E-5F33A9D11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1436"/>
            <a:ext cx="7886700" cy="555913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1800" b="0" i="0" u="none" strike="noStrike" baseline="0" dirty="0"/>
              <a:t>Lists are indexed by integers (starting at 0)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names = [ 'Elwood', 'Jake', 'Curtis' ]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names[0]</a:t>
            </a:r>
            <a:r>
              <a:rPr lang="tr-TR" sz="1500" b="1" i="0" u="none" strike="noStrike" baseline="0" dirty="0"/>
              <a:t> 		#</a:t>
            </a:r>
            <a:r>
              <a:rPr lang="en-US" sz="1500" b="1" i="0" u="none" strike="noStrike" baseline="0" dirty="0"/>
              <a:t>'Elwood'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names[1] </a:t>
            </a:r>
            <a:r>
              <a:rPr lang="tr-TR" sz="1500" b="1" i="0" u="none" strike="noStrike" baseline="0" dirty="0"/>
              <a:t>		</a:t>
            </a:r>
            <a:r>
              <a:rPr lang="tr-TR" sz="1500" b="1" dirty="0"/>
              <a:t>#</a:t>
            </a:r>
            <a:r>
              <a:rPr lang="en-US" sz="1500" b="1" i="0" u="none" strike="noStrike" baseline="0" dirty="0"/>
              <a:t>'Jake'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names[2] </a:t>
            </a:r>
            <a:r>
              <a:rPr lang="tr-TR" sz="1500" b="1" i="0" u="none" strike="noStrike" baseline="0" dirty="0"/>
              <a:t>		</a:t>
            </a:r>
            <a:r>
              <a:rPr lang="tr-TR" sz="1500" b="1" dirty="0"/>
              <a:t>#</a:t>
            </a:r>
            <a:r>
              <a:rPr lang="en-US" sz="1500" b="1" i="0" u="none" strike="noStrike" baseline="0" dirty="0"/>
              <a:t>'Curtis’</a:t>
            </a:r>
            <a:endParaRPr lang="tr-TR" sz="1500" b="1" i="0" u="none" strike="noStrike" baseline="0" dirty="0"/>
          </a:p>
          <a:p>
            <a:pPr marL="285750" lvl="1" indent="0">
              <a:buNone/>
            </a:pPr>
            <a:endParaRPr lang="en-US" sz="1600" b="1" i="0" u="none" strike="noStrike" baseline="0" dirty="0"/>
          </a:p>
          <a:p>
            <a:pPr algn="l"/>
            <a:r>
              <a:rPr lang="en-US" sz="1800" b="0" i="0" u="none" strike="noStrike" baseline="0" dirty="0"/>
              <a:t>Changing one of the items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names[1] = 'Joliet Jake’</a:t>
            </a:r>
            <a:endParaRPr lang="tr-TR" sz="1500" b="1" i="0" u="none" strike="noStrike" baseline="0" dirty="0"/>
          </a:p>
          <a:p>
            <a:pPr marL="285750" lvl="1" indent="0">
              <a:buNone/>
            </a:pPr>
            <a:endParaRPr lang="tr-TR" sz="1500" b="1" dirty="0"/>
          </a:p>
          <a:p>
            <a:pPr marL="285750"/>
            <a:r>
              <a:rPr lang="en-US" sz="1800" i="0" u="none" strike="noStrike" baseline="0" dirty="0"/>
              <a:t>Length (</a:t>
            </a:r>
            <a:r>
              <a:rPr lang="en-US" sz="1800" i="0" u="none" strike="noStrike" baseline="0" dirty="0" err="1"/>
              <a:t>len</a:t>
            </a:r>
            <a:r>
              <a:rPr lang="en-US" sz="1800" i="0" u="none" strike="noStrike" baseline="0" dirty="0"/>
              <a:t>)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&gt;&gt;&gt; names = ['</a:t>
            </a:r>
            <a:r>
              <a:rPr lang="en-US" sz="1500" b="1" i="0" u="none" strike="noStrike" baseline="0" dirty="0" err="1"/>
              <a:t>Elwood','Jake','Curtis</a:t>
            </a:r>
            <a:r>
              <a:rPr lang="en-US" sz="1500" b="1" i="0" u="none" strike="noStrike" baseline="0" dirty="0"/>
              <a:t>']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&gt;&gt;&gt; </a:t>
            </a:r>
            <a:r>
              <a:rPr lang="en-US" sz="1500" b="1" i="0" u="none" strike="noStrike" baseline="0" dirty="0" err="1"/>
              <a:t>len</a:t>
            </a:r>
            <a:r>
              <a:rPr lang="en-US" sz="1500" b="1" i="0" u="none" strike="noStrike" baseline="0" dirty="0"/>
              <a:t>(names)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3</a:t>
            </a:r>
            <a:endParaRPr lang="tr-TR" sz="1500" b="1" i="0" u="none" strike="noStrike" baseline="0" dirty="0"/>
          </a:p>
          <a:p>
            <a:pPr marL="285750" lvl="1" indent="0">
              <a:buNone/>
            </a:pPr>
            <a:endParaRPr lang="en-US" sz="1500" b="1" i="0" u="none" strike="noStrike" baseline="0" dirty="0"/>
          </a:p>
          <a:p>
            <a:r>
              <a:rPr lang="en-US" sz="1800" i="0" u="none" strike="noStrike" baseline="0" dirty="0"/>
              <a:t>Membership test (in, not in)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&gt;&gt;&gt; 'Elwood' in names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True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&gt;&gt;&gt; 'Britney' not in names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/>
              <a:t>True</a:t>
            </a:r>
            <a:endParaRPr lang="tr-TR" sz="1500" b="1" i="0" u="none" strike="noStrike" baseline="0" dirty="0"/>
          </a:p>
          <a:p>
            <a:pPr marL="285750" lvl="1" indent="0">
              <a:buNone/>
            </a:pPr>
            <a:endParaRPr lang="tr-TR" sz="1500" b="1" i="0" u="none" strike="noStrike" baseline="0" dirty="0"/>
          </a:p>
          <a:p>
            <a:r>
              <a:rPr lang="tr-TR" sz="1800" i="0" u="none" strike="noStrike" baseline="0" dirty="0"/>
              <a:t>Replication (s * n)</a:t>
            </a:r>
          </a:p>
          <a:p>
            <a:pPr marL="285750" lvl="1" indent="0">
              <a:buNone/>
            </a:pPr>
            <a:r>
              <a:rPr lang="tr-TR" sz="1500" b="1" i="0" u="none" strike="noStrike" baseline="0" dirty="0"/>
              <a:t>&gt;&gt;&gt; s = [1, 2, 3]</a:t>
            </a:r>
          </a:p>
          <a:p>
            <a:pPr marL="285750" lvl="1" indent="0">
              <a:buNone/>
            </a:pPr>
            <a:r>
              <a:rPr lang="tr-TR" sz="1500" b="1" i="0" u="none" strike="noStrike" baseline="0" dirty="0"/>
              <a:t>&gt;&gt;&gt; s * 3</a:t>
            </a:r>
          </a:p>
          <a:p>
            <a:pPr marL="285750" lvl="1" indent="0">
              <a:buNone/>
            </a:pPr>
            <a:r>
              <a:rPr lang="tr-TR" sz="1500" b="1" i="0" u="none" strike="noStrike" baseline="0" dirty="0"/>
              <a:t>[1, 2, 3, 1, 2, 3, 1, 2, 3]</a:t>
            </a:r>
          </a:p>
          <a:p>
            <a:pPr marL="285750" lvl="1" indent="0">
              <a:buNone/>
            </a:pPr>
            <a:r>
              <a:rPr lang="tr-TR" sz="1500" b="1" i="0" u="none" strike="noStrike" baseline="0" dirty="0"/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10457285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C7ABE-871A-4D33-8B7E-E2321339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 err="1">
                <a:solidFill>
                  <a:srgbClr val="24292F"/>
                </a:solidFill>
                <a:effectLst/>
                <a:latin typeface="-apple-system"/>
              </a:rPr>
              <a:t>Dicts</a:t>
            </a: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 as a Container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80777-FAA9-47A0-A7F8-627DE9D3B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6980"/>
            <a:ext cx="7886700" cy="5035639"/>
          </a:xfrm>
        </p:spPr>
        <p:txBody>
          <a:bodyPr>
            <a:normAutofit/>
          </a:bodyPr>
          <a:lstStyle/>
          <a:p>
            <a:r>
              <a:rPr lang="en-US" dirty="0"/>
              <a:t>Dictionaries are useful if you want fast</a:t>
            </a:r>
            <a:r>
              <a:rPr lang="tr-TR" dirty="0"/>
              <a:t> </a:t>
            </a:r>
            <a:r>
              <a:rPr lang="en-US" dirty="0"/>
              <a:t>random lookups (by key name)</a:t>
            </a:r>
          </a:p>
          <a:p>
            <a:r>
              <a:rPr lang="en-US" dirty="0"/>
              <a:t>Example: A dictionary of stock prices</a:t>
            </a:r>
            <a:endParaRPr lang="tr-TR" dirty="0"/>
          </a:p>
          <a:p>
            <a:pPr marL="285750" lvl="1" indent="0">
              <a:buNone/>
            </a:pPr>
            <a:r>
              <a:rPr lang="tr-TR" b="1" dirty="0" err="1"/>
              <a:t>prices</a:t>
            </a:r>
            <a:r>
              <a:rPr lang="tr-TR" b="1" dirty="0"/>
              <a:t> = {</a:t>
            </a:r>
          </a:p>
          <a:p>
            <a:pPr marL="285750" lvl="1" indent="0">
              <a:buNone/>
            </a:pPr>
            <a:r>
              <a:rPr lang="tr-TR" b="1" dirty="0"/>
              <a:t>   'GOOG': 513.25,</a:t>
            </a:r>
          </a:p>
          <a:p>
            <a:pPr marL="285750" lvl="1" indent="0">
              <a:buNone/>
            </a:pPr>
            <a:r>
              <a:rPr lang="tr-TR" b="1" dirty="0"/>
              <a:t>   'CAT': 87.22,</a:t>
            </a:r>
          </a:p>
          <a:p>
            <a:pPr marL="285750" lvl="1" indent="0">
              <a:buNone/>
            </a:pPr>
            <a:r>
              <a:rPr lang="tr-TR" b="1" dirty="0"/>
              <a:t>   'IBM': 93.37,</a:t>
            </a:r>
          </a:p>
          <a:p>
            <a:pPr marL="285750" lvl="1" indent="0">
              <a:buNone/>
            </a:pPr>
            <a:r>
              <a:rPr lang="tr-TR" b="1" dirty="0"/>
              <a:t>   'MSFT': 44.12</a:t>
            </a:r>
          </a:p>
          <a:p>
            <a:pPr marL="285750" lvl="1" indent="0">
              <a:buNone/>
            </a:pPr>
            <a:r>
              <a:rPr lang="tr-TR" b="1" dirty="0"/>
              <a:t>}</a:t>
            </a:r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r>
              <a:rPr lang="en-US" b="1" dirty="0"/>
              <a:t>&gt;&gt;&gt; prices['IBM']</a:t>
            </a:r>
          </a:p>
          <a:p>
            <a:pPr marL="285750" lvl="1" indent="0">
              <a:buNone/>
            </a:pPr>
            <a:r>
              <a:rPr lang="en-US" b="1" dirty="0"/>
              <a:t>93.37</a:t>
            </a:r>
          </a:p>
          <a:p>
            <a:pPr marL="285750" lvl="1" indent="0">
              <a:buNone/>
            </a:pPr>
            <a:r>
              <a:rPr lang="en-US" b="1" dirty="0"/>
              <a:t>&gt;&gt;&gt; prices['GOOG']</a:t>
            </a:r>
          </a:p>
          <a:p>
            <a:pPr marL="285750" lvl="1" indent="0">
              <a:buNone/>
            </a:pPr>
            <a:r>
              <a:rPr lang="en-US" b="1" dirty="0"/>
              <a:t>513.25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  <a:endParaRPr lang="tr-TR" b="1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36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78F60-BD3D-4A14-BFF1-DFF5EB4B2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</a:t>
            </a:r>
            <a:r>
              <a:rPr lang="en-US" dirty="0"/>
              <a:t>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D412F-B2ED-4042-A212-6589864AA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Example of building a </a:t>
            </a:r>
            <a:r>
              <a:rPr lang="en-US" dirty="0" err="1"/>
              <a:t>dict</a:t>
            </a:r>
            <a:r>
              <a:rPr lang="en-US" dirty="0"/>
              <a:t> from scratch.</a:t>
            </a:r>
          </a:p>
          <a:p>
            <a:pPr marL="342900" lvl="1" indent="0">
              <a:buNone/>
            </a:pPr>
            <a:r>
              <a:rPr lang="en-US" b="1" dirty="0"/>
              <a:t>prices = {} # Initial empty </a:t>
            </a:r>
            <a:r>
              <a:rPr lang="en-US" b="1" dirty="0" err="1"/>
              <a:t>dict</a:t>
            </a:r>
            <a:endParaRPr lang="en-US" b="1" dirty="0"/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# Insert new items</a:t>
            </a:r>
          </a:p>
          <a:p>
            <a:pPr marL="342900" lvl="1" indent="0">
              <a:buNone/>
            </a:pPr>
            <a:r>
              <a:rPr lang="en-US" b="1" dirty="0"/>
              <a:t>prices['GOOG'] = 513.25</a:t>
            </a:r>
          </a:p>
          <a:p>
            <a:pPr marL="342900" lvl="1" indent="0">
              <a:buNone/>
            </a:pPr>
            <a:r>
              <a:rPr lang="en-US" b="1" dirty="0"/>
              <a:t>prices['CAT'] = 87.22</a:t>
            </a:r>
          </a:p>
          <a:p>
            <a:pPr marL="342900" lvl="1" indent="0">
              <a:buNone/>
            </a:pPr>
            <a:r>
              <a:rPr lang="en-US" b="1" dirty="0"/>
              <a:t>prices['IBM'] = 93.37</a:t>
            </a:r>
          </a:p>
          <a:p>
            <a:endParaRPr lang="tr-TR" dirty="0"/>
          </a:p>
          <a:p>
            <a:r>
              <a:rPr lang="en-US" dirty="0"/>
              <a:t>Example: Populating from a file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prices = {} # Initial empty </a:t>
            </a:r>
            <a:r>
              <a:rPr lang="en-US" b="1" dirty="0" err="1"/>
              <a:t>dict</a:t>
            </a:r>
            <a:endParaRPr lang="en-US" b="1" dirty="0"/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with open('Data/prices.csv', 'rt') as f:</a:t>
            </a:r>
          </a:p>
          <a:p>
            <a:pPr marL="285750" lvl="1" indent="0">
              <a:buNone/>
            </a:pPr>
            <a:r>
              <a:rPr lang="en-US" b="1" dirty="0"/>
              <a:t>    for line in f:</a:t>
            </a:r>
          </a:p>
          <a:p>
            <a:pPr marL="285750" lvl="1" indent="0">
              <a:buNone/>
            </a:pPr>
            <a:r>
              <a:rPr lang="en-US" b="1" dirty="0"/>
              <a:t>        row = </a:t>
            </a:r>
            <a:r>
              <a:rPr lang="en-US" b="1" dirty="0" err="1"/>
              <a:t>line.split</a:t>
            </a:r>
            <a:r>
              <a:rPr lang="en-US" b="1" dirty="0"/>
              <a:t>(',')</a:t>
            </a:r>
          </a:p>
          <a:p>
            <a:pPr marL="285750" lvl="1" indent="0">
              <a:buNone/>
            </a:pPr>
            <a:r>
              <a:rPr lang="en-US" b="1" dirty="0"/>
              <a:t>        prices[row[0]] = float(row[1])</a:t>
            </a:r>
            <a:endParaRPr lang="tr-TR" b="1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038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A6973-9643-4D3A-86E4-F200D3A7C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Lookups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E9484-47E7-4C29-86DF-06E940BC4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</a:t>
            </a:r>
            <a:r>
              <a:rPr lang="en-US" dirty="0" err="1"/>
              <a:t>est</a:t>
            </a:r>
            <a:r>
              <a:rPr lang="en-US" dirty="0"/>
              <a:t> the existence of a key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if key in d:</a:t>
            </a:r>
          </a:p>
          <a:p>
            <a:pPr marL="285750" lvl="1" indent="0">
              <a:buNone/>
            </a:pPr>
            <a:r>
              <a:rPr lang="en-US" b="1" dirty="0"/>
              <a:t>    # YES</a:t>
            </a:r>
          </a:p>
          <a:p>
            <a:pPr marL="285750" lvl="1" indent="0">
              <a:buNone/>
            </a:pPr>
            <a:r>
              <a:rPr lang="en-US" b="1" dirty="0"/>
              <a:t>else:</a:t>
            </a:r>
          </a:p>
          <a:p>
            <a:pPr marL="285750" lvl="1" indent="0">
              <a:buNone/>
            </a:pPr>
            <a:r>
              <a:rPr lang="en-US" b="1" dirty="0"/>
              <a:t>    # NO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Looking up a value that might not exist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name = </a:t>
            </a:r>
            <a:r>
              <a:rPr lang="en-US" b="1" dirty="0" err="1"/>
              <a:t>d.get</a:t>
            </a:r>
            <a:r>
              <a:rPr lang="en-US" b="1" dirty="0"/>
              <a:t>(key, default)</a:t>
            </a:r>
          </a:p>
          <a:p>
            <a:endParaRPr lang="tr-TR" dirty="0"/>
          </a:p>
          <a:p>
            <a:r>
              <a:rPr lang="tr-TR" dirty="0" err="1"/>
              <a:t>Example</a:t>
            </a:r>
            <a:r>
              <a:rPr lang="tr-TR" dirty="0"/>
              <a:t>:</a:t>
            </a:r>
          </a:p>
          <a:p>
            <a:pPr marL="342900" lvl="1" indent="0">
              <a:buNone/>
            </a:pPr>
            <a:r>
              <a:rPr lang="tr-TR" b="1" dirty="0"/>
              <a:t>&gt;&gt;&gt; </a:t>
            </a:r>
            <a:r>
              <a:rPr lang="tr-TR" b="1" dirty="0" err="1"/>
              <a:t>prices.get</a:t>
            </a:r>
            <a:r>
              <a:rPr lang="tr-TR" b="1" dirty="0"/>
              <a:t>('IBM', 0.0)</a:t>
            </a:r>
          </a:p>
          <a:p>
            <a:pPr marL="342900" lvl="1" indent="0">
              <a:buNone/>
            </a:pPr>
            <a:r>
              <a:rPr lang="tr-TR" b="1" dirty="0"/>
              <a:t>93.37</a:t>
            </a:r>
          </a:p>
          <a:p>
            <a:pPr marL="342900" lvl="1" indent="0">
              <a:buNone/>
            </a:pPr>
            <a:r>
              <a:rPr lang="tr-TR" b="1" dirty="0"/>
              <a:t>&gt;&gt;&gt; </a:t>
            </a:r>
            <a:r>
              <a:rPr lang="tr-TR" b="1" dirty="0" err="1"/>
              <a:t>prices.get</a:t>
            </a:r>
            <a:r>
              <a:rPr lang="tr-TR" b="1" dirty="0"/>
              <a:t>('SCOX', 0.0)</a:t>
            </a:r>
          </a:p>
          <a:p>
            <a:pPr marL="342900" lvl="1" indent="0">
              <a:buNone/>
            </a:pPr>
            <a:r>
              <a:rPr lang="tr-TR" b="1" dirty="0"/>
              <a:t>0.0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104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F3B8A-187B-4960-8BE7-49C1DE9F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0C88C-7E29-4A0B-964F-F7E714D0D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Sets are collection of unordered unique items.</a:t>
            </a:r>
          </a:p>
          <a:p>
            <a:pPr marL="342900" lvl="1" indent="0">
              <a:buNone/>
            </a:pPr>
            <a:r>
              <a:rPr lang="en-US" sz="1600" b="1" dirty="0" err="1"/>
              <a:t>tech_stocks</a:t>
            </a:r>
            <a:r>
              <a:rPr lang="en-US" sz="1600" b="1" dirty="0"/>
              <a:t> = { 'IBM','AAPL','MSFT' }</a:t>
            </a:r>
          </a:p>
          <a:p>
            <a:pPr marL="342900" lvl="1" indent="0">
              <a:buNone/>
            </a:pPr>
            <a:r>
              <a:rPr lang="en-US" sz="1600" b="1" dirty="0"/>
              <a:t># Alternative syntax</a:t>
            </a:r>
          </a:p>
          <a:p>
            <a:pPr marL="342900" lvl="1" indent="0">
              <a:buNone/>
            </a:pPr>
            <a:r>
              <a:rPr lang="en-US" sz="1600" b="1" dirty="0" err="1"/>
              <a:t>tech_stocks</a:t>
            </a:r>
            <a:r>
              <a:rPr lang="en-US" sz="1600" b="1" dirty="0"/>
              <a:t> = set(['IBM', 'AAPL', 'MSFT’])</a:t>
            </a:r>
            <a:endParaRPr lang="tr-TR" sz="1600" b="1" dirty="0"/>
          </a:p>
          <a:p>
            <a:pPr marL="342900" lvl="1" indent="0">
              <a:buNone/>
            </a:pPr>
            <a:endParaRPr lang="en-US" sz="1600" b="1" dirty="0"/>
          </a:p>
          <a:p>
            <a:r>
              <a:rPr lang="en-US" dirty="0"/>
              <a:t>useful for duplicate elimination.</a:t>
            </a:r>
            <a:endParaRPr lang="tr-TR" dirty="0"/>
          </a:p>
          <a:p>
            <a:pPr marL="285750" lvl="1" indent="0">
              <a:buNone/>
            </a:pPr>
            <a:r>
              <a:rPr lang="en-US" sz="1600" b="1" dirty="0"/>
              <a:t>names = ['IBM', 'AAPL', 'GOOG', 'IBM', 'GOOG', 'YHOO']</a:t>
            </a:r>
          </a:p>
          <a:p>
            <a:pPr marL="285750" lvl="1" indent="0">
              <a:buNone/>
            </a:pPr>
            <a:endParaRPr lang="en-US" sz="1600" b="1" dirty="0"/>
          </a:p>
          <a:p>
            <a:pPr marL="285750" lvl="1" indent="0">
              <a:buNone/>
            </a:pPr>
            <a:r>
              <a:rPr lang="en-US" sz="1600" b="1" dirty="0"/>
              <a:t>unique = set(names)</a:t>
            </a:r>
          </a:p>
          <a:p>
            <a:pPr marL="285750" lvl="1" indent="0">
              <a:buNone/>
            </a:pPr>
            <a:r>
              <a:rPr lang="en-US" sz="1600" b="1" dirty="0"/>
              <a:t># unique = set(['IBM', 'AAPL','GOOG','YHOO’])</a:t>
            </a:r>
            <a:endParaRPr lang="tr-TR" sz="1600" b="1" dirty="0"/>
          </a:p>
          <a:p>
            <a:pPr marL="285750" lvl="1" indent="0">
              <a:buNone/>
            </a:pPr>
            <a:endParaRPr lang="tr-TR" sz="1600" b="1" dirty="0"/>
          </a:p>
          <a:p>
            <a:r>
              <a:rPr lang="en-US" dirty="0"/>
              <a:t>Additional set operations:</a:t>
            </a:r>
          </a:p>
          <a:p>
            <a:pPr marL="285750" lvl="1" indent="0">
              <a:buNone/>
            </a:pPr>
            <a:r>
              <a:rPr lang="en-US" sz="1500" b="1" dirty="0" err="1"/>
              <a:t>unique.add</a:t>
            </a:r>
            <a:r>
              <a:rPr lang="en-US" sz="1500" b="1" dirty="0"/>
              <a:t>('CAT')        # Add an item</a:t>
            </a:r>
          </a:p>
          <a:p>
            <a:pPr marL="285750" lvl="1" indent="0">
              <a:buNone/>
            </a:pPr>
            <a:r>
              <a:rPr lang="en-US" sz="1500" b="1" dirty="0" err="1"/>
              <a:t>unique.remove</a:t>
            </a:r>
            <a:r>
              <a:rPr lang="en-US" sz="1500" b="1" dirty="0"/>
              <a:t>('YHOO')    # Remove an item</a:t>
            </a:r>
          </a:p>
          <a:p>
            <a:endParaRPr lang="en-US" sz="1500" b="1" dirty="0"/>
          </a:p>
          <a:p>
            <a:pPr marL="285750" lvl="1" indent="0">
              <a:buNone/>
            </a:pPr>
            <a:r>
              <a:rPr lang="en-US" sz="1500" b="1" dirty="0"/>
              <a:t>s1 = { 'a', 'b', 'c'}</a:t>
            </a:r>
          </a:p>
          <a:p>
            <a:pPr marL="285750" lvl="1" indent="0">
              <a:buNone/>
            </a:pPr>
            <a:r>
              <a:rPr lang="en-US" sz="1500" b="1" dirty="0"/>
              <a:t>s2 = { 'c', 'd' }</a:t>
            </a:r>
          </a:p>
          <a:p>
            <a:pPr marL="285750" lvl="1" indent="0">
              <a:buNone/>
            </a:pPr>
            <a:r>
              <a:rPr lang="en-US" sz="1500" b="1" dirty="0"/>
              <a:t>s1 | s2                 # Set union { 'a', 'b', 'c', 'd' }</a:t>
            </a:r>
          </a:p>
          <a:p>
            <a:pPr marL="285750" lvl="1" indent="0">
              <a:buNone/>
            </a:pPr>
            <a:r>
              <a:rPr lang="en-US" sz="1500" b="1" dirty="0"/>
              <a:t>s1 &amp; s2                 # Set intersection { 'c' }</a:t>
            </a:r>
          </a:p>
          <a:p>
            <a:pPr marL="285750" lvl="1" indent="0">
              <a:buNone/>
            </a:pPr>
            <a:r>
              <a:rPr lang="en-US" sz="1500" b="1" dirty="0"/>
              <a:t>s1 - s2                 # Set difference { 'a', 'b'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5322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46305-E248-4617-8204-184D02F7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35873-0471-48DC-A13D-B44C2466B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file portfolio.csv contains a list of stocks in a portfolio. In Exercise</a:t>
            </a:r>
            <a:r>
              <a:rPr lang="tr-TR" sz="2400" dirty="0"/>
              <a:t>:</a:t>
            </a:r>
          </a:p>
          <a:p>
            <a:pPr marL="0" indent="0">
              <a:buNone/>
            </a:pPr>
            <a:endParaRPr lang="tr-TR" sz="2400" dirty="0"/>
          </a:p>
          <a:p>
            <a:r>
              <a:rPr lang="en-US" sz="2000" dirty="0"/>
              <a:t>Read a stock portfolio file into a list of </a:t>
            </a:r>
            <a:r>
              <a:rPr lang="en-US" sz="2000" b="1" dirty="0"/>
              <a:t>dictionaries</a:t>
            </a:r>
            <a:r>
              <a:rPr lang="en-US" sz="2000" dirty="0"/>
              <a:t> with keys name, shares, and price.</a:t>
            </a:r>
            <a:endParaRPr lang="tr-TR" sz="2000" dirty="0"/>
          </a:p>
          <a:p>
            <a:endParaRPr lang="tr-TR" sz="2000" dirty="0"/>
          </a:p>
          <a:p>
            <a:r>
              <a:rPr lang="en-US" sz="2000" dirty="0"/>
              <a:t>Read a stock portfolio file into a list of </a:t>
            </a:r>
            <a:r>
              <a:rPr lang="tr-TR" sz="2000" b="1" dirty="0" err="1"/>
              <a:t>tuples</a:t>
            </a:r>
            <a:r>
              <a:rPr lang="en-US" sz="2000" dirty="0"/>
              <a:t> with name, shares, and price.</a:t>
            </a:r>
            <a:endParaRPr lang="tr-TR" sz="2000" dirty="0"/>
          </a:p>
          <a:p>
            <a:pPr marL="0" indent="0">
              <a:buNone/>
            </a:pPr>
            <a:endParaRPr lang="tr-TR" sz="2400" dirty="0"/>
          </a:p>
          <a:p>
            <a:endParaRPr lang="tr-TR" sz="2400" dirty="0"/>
          </a:p>
          <a:p>
            <a:pPr marL="0" indent="0">
              <a:buNone/>
            </a:pPr>
            <a:r>
              <a:rPr lang="tr-TR" sz="2400" dirty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84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8ECA2-10AB-4494-819B-E95E0D2D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Searching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F5F06-9A14-4295-89D8-C6914B462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0818"/>
            <a:ext cx="7886700" cy="54032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Finding the first position of an item</a:t>
            </a:r>
          </a:p>
          <a:p>
            <a:pPr marL="285750" lvl="1" indent="0">
              <a:buNone/>
            </a:pPr>
            <a:r>
              <a:rPr lang="en-US" b="1" dirty="0"/>
              <a:t>&gt;&gt;&gt; names = ['</a:t>
            </a:r>
            <a:r>
              <a:rPr lang="en-US" b="1" dirty="0" err="1"/>
              <a:t>Elwood','Jake','Curtis</a:t>
            </a:r>
            <a:r>
              <a:rPr lang="en-US" b="1" dirty="0"/>
              <a:t>']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names.index</a:t>
            </a:r>
            <a:r>
              <a:rPr lang="en-US" b="1" dirty="0"/>
              <a:t>('Curtis')</a:t>
            </a:r>
          </a:p>
          <a:p>
            <a:pPr marL="285750" lvl="1" indent="0">
              <a:buNone/>
            </a:pPr>
            <a:r>
              <a:rPr lang="en-US" b="1" dirty="0"/>
              <a:t>2</a:t>
            </a:r>
          </a:p>
          <a:p>
            <a:pPr marL="285750" lvl="1" indent="0">
              <a:buNone/>
            </a:pPr>
            <a:r>
              <a:rPr lang="en-US" b="1" dirty="0"/>
              <a:t>&gt;&gt;&gt; names[2]</a:t>
            </a:r>
          </a:p>
          <a:p>
            <a:pPr marL="285750" lvl="1" indent="0">
              <a:buNone/>
            </a:pPr>
            <a:r>
              <a:rPr lang="en-US" b="1" dirty="0"/>
              <a:t>'Curtis’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List Removal</a:t>
            </a:r>
            <a:r>
              <a:rPr lang="tr-TR" sz="2400" b="1" dirty="0"/>
              <a:t>:</a:t>
            </a:r>
          </a:p>
          <a:p>
            <a:r>
              <a:rPr lang="en-US" dirty="0"/>
              <a:t>Removing an item</a:t>
            </a:r>
          </a:p>
          <a:p>
            <a:pPr marL="285750" lvl="1" indent="0">
              <a:buNone/>
            </a:pPr>
            <a:r>
              <a:rPr lang="en-US" b="1" dirty="0" err="1"/>
              <a:t>names.remove</a:t>
            </a:r>
            <a:r>
              <a:rPr lang="en-US" b="1" dirty="0"/>
              <a:t>('Curtis')</a:t>
            </a:r>
          </a:p>
          <a:p>
            <a:pPr marL="285750"/>
            <a:r>
              <a:rPr lang="en-US" dirty="0"/>
              <a:t>Deleting an item by index</a:t>
            </a:r>
          </a:p>
          <a:p>
            <a:pPr marL="285750" lvl="1" indent="0">
              <a:buNone/>
            </a:pPr>
            <a:r>
              <a:rPr lang="en-US" b="1" dirty="0"/>
              <a:t>del names[2]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r>
              <a:rPr lang="en-US" dirty="0"/>
              <a:t>Removing an item does not create a hole. Other items will move down to fill the space vacated. If there are more than one occurrence of the element, remove() will remove only the first occurrence.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59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19A40-C224-427E-8D73-0085D390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Iteration</a:t>
            </a:r>
            <a:r>
              <a:rPr lang="tr-TR" dirty="0"/>
              <a:t> / </a:t>
            </a:r>
            <a:r>
              <a:rPr lang="tr-TR" dirty="0" err="1"/>
              <a:t>List</a:t>
            </a:r>
            <a:r>
              <a:rPr lang="tr-TR" dirty="0"/>
              <a:t> </a:t>
            </a:r>
            <a:r>
              <a:rPr lang="tr-TR" dirty="0" err="1"/>
              <a:t>Sorting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DBCD0-489A-43CC-9908-E030F9B04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GillSans"/>
              </a:rPr>
              <a:t>Iterating over the list contents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>
                <a:latin typeface="Courier"/>
              </a:rPr>
              <a:t>for name in names:</a:t>
            </a:r>
          </a:p>
          <a:p>
            <a:pPr marL="628650" lvl="2" indent="0">
              <a:buNone/>
            </a:pPr>
            <a:r>
              <a:rPr lang="en-US" sz="1200" b="1" i="0" u="none" strike="noStrike" baseline="0" dirty="0">
                <a:latin typeface="Courier"/>
              </a:rPr>
              <a:t># use name</a:t>
            </a:r>
            <a:endParaRPr lang="tr-TR" sz="1200" b="1" i="0" u="none" strike="noStrike" baseline="0" dirty="0">
              <a:latin typeface="Courier"/>
            </a:endParaRPr>
          </a:p>
          <a:p>
            <a:pPr marL="628650" lvl="2" indent="0">
              <a:buNone/>
            </a:pPr>
            <a:r>
              <a:rPr lang="en-US" sz="1200" b="1" i="0" u="none" strike="noStrike" baseline="0" dirty="0">
                <a:latin typeface="Courier"/>
              </a:rPr>
              <a:t># e.g. print(name)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>
                <a:latin typeface="Courier"/>
              </a:rPr>
              <a:t>...</a:t>
            </a:r>
          </a:p>
          <a:p>
            <a:pPr algn="l"/>
            <a:r>
              <a:rPr lang="en-US" sz="1800" b="0" i="0" u="none" strike="noStrike" baseline="0" dirty="0">
                <a:latin typeface="GillSans"/>
              </a:rPr>
              <a:t>Similar to a 'foreach' statement from other</a:t>
            </a:r>
            <a:r>
              <a:rPr lang="tr-TR" sz="1800" b="0" i="0" u="none" strike="noStrike" baseline="0" dirty="0">
                <a:latin typeface="GillSans"/>
              </a:rPr>
              <a:t> </a:t>
            </a:r>
            <a:r>
              <a:rPr lang="en-US" sz="1800" b="0" i="0" u="none" strike="noStrike" baseline="0" dirty="0">
                <a:latin typeface="GillSans"/>
              </a:rPr>
              <a:t>programming languages</a:t>
            </a:r>
            <a:endParaRPr lang="tr-TR" sz="1800" b="0" i="0" u="none" strike="noStrike" baseline="0" dirty="0">
              <a:latin typeface="GillSans"/>
            </a:endParaRPr>
          </a:p>
          <a:p>
            <a:pPr algn="l"/>
            <a:endParaRPr lang="tr-TR" sz="1800" dirty="0">
              <a:latin typeface="GillSans"/>
            </a:endParaRPr>
          </a:p>
          <a:p>
            <a:pPr marL="0" indent="0" algn="l">
              <a:buNone/>
            </a:pPr>
            <a:r>
              <a:rPr lang="en-US" b="1" dirty="0"/>
              <a:t>List Sorting</a:t>
            </a:r>
            <a:endParaRPr lang="tr-TR" b="1" dirty="0"/>
          </a:p>
          <a:p>
            <a:pPr marL="285750" lvl="1" indent="0">
              <a:buNone/>
            </a:pPr>
            <a:r>
              <a:rPr lang="en-US" b="1" dirty="0"/>
              <a:t>s = [10, 1, 7, 3]</a:t>
            </a:r>
          </a:p>
          <a:p>
            <a:pPr marL="285750" lvl="1" indent="0">
              <a:buNone/>
            </a:pPr>
            <a:r>
              <a:rPr lang="en-US" b="1" dirty="0" err="1"/>
              <a:t>s.sort</a:t>
            </a:r>
            <a:r>
              <a:rPr lang="en-US" b="1" dirty="0"/>
              <a:t>() # s = [1, 3, 7, 10]</a:t>
            </a:r>
          </a:p>
          <a:p>
            <a:r>
              <a:rPr lang="en-US" dirty="0"/>
              <a:t>Sorting in reverse order</a:t>
            </a:r>
          </a:p>
          <a:p>
            <a:pPr marL="285750" lvl="1" indent="0">
              <a:buNone/>
            </a:pPr>
            <a:r>
              <a:rPr lang="en-US" b="1" dirty="0"/>
              <a:t>s = [10, 1, 7, 3]</a:t>
            </a:r>
          </a:p>
          <a:p>
            <a:pPr marL="285750" lvl="1" indent="0">
              <a:buNone/>
            </a:pPr>
            <a:r>
              <a:rPr lang="en-US" b="1" dirty="0" err="1"/>
              <a:t>s.sort</a:t>
            </a:r>
            <a:r>
              <a:rPr lang="en-US" b="1" dirty="0"/>
              <a:t>(reverse=True) # s = [10, 7, 3, 1]</a:t>
            </a:r>
          </a:p>
        </p:txBody>
      </p:sp>
    </p:spTree>
    <p:extLst>
      <p:ext uri="{BB962C8B-B14F-4D97-AF65-F5344CB8AC3E}">
        <p14:creationId xmlns:p14="http://schemas.microsoft.com/office/powerpoint/2010/main" val="321435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8FE0F-40D4-43D3-8039-CD5FD6F48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and 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117AB-BCE5-4D9F-A56E-A62C521B8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Caution : Lists weren't designed for "math"</a:t>
            </a:r>
          </a:p>
          <a:p>
            <a:pPr marL="34290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nums</a:t>
            </a:r>
            <a:r>
              <a:rPr lang="en-US" b="1" dirty="0"/>
              <a:t> = [1, 2, 3, 4, 5]</a:t>
            </a:r>
          </a:p>
          <a:p>
            <a:pPr marL="34290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nums</a:t>
            </a:r>
            <a:r>
              <a:rPr lang="en-US" b="1" dirty="0"/>
              <a:t> * 2</a:t>
            </a:r>
          </a:p>
          <a:p>
            <a:pPr marL="342900" lvl="1" indent="0">
              <a:buNone/>
            </a:pPr>
            <a:r>
              <a:rPr lang="en-US" b="1" dirty="0"/>
              <a:t>[1, 2, 3, 4, 5, 1, 2, 3, 4, 5]</a:t>
            </a:r>
          </a:p>
          <a:p>
            <a:pPr marL="34290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nums</a:t>
            </a:r>
            <a:r>
              <a:rPr lang="en-US" b="1" dirty="0"/>
              <a:t> + [10, 11, 12, 13, 14]</a:t>
            </a:r>
          </a:p>
          <a:p>
            <a:pPr marL="342900" lvl="1" indent="0">
              <a:buNone/>
            </a:pPr>
            <a:r>
              <a:rPr lang="en-US" b="1" dirty="0"/>
              <a:t>[1, 2, 3, 4, 5, 10, 11, 12, 13, 14]</a:t>
            </a:r>
          </a:p>
          <a:p>
            <a:pPr marL="342900" lvl="1" indent="0">
              <a:buNone/>
            </a:pPr>
            <a:r>
              <a:rPr lang="en-US" b="1" dirty="0"/>
              <a:t>&gt;&gt;&gt;</a:t>
            </a:r>
          </a:p>
          <a:p>
            <a:r>
              <a:rPr lang="en-US" dirty="0"/>
              <a:t>They don't represent vectors/matrices</a:t>
            </a:r>
          </a:p>
          <a:p>
            <a:endParaRPr lang="en-US" dirty="0"/>
          </a:p>
          <a:p>
            <a:r>
              <a:rPr lang="en-US" dirty="0"/>
              <a:t>There are some add-ons for this (e.g., </a:t>
            </a:r>
            <a:r>
              <a:rPr lang="en-US" dirty="0" err="1"/>
              <a:t>numpy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39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7DD6-8FF6-4F03-83D7-DB94E8EA6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Input and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0BF52-0CB1-4AD6-912C-32F2114C5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a file</a:t>
            </a:r>
          </a:p>
          <a:p>
            <a:pPr marL="285750" lvl="1" indent="0">
              <a:buNone/>
            </a:pPr>
            <a:r>
              <a:rPr lang="en-US" b="1" dirty="0"/>
              <a:t>f = open('</a:t>
            </a:r>
            <a:r>
              <a:rPr lang="en-US" b="1" dirty="0" err="1"/>
              <a:t>foo.txt','r</a:t>
            </a:r>
            <a:r>
              <a:rPr lang="en-US" b="1" dirty="0"/>
              <a:t>') # Open for reading</a:t>
            </a:r>
          </a:p>
          <a:p>
            <a:pPr marL="285750" lvl="1" indent="0">
              <a:buNone/>
            </a:pPr>
            <a:r>
              <a:rPr lang="en-US" b="1" dirty="0"/>
              <a:t>g = open('</a:t>
            </a:r>
            <a:r>
              <a:rPr lang="en-US" b="1" dirty="0" err="1"/>
              <a:t>bar.txt','w</a:t>
            </a:r>
            <a:r>
              <a:rPr lang="en-US" b="1" dirty="0"/>
              <a:t>') # Open for writing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To read data</a:t>
            </a:r>
          </a:p>
          <a:p>
            <a:pPr marL="285750" lvl="1" indent="0">
              <a:buNone/>
            </a:pPr>
            <a:r>
              <a:rPr lang="en-US" b="1" dirty="0"/>
              <a:t>data = </a:t>
            </a:r>
            <a:r>
              <a:rPr lang="en-US" b="1" dirty="0" err="1"/>
              <a:t>f.read</a:t>
            </a:r>
            <a:r>
              <a:rPr lang="en-US" b="1" dirty="0"/>
              <a:t>([</a:t>
            </a:r>
            <a:r>
              <a:rPr lang="en-US" b="1" dirty="0" err="1"/>
              <a:t>maxbytes</a:t>
            </a:r>
            <a:r>
              <a:rPr lang="en-US" b="1" dirty="0"/>
              <a:t>]) # Read up to </a:t>
            </a:r>
            <a:r>
              <a:rPr lang="en-US" b="1" dirty="0" err="1"/>
              <a:t>maxbytes</a:t>
            </a:r>
            <a:r>
              <a:rPr lang="en-US" b="1" dirty="0"/>
              <a:t> bytes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To write text to a file</a:t>
            </a:r>
          </a:p>
          <a:p>
            <a:pPr marL="285750" lvl="1" indent="0">
              <a:buNone/>
            </a:pPr>
            <a:r>
              <a:rPr lang="en-US" b="1" dirty="0" err="1"/>
              <a:t>g.write</a:t>
            </a:r>
            <a:r>
              <a:rPr lang="en-US" b="1" dirty="0"/>
              <a:t>('some text’)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To close when you're done</a:t>
            </a:r>
            <a:endParaRPr lang="tr-TR" dirty="0"/>
          </a:p>
          <a:p>
            <a:pPr marL="285750" lvl="1" indent="0">
              <a:buNone/>
            </a:pPr>
            <a:r>
              <a:rPr lang="en-US" b="1" dirty="0" err="1"/>
              <a:t>f.close</a:t>
            </a:r>
            <a:r>
              <a:rPr lang="en-US" b="1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847362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AC1D6-794F-48C2-9999-F59429A0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File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E739C-9A53-4506-8AEF-1C94D30FC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294168" cy="4351338"/>
          </a:xfrm>
        </p:spPr>
        <p:txBody>
          <a:bodyPr>
            <a:normAutofit/>
          </a:bodyPr>
          <a:lstStyle/>
          <a:p>
            <a:r>
              <a:rPr lang="en-US" dirty="0"/>
              <a:t>End-of-file indicated by an empty string</a:t>
            </a:r>
          </a:p>
          <a:p>
            <a:pPr marL="342900" lvl="1" indent="0">
              <a:buNone/>
            </a:pPr>
            <a:r>
              <a:rPr lang="en-US" b="1" dirty="0"/>
              <a:t>data = </a:t>
            </a:r>
            <a:r>
              <a:rPr lang="en-US" b="1" dirty="0" err="1"/>
              <a:t>f.read</a:t>
            </a:r>
            <a:r>
              <a:rPr lang="en-US" b="1" dirty="0"/>
              <a:t>(</a:t>
            </a:r>
            <a:r>
              <a:rPr lang="en-US" b="1" dirty="0" err="1"/>
              <a:t>nbytes</a:t>
            </a:r>
            <a:r>
              <a:rPr lang="en-US" b="1" dirty="0"/>
              <a:t>)</a:t>
            </a:r>
          </a:p>
          <a:p>
            <a:pPr marL="342900" lvl="1" indent="0">
              <a:buNone/>
            </a:pPr>
            <a:r>
              <a:rPr lang="en-US" b="1" dirty="0"/>
              <a:t>if data == '':</a:t>
            </a:r>
          </a:p>
          <a:p>
            <a:pPr marL="342900" lvl="1" indent="0">
              <a:buNone/>
            </a:pPr>
            <a:r>
              <a:rPr lang="en-US" b="1" dirty="0"/>
              <a:t># No data read. EOF</a:t>
            </a:r>
          </a:p>
          <a:p>
            <a:pPr marL="342900" lvl="1" indent="0">
              <a:buNone/>
            </a:pPr>
            <a:r>
              <a:rPr lang="en-US" b="1" dirty="0"/>
              <a:t>...</a:t>
            </a:r>
          </a:p>
          <a:p>
            <a:r>
              <a:rPr lang="en-US" dirty="0"/>
              <a:t>Example: Reading a file in fixed-size chunks</a:t>
            </a:r>
          </a:p>
          <a:p>
            <a:pPr marL="342900" lvl="1" indent="0">
              <a:buNone/>
            </a:pPr>
            <a:r>
              <a:rPr lang="en-US" b="1" dirty="0"/>
              <a:t>f = open(</a:t>
            </a:r>
            <a:r>
              <a:rPr lang="en-US" b="1" dirty="0" err="1"/>
              <a:t>filename,'r</a:t>
            </a:r>
            <a:r>
              <a:rPr lang="en-US" b="1" dirty="0"/>
              <a:t>')</a:t>
            </a:r>
          </a:p>
          <a:p>
            <a:pPr marL="342900" lvl="1" indent="0">
              <a:buNone/>
            </a:pPr>
            <a:r>
              <a:rPr lang="en-US" b="1" dirty="0"/>
              <a:t>while True:</a:t>
            </a:r>
          </a:p>
          <a:p>
            <a:pPr marL="685800" lvl="2" indent="0">
              <a:buNone/>
            </a:pPr>
            <a:r>
              <a:rPr lang="en-US" b="1" dirty="0"/>
              <a:t>chunk = </a:t>
            </a:r>
            <a:r>
              <a:rPr lang="en-US" b="1" dirty="0" err="1"/>
              <a:t>f.read</a:t>
            </a:r>
            <a:r>
              <a:rPr lang="en-US" b="1" dirty="0"/>
              <a:t>(</a:t>
            </a:r>
            <a:r>
              <a:rPr lang="en-US" b="1" dirty="0" err="1"/>
              <a:t>chunksize</a:t>
            </a:r>
            <a:r>
              <a:rPr lang="en-US" b="1" dirty="0"/>
              <a:t>)</a:t>
            </a:r>
          </a:p>
          <a:p>
            <a:pPr marL="685800" lvl="2" indent="0">
              <a:buNone/>
            </a:pPr>
            <a:r>
              <a:rPr lang="en-US" b="1" dirty="0"/>
              <a:t>if chunk == '':</a:t>
            </a:r>
          </a:p>
          <a:p>
            <a:pPr marL="685800" lvl="2" indent="0">
              <a:buNone/>
            </a:pPr>
            <a:r>
              <a:rPr lang="en-US" b="1" dirty="0"/>
              <a:t>break</a:t>
            </a:r>
          </a:p>
          <a:p>
            <a:pPr marL="685800" lvl="2" indent="0">
              <a:buNone/>
            </a:pPr>
            <a:r>
              <a:rPr lang="en-US" b="1" dirty="0"/>
              <a:t># Process the chunk</a:t>
            </a:r>
          </a:p>
          <a:p>
            <a:pPr marL="685800" lvl="2" indent="0">
              <a:buNone/>
            </a:pPr>
            <a:r>
              <a:rPr lang="en-US" b="1" dirty="0"/>
              <a:t>...</a:t>
            </a:r>
          </a:p>
          <a:p>
            <a:pPr marL="342900" lvl="1" indent="0">
              <a:buNone/>
            </a:pPr>
            <a:r>
              <a:rPr lang="en-US" b="1" dirty="0" err="1"/>
              <a:t>f.close</a:t>
            </a:r>
            <a:r>
              <a:rPr lang="en-US" b="1" dirty="0"/>
              <a:t>()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AE6264E-05F2-48FF-B0B4-B95233B15B29}"/>
              </a:ext>
            </a:extLst>
          </p:cNvPr>
          <p:cNvSpPr txBox="1">
            <a:spLocks/>
          </p:cNvSpPr>
          <p:nvPr/>
        </p:nvSpPr>
        <p:spPr>
          <a:xfrm>
            <a:off x="5394614" y="4071360"/>
            <a:ext cx="3551959" cy="2105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i="0" u="none" strike="noStrike" baseline="0" dirty="0">
                <a:solidFill>
                  <a:srgbClr val="C00000"/>
                </a:solidFill>
                <a:latin typeface="GillSans"/>
              </a:rPr>
              <a:t>Writing string data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>
                <a:latin typeface="Courier"/>
              </a:rPr>
              <a:t>f = open('</a:t>
            </a:r>
            <a:r>
              <a:rPr lang="en-US" sz="1500" b="1" i="0" u="none" strike="noStrike" baseline="0" dirty="0" err="1">
                <a:latin typeface="Courier"/>
              </a:rPr>
              <a:t>outfile</a:t>
            </a:r>
            <a:r>
              <a:rPr lang="en-US" sz="1500" b="1" i="0" u="none" strike="noStrike" baseline="0" dirty="0">
                <a:latin typeface="Courier"/>
              </a:rPr>
              <a:t>', 'w')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 err="1">
                <a:latin typeface="Courier"/>
              </a:rPr>
              <a:t>f.write</a:t>
            </a:r>
            <a:r>
              <a:rPr lang="en-US" sz="1500" b="1" i="0" u="none" strike="noStrike" baseline="0" dirty="0">
                <a:latin typeface="Courier"/>
              </a:rPr>
              <a:t>('Hello World\n')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>
                <a:latin typeface="Courier"/>
              </a:rPr>
              <a:t>...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 err="1">
                <a:latin typeface="Courier"/>
              </a:rPr>
              <a:t>f.close</a:t>
            </a:r>
            <a:r>
              <a:rPr lang="en-US" sz="1500" b="1" i="0" u="none" strike="noStrike" baseline="0" dirty="0">
                <a:latin typeface="Courier"/>
              </a:rPr>
              <a:t>()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666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4FD7-45D6-4B12-8F8F-7AC368779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8293A-6E19-4443-83C6-730C911A6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Files should be properly closed when done</a:t>
            </a:r>
          </a:p>
          <a:p>
            <a:pPr marL="285750" lvl="1" indent="0">
              <a:buNone/>
            </a:pPr>
            <a:r>
              <a:rPr lang="en-US" b="1" dirty="0"/>
              <a:t>f = open(filename, 'r')</a:t>
            </a:r>
          </a:p>
          <a:p>
            <a:pPr marL="285750" lvl="1" indent="0">
              <a:buNone/>
            </a:pPr>
            <a:r>
              <a:rPr lang="en-US" b="1" dirty="0"/>
              <a:t># Use the file f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 err="1"/>
              <a:t>f.close</a:t>
            </a:r>
            <a:r>
              <a:rPr lang="en-US" b="1" dirty="0"/>
              <a:t>()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In modern Python (2.6 or newer), use "with"</a:t>
            </a:r>
          </a:p>
          <a:p>
            <a:pPr marL="285750" lvl="1" indent="0">
              <a:buNone/>
            </a:pPr>
            <a:r>
              <a:rPr lang="en-US" b="1" dirty="0"/>
              <a:t>with open(filename, 'r') as f:</a:t>
            </a:r>
          </a:p>
          <a:p>
            <a:pPr marL="285750" lvl="1" indent="0">
              <a:buNone/>
            </a:pPr>
            <a:r>
              <a:rPr lang="en-US" b="1" dirty="0"/>
              <a:t># Use the file f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/>
              <a:t>Statements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This automatically closes the file when</a:t>
            </a:r>
            <a:r>
              <a:rPr lang="tr-TR" dirty="0"/>
              <a:t> </a:t>
            </a:r>
            <a:r>
              <a:rPr lang="en-US" dirty="0"/>
              <a:t>control leaves the indented code block</a:t>
            </a:r>
          </a:p>
        </p:txBody>
      </p:sp>
    </p:spTree>
    <p:extLst>
      <p:ext uri="{BB962C8B-B14F-4D97-AF65-F5344CB8AC3E}">
        <p14:creationId xmlns:p14="http://schemas.microsoft.com/office/powerpoint/2010/main" val="3620714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13592</TotalTime>
  <Words>2710</Words>
  <Application>Microsoft Office PowerPoint</Application>
  <PresentationFormat>On-screen Show (4:3)</PresentationFormat>
  <Paragraphs>462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-apple-system</vt:lpstr>
      <vt:lpstr>Arial</vt:lpstr>
      <vt:lpstr>Calibri</vt:lpstr>
      <vt:lpstr>Courier</vt:lpstr>
      <vt:lpstr>GillSans</vt:lpstr>
      <vt:lpstr>Wingdings</vt:lpstr>
      <vt:lpstr>Office Theme</vt:lpstr>
      <vt:lpstr>CEN 427  Python Programming</vt:lpstr>
      <vt:lpstr>Lists</vt:lpstr>
      <vt:lpstr>Lists (cont)</vt:lpstr>
      <vt:lpstr>List Searching</vt:lpstr>
      <vt:lpstr>List Iteration / List Sorting</vt:lpstr>
      <vt:lpstr>Lists and Math</vt:lpstr>
      <vt:lpstr>File Input and Output</vt:lpstr>
      <vt:lpstr>Reading File Data</vt:lpstr>
      <vt:lpstr>File Management</vt:lpstr>
      <vt:lpstr> Reading File Data</vt:lpstr>
      <vt:lpstr>Type Conversion</vt:lpstr>
      <vt:lpstr>Simple Functions</vt:lpstr>
      <vt:lpstr>Library Functions</vt:lpstr>
      <vt:lpstr>Exception Handling</vt:lpstr>
      <vt:lpstr>Exceptions</vt:lpstr>
      <vt:lpstr>Section 2-Working with Data</vt:lpstr>
      <vt:lpstr>Primitive Datatypes</vt:lpstr>
      <vt:lpstr>Data Structures</vt:lpstr>
      <vt:lpstr>Tuples</vt:lpstr>
      <vt:lpstr>Tuple Use</vt:lpstr>
      <vt:lpstr>Tuple Packing</vt:lpstr>
      <vt:lpstr>Tuples vs. Lists</vt:lpstr>
      <vt:lpstr>Dictionaries</vt:lpstr>
      <vt:lpstr>Dictionaries</vt:lpstr>
      <vt:lpstr>dictionary operations</vt:lpstr>
      <vt:lpstr>Why dictionaries?</vt:lpstr>
      <vt:lpstr>Containers</vt:lpstr>
      <vt:lpstr>Lists as a Container </vt:lpstr>
      <vt:lpstr>List construction</vt:lpstr>
      <vt:lpstr>Dicts as a Container</vt:lpstr>
      <vt:lpstr>Dict Construction</vt:lpstr>
      <vt:lpstr>Dictionary Lookups</vt:lpstr>
      <vt:lpstr>Sets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Support Vector Machine Approach for Multiclass Problems</dc:title>
  <dc:creator>Melis Özyıldırım</dc:creator>
  <cp:lastModifiedBy>serkan kartal</cp:lastModifiedBy>
  <cp:revision>760</cp:revision>
  <dcterms:created xsi:type="dcterms:W3CDTF">2012-05-26T14:08:44Z</dcterms:created>
  <dcterms:modified xsi:type="dcterms:W3CDTF">2023-10-18T08:21:43Z</dcterms:modified>
</cp:coreProperties>
</file>