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4"/>
  </p:notesMasterIdLst>
  <p:sldIdLst>
    <p:sldId id="256" r:id="rId2"/>
    <p:sldId id="479" r:id="rId3"/>
    <p:sldId id="480" r:id="rId4"/>
    <p:sldId id="523" r:id="rId5"/>
    <p:sldId id="529" r:id="rId6"/>
    <p:sldId id="524" r:id="rId7"/>
    <p:sldId id="525" r:id="rId8"/>
    <p:sldId id="565" r:id="rId9"/>
    <p:sldId id="275" r:id="rId10"/>
    <p:sldId id="566" r:id="rId11"/>
    <p:sldId id="528" r:id="rId12"/>
    <p:sldId id="532" r:id="rId13"/>
    <p:sldId id="530" r:id="rId14"/>
    <p:sldId id="533" r:id="rId15"/>
    <p:sldId id="534" r:id="rId16"/>
    <p:sldId id="535" r:id="rId17"/>
    <p:sldId id="536" r:id="rId18"/>
    <p:sldId id="567" r:id="rId19"/>
    <p:sldId id="537" r:id="rId20"/>
    <p:sldId id="538" r:id="rId21"/>
    <p:sldId id="542" r:id="rId22"/>
    <p:sldId id="543" r:id="rId23"/>
    <p:sldId id="544" r:id="rId24"/>
    <p:sldId id="545" r:id="rId25"/>
    <p:sldId id="546" r:id="rId26"/>
    <p:sldId id="539" r:id="rId27"/>
    <p:sldId id="548" r:id="rId28"/>
    <p:sldId id="549" r:id="rId29"/>
    <p:sldId id="550" r:id="rId30"/>
    <p:sldId id="552" r:id="rId31"/>
    <p:sldId id="553" r:id="rId32"/>
    <p:sldId id="568" r:id="rId33"/>
    <p:sldId id="554" r:id="rId34"/>
    <p:sldId id="555" r:id="rId35"/>
    <p:sldId id="551" r:id="rId36"/>
    <p:sldId id="556" r:id="rId37"/>
    <p:sldId id="557" r:id="rId38"/>
    <p:sldId id="559" r:id="rId39"/>
    <p:sldId id="560" r:id="rId40"/>
    <p:sldId id="561" r:id="rId41"/>
    <p:sldId id="558" r:id="rId42"/>
    <p:sldId id="562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kann" initials="S" lastIdx="3" clrIdx="0">
    <p:extLst>
      <p:ext uri="{19B8F6BF-5375-455C-9EA6-DF929625EA0E}">
        <p15:presenceInfo xmlns:p15="http://schemas.microsoft.com/office/powerpoint/2012/main" userId="Serk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9A0A"/>
    <a:srgbClr val="000000"/>
    <a:srgbClr val="996600"/>
    <a:srgbClr val="69699D"/>
    <a:srgbClr val="E6E6C3"/>
    <a:srgbClr val="333333"/>
    <a:srgbClr val="003366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79883" autoAdjust="0"/>
  </p:normalViewPr>
  <p:slideViewPr>
    <p:cSldViewPr snapToGrid="0" snapToObjects="1">
      <p:cViewPr varScale="1">
        <p:scale>
          <a:sx n="70" d="100"/>
          <a:sy n="70" d="100"/>
        </p:scale>
        <p:origin x="15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7BD5-06F0-9C4A-921A-01E890CD7FEA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9615-C8A6-3240-B0B3-1EA1529BD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9615-C8A6-3240-B0B3-1EA1529BD1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1" y="-2349"/>
            <a:ext cx="9144000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7DDE-FE91-4F9E-B6CF-F2D56CBEB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4021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1C00AD-44C4-432A-B4E8-9AEC87B2B823}"/>
              </a:ext>
            </a:extLst>
          </p:cNvPr>
          <p:cNvSpPr txBox="1">
            <a:spLocks/>
          </p:cNvSpPr>
          <p:nvPr userDrawn="1"/>
        </p:nvSpPr>
        <p:spPr>
          <a:xfrm>
            <a:off x="628650" y="3404702"/>
            <a:ext cx="7886700" cy="84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3200" dirty="0"/>
              <a:t>m</a:t>
            </a: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58803-2374-4CC2-BBB0-1EDEB58B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40363"/>
            <a:ext cx="7722523" cy="208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BE3917-57B4-4485-AD33-70795FEC6D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49" y="4330931"/>
            <a:ext cx="7800455" cy="215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E19F-5CD0-4505-AE91-72C42BF1EB2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1" y="-2349"/>
            <a:ext cx="9144000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28" y="1307591"/>
            <a:ext cx="7739743" cy="32332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Section </a:t>
            </a:r>
            <a:r>
              <a:rPr lang="tr-TR" sz="3200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sz="4400" dirty="0" err="1">
                <a:solidFill>
                  <a:schemeClr val="accent5">
                    <a:lumMod val="75000"/>
                  </a:schemeClr>
                </a:solidFill>
              </a:rPr>
              <a:t>Pandas</a:t>
            </a:r>
            <a:r>
              <a:rPr lang="tr-TR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44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4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6311-F2EA-4645-B173-607078F3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D6F4-C02F-4C42-B03F-B45F0AA3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# access all rows for a column</a:t>
            </a:r>
            <a:endParaRPr lang="tr-T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&gt;&gt;&gt; </a:t>
            </a:r>
            <a:r>
              <a:rPr lang="en-US" sz="2000" b="1" dirty="0" err="1">
                <a:solidFill>
                  <a:srgbClr val="C00000"/>
                </a:solidFill>
              </a:rPr>
              <a:t>df.loc</a:t>
            </a:r>
            <a:r>
              <a:rPr lang="en-US" sz="2000" b="1" smtClean="0">
                <a:solidFill>
                  <a:srgbClr val="C00000"/>
                </a:solidFill>
              </a:rPr>
              <a:t>[:,“shares"]</a:t>
            </a:r>
            <a:endParaRPr lang="tr-TR" sz="2000" b="1" dirty="0">
              <a:solidFill>
                <a:srgbClr val="C00000"/>
              </a:solidFill>
            </a:endParaRPr>
          </a:p>
          <a:p>
            <a:pPr marL="285750" lvl="1" indent="0">
              <a:buNone/>
            </a:pPr>
            <a:r>
              <a:rPr lang="en-US" sz="1600" dirty="0"/>
              <a:t>one      100</a:t>
            </a:r>
          </a:p>
          <a:p>
            <a:pPr marL="285750" lvl="1" indent="0">
              <a:buNone/>
            </a:pPr>
            <a:r>
              <a:rPr lang="en-US" sz="1600" dirty="0"/>
              <a:t>two       30</a:t>
            </a:r>
          </a:p>
          <a:p>
            <a:pPr marL="285750" lvl="1" indent="0">
              <a:buNone/>
            </a:pPr>
            <a:r>
              <a:rPr lang="en-US" sz="1600" dirty="0"/>
              <a:t>three     90</a:t>
            </a:r>
          </a:p>
          <a:p>
            <a:pPr marL="285750" lvl="1" indent="0">
              <a:buNone/>
            </a:pPr>
            <a:r>
              <a:rPr lang="en-US" sz="1600" dirty="0"/>
              <a:t>Name: shares, </a:t>
            </a:r>
            <a:r>
              <a:rPr lang="en-US" sz="1600" dirty="0" err="1"/>
              <a:t>dtype</a:t>
            </a:r>
            <a:r>
              <a:rPr lang="en-US" sz="1600" dirty="0"/>
              <a:t>: int64</a:t>
            </a:r>
            <a:endParaRPr lang="tr-TR" sz="1600" dirty="0"/>
          </a:p>
          <a:p>
            <a:pPr marL="285750" lvl="1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en-US" sz="1900" dirty="0"/>
              <a:t>Any column can be deleted using ‘del’ or ‘drop’ commands,</a:t>
            </a:r>
            <a:endParaRPr lang="tr-TR" sz="1900" dirty="0"/>
          </a:p>
          <a:p>
            <a:pPr marL="0" indent="0">
              <a:buNone/>
            </a:pPr>
            <a:r>
              <a:rPr lang="tr-TR" sz="2400" b="1" dirty="0">
                <a:solidFill>
                  <a:srgbClr val="C00000"/>
                </a:solidFill>
              </a:rPr>
              <a:t>&gt;&gt;&gt; </a:t>
            </a:r>
            <a:r>
              <a:rPr lang="tr-TR" sz="2000" b="1" dirty="0">
                <a:solidFill>
                  <a:srgbClr val="C00000"/>
                </a:solidFill>
              </a:rPr>
              <a:t>del </a:t>
            </a:r>
            <a:r>
              <a:rPr lang="tr-TR" sz="2000" b="1" dirty="0" err="1">
                <a:solidFill>
                  <a:srgbClr val="C00000"/>
                </a:solidFill>
              </a:rPr>
              <a:t>df</a:t>
            </a:r>
            <a:r>
              <a:rPr lang="tr-TR" sz="2000" b="1" dirty="0">
                <a:solidFill>
                  <a:srgbClr val="C00000"/>
                </a:solidFill>
              </a:rPr>
              <a:t>['</a:t>
            </a:r>
            <a:r>
              <a:rPr lang="tr-TR" sz="2000" b="1" dirty="0" err="1">
                <a:solidFill>
                  <a:srgbClr val="C00000"/>
                </a:solidFill>
              </a:rPr>
              <a:t>owner</a:t>
            </a:r>
            <a:r>
              <a:rPr lang="tr-TR" sz="2000" b="1" dirty="0">
                <a:solidFill>
                  <a:srgbClr val="C00000"/>
                </a:solidFill>
              </a:rPr>
              <a:t>']</a:t>
            </a:r>
          </a:p>
          <a:p>
            <a:pPr marL="285750" lvl="1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559A3-7C2F-4AE6-8492-7EB94990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959049"/>
            <a:ext cx="4082911" cy="1217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17CA4-6583-462E-824D-DD25CA1EBA4C}"/>
              </a:ext>
            </a:extLst>
          </p:cNvPr>
          <p:cNvSpPr txBox="1"/>
          <p:nvPr/>
        </p:nvSpPr>
        <p:spPr>
          <a:xfrm>
            <a:off x="5376042" y="43820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&gt;&gt;&gt; </a:t>
            </a:r>
            <a:r>
              <a:rPr lang="en-US" b="1" dirty="0" err="1">
                <a:solidFill>
                  <a:srgbClr val="C00000"/>
                </a:solidFill>
              </a:rPr>
              <a:t>df.drop</a:t>
            </a:r>
            <a:r>
              <a:rPr lang="en-US" b="1" dirty="0">
                <a:solidFill>
                  <a:srgbClr val="C00000"/>
                </a:solidFill>
              </a:rPr>
              <a:t>('</a:t>
            </a:r>
            <a:r>
              <a:rPr lang="en-US" b="1" dirty="0" err="1">
                <a:solidFill>
                  <a:srgbClr val="C00000"/>
                </a:solidFill>
              </a:rPr>
              <a:t>shares',axis</a:t>
            </a:r>
            <a:r>
              <a:rPr lang="en-US" b="1" dirty="0">
                <a:solidFill>
                  <a:srgbClr val="C00000"/>
                </a:solidFill>
              </a:rPr>
              <a:t>=1)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9E045-B851-4794-A7FD-1C9060CD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42" y="4959049"/>
            <a:ext cx="3291985" cy="12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4D6E-D4BC-46DC-BE90-BBB86277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2637"/>
          </a:xfrm>
        </p:spPr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254A-6F32-4808-B19D-5BC3B302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764"/>
            <a:ext cx="8134350" cy="5029200"/>
          </a:xfrm>
        </p:spPr>
        <p:txBody>
          <a:bodyPr>
            <a:normAutofit/>
          </a:bodyPr>
          <a:lstStyle/>
          <a:p>
            <a:r>
              <a:rPr lang="en-US" sz="1800" dirty="0"/>
              <a:t>two data files are used i.e. ‘titles.csv’ and ‘cast.csv’. The ‘titles.csv’ file contains the list</a:t>
            </a:r>
            <a:r>
              <a:rPr lang="tr-TR" sz="1800" dirty="0"/>
              <a:t> </a:t>
            </a:r>
            <a:r>
              <a:rPr lang="en-US" sz="1800" dirty="0"/>
              <a:t>of movies with the releasing year; whereas ‘cast.csv’ file has five columns which store the title of movie,</a:t>
            </a:r>
            <a:r>
              <a:rPr lang="tr-TR" sz="1800" dirty="0"/>
              <a:t> </a:t>
            </a:r>
            <a:r>
              <a:rPr lang="en-US" sz="1800" dirty="0"/>
              <a:t>releasing year, star-casts, type(actor/actress), characters and ratings for 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93AAA-BA99-46BE-9627-F9E4E19C6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221883"/>
            <a:ext cx="7372350" cy="403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90FCC-D938-4667-BC01-0C36F6FD6057}"/>
              </a:ext>
            </a:extLst>
          </p:cNvPr>
          <p:cNvSpPr txBox="1"/>
          <p:nvPr/>
        </p:nvSpPr>
        <p:spPr>
          <a:xfrm>
            <a:off x="4029075" y="4966722"/>
            <a:ext cx="4991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SFRM1000"/>
              </a:rPr>
              <a:t>• </a:t>
            </a:r>
            <a:r>
              <a:rPr lang="en-US" sz="1400" b="1" i="0" u="none" strike="noStrike" baseline="0" dirty="0" err="1">
                <a:latin typeface="SFBX1000"/>
              </a:rPr>
              <a:t>read_csv</a:t>
            </a:r>
            <a:r>
              <a:rPr lang="en-US" sz="1400" b="1" i="0" u="none" strike="noStrike" baseline="0" dirty="0">
                <a:latin typeface="SFBX1000"/>
              </a:rPr>
              <a:t> </a:t>
            </a:r>
            <a:r>
              <a:rPr lang="en-US" sz="1400" b="0" i="0" u="none" strike="noStrike" baseline="0" dirty="0">
                <a:latin typeface="SFRM1000"/>
              </a:rPr>
              <a:t>: read the data from the csv file.</a:t>
            </a:r>
          </a:p>
          <a:p>
            <a:pPr algn="l"/>
            <a:r>
              <a:rPr lang="en-US" sz="1400" b="0" i="0" u="none" strike="noStrike" baseline="0" dirty="0">
                <a:latin typeface="SFRM1000"/>
              </a:rPr>
              <a:t>• </a:t>
            </a:r>
            <a:r>
              <a:rPr lang="en-US" sz="1400" b="1" i="0" u="none" strike="noStrike" baseline="0" dirty="0" err="1">
                <a:latin typeface="SFBX1000"/>
              </a:rPr>
              <a:t>index_col</a:t>
            </a:r>
            <a:r>
              <a:rPr lang="en-US" sz="1400" b="0" i="0" u="none" strike="noStrike" baseline="0" dirty="0">
                <a:latin typeface="SFBX1000"/>
              </a:rPr>
              <a:t> = None </a:t>
            </a:r>
            <a:r>
              <a:rPr lang="en-US" sz="1400" b="0" i="0" u="none" strike="noStrike" baseline="0" dirty="0">
                <a:latin typeface="SFRM1000"/>
              </a:rPr>
              <a:t>: there is no index i.e. first column is data</a:t>
            </a:r>
          </a:p>
          <a:p>
            <a:pPr algn="l"/>
            <a:r>
              <a:rPr lang="en-US" sz="1400" b="0" i="0" u="none" strike="noStrike" baseline="0" dirty="0">
                <a:latin typeface="SFRM1000"/>
              </a:rPr>
              <a:t>• </a:t>
            </a:r>
            <a:r>
              <a:rPr lang="en-US" sz="1400" b="1" i="0" u="none" strike="noStrike" baseline="0" dirty="0">
                <a:latin typeface="SFBX1000"/>
              </a:rPr>
              <a:t>head() </a:t>
            </a:r>
            <a:r>
              <a:rPr lang="en-US" sz="1400" b="0" i="0" u="none" strike="noStrike" baseline="0" dirty="0">
                <a:latin typeface="SFRM1000"/>
              </a:rPr>
              <a:t>: show only first five elements of the </a:t>
            </a:r>
            <a:r>
              <a:rPr lang="en-US" sz="1400" b="0" i="0" u="none" strike="noStrike" baseline="0" dirty="0" err="1">
                <a:latin typeface="SFRM1000"/>
              </a:rPr>
              <a:t>DataFrame</a:t>
            </a:r>
            <a:endParaRPr lang="en-US" sz="1400" b="0" i="0" u="none" strike="noStrike" baseline="0" dirty="0">
              <a:latin typeface="SFRM1000"/>
            </a:endParaRPr>
          </a:p>
          <a:p>
            <a:pPr algn="l"/>
            <a:r>
              <a:rPr lang="en-US" sz="1400" b="0" i="0" u="none" strike="noStrike" baseline="0" dirty="0">
                <a:latin typeface="SFRM1000"/>
              </a:rPr>
              <a:t>• </a:t>
            </a:r>
            <a:r>
              <a:rPr lang="en-US" sz="1400" b="1" i="0" u="none" strike="noStrike" baseline="0" dirty="0">
                <a:latin typeface="SFBX1000"/>
              </a:rPr>
              <a:t>tail() </a:t>
            </a:r>
            <a:r>
              <a:rPr lang="en-US" sz="1400" b="0" i="0" u="none" strike="noStrike" baseline="0" dirty="0">
                <a:latin typeface="SFRM1000"/>
              </a:rPr>
              <a:t>: show only last five elements of the </a:t>
            </a:r>
            <a:r>
              <a:rPr lang="en-US" sz="1400" b="0" i="0" u="none" strike="noStrike" baseline="0" dirty="0" err="1">
                <a:latin typeface="SFRM1000"/>
              </a:rPr>
              <a:t>DataFrame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817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9F29-F2B5-482A-A611-B966776D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9B58-086C-42AC-B30C-53D6A6FFE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there is some error while reading the file due to encoding, then try for following option as well,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en-US" sz="2000" dirty="0" err="1"/>
              <a:t>len</a:t>
            </a:r>
            <a:r>
              <a:rPr lang="en-US" sz="2000" dirty="0"/>
              <a:t> : ‘</a:t>
            </a:r>
            <a:r>
              <a:rPr lang="en-US" sz="2000" dirty="0" err="1"/>
              <a:t>len</a:t>
            </a:r>
            <a:r>
              <a:rPr lang="en-US" sz="2000" dirty="0"/>
              <a:t>’ </a:t>
            </a:r>
            <a:r>
              <a:rPr lang="en-US" sz="2000" dirty="0" err="1"/>
              <a:t>commmand</a:t>
            </a:r>
            <a:r>
              <a:rPr lang="en-US" sz="2000" dirty="0"/>
              <a:t> can be used to see the total number of rows in the file,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en-US" sz="2000" b="0" i="0" u="none" strike="noStrike" baseline="0" dirty="0"/>
              <a:t>head() and tail() commands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show the first and last 5 lines respectively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05DF6-E557-4354-AF4F-616365EB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581275"/>
            <a:ext cx="648652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E94F5-90D4-40EC-B12B-6BAC5970E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3857626"/>
            <a:ext cx="43910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9A6D-C744-4F83-ACB7-7CAD284AB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5092699"/>
            <a:ext cx="3810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C0AB-8DEF-4E22-BA0B-3EDB2BC5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631"/>
          </a:xfrm>
        </p:spPr>
        <p:txBody>
          <a:bodyPr/>
          <a:lstStyle/>
          <a:p>
            <a:r>
              <a:rPr lang="en-US" dirty="0"/>
              <a:t>Data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6CC8-0688-466B-8E1C-FAE2E1BA7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757"/>
            <a:ext cx="7886700" cy="4862513"/>
          </a:xfrm>
        </p:spPr>
        <p:txBody>
          <a:bodyPr>
            <a:normAutofit/>
          </a:bodyPr>
          <a:lstStyle/>
          <a:p>
            <a:r>
              <a:rPr lang="en-US" sz="1600" b="1" dirty="0"/>
              <a:t>Row and column selection</a:t>
            </a:r>
            <a:endParaRPr lang="tr-TR" sz="1600" b="1" dirty="0"/>
          </a:p>
          <a:p>
            <a:r>
              <a:rPr lang="en-US" sz="1600" dirty="0"/>
              <a:t>Any row or column of the </a:t>
            </a:r>
            <a:r>
              <a:rPr lang="en-US" sz="1600" dirty="0" err="1"/>
              <a:t>DataFrame</a:t>
            </a:r>
            <a:r>
              <a:rPr lang="en-US" sz="1600" dirty="0"/>
              <a:t> can be selected by passing the name of the column or rows. After selecting</a:t>
            </a:r>
          </a:p>
          <a:p>
            <a:r>
              <a:rPr lang="en-US" sz="1600" dirty="0"/>
              <a:t>one from </a:t>
            </a:r>
            <a:r>
              <a:rPr lang="en-US" sz="1600" dirty="0" err="1"/>
              <a:t>DataFrame</a:t>
            </a:r>
            <a:r>
              <a:rPr lang="en-US" sz="1600" dirty="0"/>
              <a:t>, it becomes one-dimensional therefore it is considered as Series.</a:t>
            </a:r>
            <a:endParaRPr lang="tr-TR" sz="1600" dirty="0"/>
          </a:p>
          <a:p>
            <a:pPr lvl="1"/>
            <a:r>
              <a:rPr lang="en-US" sz="1400" dirty="0" err="1"/>
              <a:t>i</a:t>
            </a:r>
            <a:r>
              <a:rPr lang="tr-TR" sz="1400" dirty="0" err="1"/>
              <a:t>loc</a:t>
            </a:r>
            <a:r>
              <a:rPr lang="en-US" sz="1400" dirty="0"/>
              <a:t> : use ‘</a:t>
            </a:r>
            <a:r>
              <a:rPr lang="en-US" sz="1400" dirty="0" err="1"/>
              <a:t>i</a:t>
            </a:r>
            <a:r>
              <a:rPr lang="tr-TR" sz="1400" dirty="0" err="1"/>
              <a:t>loc</a:t>
            </a:r>
            <a:r>
              <a:rPr lang="en-US" sz="1400" dirty="0"/>
              <a:t>’ command to select a row from the </a:t>
            </a:r>
            <a:r>
              <a:rPr lang="en-US" sz="1400" dirty="0" err="1"/>
              <a:t>DataFrame</a:t>
            </a:r>
            <a:r>
              <a:rPr lang="en-US" sz="1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C9802-4A7F-4736-ADD1-DC71DEBC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28" y="2484425"/>
            <a:ext cx="424874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0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AE23-CF89-4388-AB52-E01F741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5605"/>
          </a:xfrm>
        </p:spPr>
        <p:txBody>
          <a:bodyPr/>
          <a:lstStyle/>
          <a:p>
            <a:r>
              <a:rPr lang="en-US" dirty="0"/>
              <a:t>Filter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FB1C-DF9E-4ADD-937F-E7DF728A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9407"/>
            <a:ext cx="7886700" cy="4747556"/>
          </a:xfrm>
        </p:spPr>
        <p:txBody>
          <a:bodyPr/>
          <a:lstStyle/>
          <a:p>
            <a:r>
              <a:rPr lang="en-US" dirty="0"/>
              <a:t>Data can be filtered by providing some </a:t>
            </a:r>
            <a:r>
              <a:rPr lang="en-US" dirty="0" err="1"/>
              <a:t>boolean</a:t>
            </a:r>
            <a:r>
              <a:rPr lang="en-US" dirty="0"/>
              <a:t> expression in </a:t>
            </a:r>
            <a:r>
              <a:rPr lang="en-US" dirty="0" err="1"/>
              <a:t>DataFrame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For example, movies</a:t>
            </a:r>
            <a:r>
              <a:rPr lang="tr-TR" dirty="0"/>
              <a:t> </a:t>
            </a:r>
            <a:r>
              <a:rPr lang="en-US" dirty="0"/>
              <a:t>which released after 1985 are filtered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413B6-BEB7-4172-958E-7DF61CA2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9"/>
          <a:stretch/>
        </p:blipFill>
        <p:spPr>
          <a:xfrm>
            <a:off x="875316" y="2971821"/>
            <a:ext cx="4352925" cy="2189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AA635-3DAE-4959-AADD-A82B0090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4419600"/>
            <a:ext cx="5543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A038-9B53-4403-8CC8-843629DC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157"/>
          </a:xfrm>
        </p:spPr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0A3D-5B85-474D-A02F-8FC0C309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283"/>
            <a:ext cx="7886700" cy="4873680"/>
          </a:xfrm>
        </p:spPr>
        <p:txBody>
          <a:bodyPr>
            <a:normAutofit/>
          </a:bodyPr>
          <a:lstStyle/>
          <a:p>
            <a:r>
              <a:rPr lang="en-US" sz="2000" dirty="0"/>
              <a:t>Sorting can be performed using ‘</a:t>
            </a:r>
            <a:r>
              <a:rPr lang="en-US" sz="2000" dirty="0" err="1"/>
              <a:t>sort_index</a:t>
            </a:r>
            <a:r>
              <a:rPr lang="en-US" sz="2000" dirty="0"/>
              <a:t>’ or ‘</a:t>
            </a:r>
            <a:r>
              <a:rPr lang="en-US" sz="2000" dirty="0" err="1"/>
              <a:t>sort_values</a:t>
            </a:r>
            <a:r>
              <a:rPr lang="en-US" sz="2000" dirty="0"/>
              <a:t>’ keywords,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en-US" sz="2000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Note that in above filtering operation, the data is sorted by index i.e. by default ‘</a:t>
            </a:r>
            <a:r>
              <a:rPr lang="en-US" sz="2000" b="0" i="0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sort_index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’ operation is used as shown below,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588B6-6CE1-4CC4-8E07-FACDA44E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9494"/>
            <a:ext cx="3857625" cy="2257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066979-2B39-4838-9442-5F82270C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7" y="1784731"/>
            <a:ext cx="45624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1D00-98B8-4940-8760-E8ED4876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EF14-F359-424B-BB61-D9007423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938"/>
            <a:ext cx="7886700" cy="4716025"/>
          </a:xfrm>
        </p:spPr>
        <p:txBody>
          <a:bodyPr/>
          <a:lstStyle/>
          <a:p>
            <a:r>
              <a:rPr lang="en-US" dirty="0"/>
              <a:t>To sort the data by values, the ‘</a:t>
            </a:r>
            <a:r>
              <a:rPr lang="en-US" dirty="0" err="1"/>
              <a:t>sort_value</a:t>
            </a:r>
            <a:r>
              <a:rPr lang="en-US" dirty="0"/>
              <a:t>’ option can be used. In below code, data is sorted by year now,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6D28E-255F-4C70-B6D0-6E5035F6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85" y="2461227"/>
            <a:ext cx="49815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FAD1-DBE1-48CD-8DC4-730B7129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Null values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D226-175E-4748-BA39-8F45D73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3541"/>
            <a:ext cx="7886700" cy="4883422"/>
          </a:xfrm>
        </p:spPr>
        <p:txBody>
          <a:bodyPr/>
          <a:lstStyle/>
          <a:p>
            <a:r>
              <a:rPr lang="en-US" dirty="0"/>
              <a:t>Note that, various columns may contains no values, which are usually filled as </a:t>
            </a:r>
            <a:r>
              <a:rPr lang="en-US" dirty="0" err="1"/>
              <a:t>NaN</a:t>
            </a:r>
            <a:r>
              <a:rPr lang="en-US" dirty="0"/>
              <a:t>. </a:t>
            </a:r>
          </a:p>
          <a:p>
            <a:r>
              <a:rPr lang="en-US" dirty="0"/>
              <a:t> For example, rows 3-4 of casts are </a:t>
            </a:r>
            <a:r>
              <a:rPr lang="en-US" dirty="0" err="1"/>
              <a:t>NaN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Lato" panose="020B0604020202020204" pitchFamily="34" charset="0"/>
              </a:rPr>
              <a:t>These null values can be easily selected, unselected or contents can be replaced by any other values e.g. empty strings or 0 etc.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44651-1295-49BC-A213-B514E3B3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52" y="2535102"/>
            <a:ext cx="7829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3F2B-9C0A-4EF6-AB5D-C66FD6B6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7D87-8DD3-4825-99B7-011B26E7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display the rows with null values, the condition must be passed in the </a:t>
            </a:r>
            <a:r>
              <a:rPr lang="en-US" dirty="0" err="1"/>
              <a:t>DataFrame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en-US" dirty="0" err="1"/>
              <a:t>NaN</a:t>
            </a:r>
            <a:r>
              <a:rPr lang="en-US" dirty="0"/>
              <a:t> values can be fill by using </a:t>
            </a:r>
            <a:r>
              <a:rPr lang="en-US" dirty="0" err="1"/>
              <a:t>fillna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86A01-8B37-4BFE-AF36-BA4585E4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53" y="2601119"/>
            <a:ext cx="6610350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6F404-75AB-4CFF-A040-8ECBBD68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53" y="4776788"/>
            <a:ext cx="6181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7E4A-AEB0-4676-8158-91C4FDA2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1F89-CDED-4C3B-97E0-0A7ED02A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the movie “Maa”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 all the movies which starts with ‘Maa’.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730DC-F9D8-4AA2-8969-CED43248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90" y="2284606"/>
            <a:ext cx="6496050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38DEA-4B09-42CA-BAAF-85C7D9966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90" y="4621792"/>
            <a:ext cx="49053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CC53-6E40-44D6-BDDD-4B30A246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Pandas?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0043-7F1C-4002-A055-63B9729D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0" i="0" u="none" strike="noStrike" baseline="0" dirty="0"/>
              <a:t>High-performance, easy-to-use data structures and data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analysis tools</a:t>
            </a:r>
            <a:endParaRPr lang="tr-TR" sz="2000" b="0" i="0" u="none" strike="noStrike" baseline="0" dirty="0"/>
          </a:p>
          <a:p>
            <a:endParaRPr lang="tr-TR" sz="2000" b="1" dirty="0">
              <a:solidFill>
                <a:srgbClr val="C00000"/>
              </a:solidFill>
            </a:endParaRPr>
          </a:p>
          <a:p>
            <a:r>
              <a:rPr lang="en-US" sz="2000" b="0" i="0" u="none" strike="noStrike" baseline="0" dirty="0"/>
              <a:t>Built for the Python programming language.</a:t>
            </a:r>
            <a:endParaRPr lang="tr-TR" sz="2000" b="0" i="0" u="none" strike="noStrike" baseline="0" dirty="0"/>
          </a:p>
          <a:p>
            <a:endParaRPr lang="tr-TR" sz="2000" b="1" dirty="0">
              <a:solidFill>
                <a:srgbClr val="C00000"/>
              </a:solidFill>
            </a:endParaRPr>
          </a:p>
          <a:p>
            <a:r>
              <a:rPr lang="tr-TR" sz="2000" dirty="0"/>
              <a:t>W</a:t>
            </a:r>
            <a:r>
              <a:rPr lang="en-US" sz="2000" dirty="0" err="1"/>
              <a:t>orking</a:t>
            </a:r>
            <a:r>
              <a:rPr lang="en-US" sz="2000" dirty="0"/>
              <a:t> with Panda</a:t>
            </a:r>
            <a:r>
              <a:rPr lang="tr-TR" sz="2000" dirty="0"/>
              <a:t>s</a:t>
            </a:r>
            <a:r>
              <a:rPr lang="en-US" sz="2000" dirty="0"/>
              <a:t> is fast, easy</a:t>
            </a:r>
            <a:r>
              <a:rPr lang="tr-TR" sz="2000" dirty="0"/>
              <a:t> a</a:t>
            </a:r>
            <a:r>
              <a:rPr lang="en-US" sz="2000" dirty="0" err="1"/>
              <a:t>nd</a:t>
            </a:r>
            <a:r>
              <a:rPr lang="en-US" sz="2000" dirty="0"/>
              <a:t> more expressive than other tools. </a:t>
            </a:r>
            <a:endParaRPr lang="tr-TR" sz="2000" dirty="0"/>
          </a:p>
          <a:p>
            <a:endParaRPr lang="tr-TR" sz="2000" dirty="0"/>
          </a:p>
          <a:p>
            <a:r>
              <a:rPr lang="en-US" sz="2000" dirty="0"/>
              <a:t>Provides fast data processing as </a:t>
            </a:r>
            <a:r>
              <a:rPr lang="en-US" sz="2000" dirty="0" err="1"/>
              <a:t>Numpy</a:t>
            </a:r>
            <a:r>
              <a:rPr lang="en-US" sz="2000" dirty="0"/>
              <a:t> along with flexible </a:t>
            </a:r>
            <a:r>
              <a:rPr lang="en-US" sz="2000" dirty="0" err="1"/>
              <a:t>dat</a:t>
            </a:r>
            <a:r>
              <a:rPr lang="tr-TR" sz="2000" dirty="0"/>
              <a:t>a  </a:t>
            </a:r>
            <a:r>
              <a:rPr lang="en-US" sz="2000" dirty="0"/>
              <a:t>manipulation techniques as spreadsheets and relational databases. </a:t>
            </a:r>
            <a:endParaRPr lang="tr-TR" sz="2000" dirty="0"/>
          </a:p>
          <a:p>
            <a:endParaRPr lang="tr-TR" sz="2000" dirty="0"/>
          </a:p>
          <a:p>
            <a:r>
              <a:rPr lang="en-US" sz="2000" dirty="0"/>
              <a:t>Pandas are built on the top of </a:t>
            </a:r>
            <a:r>
              <a:rPr lang="en-US" sz="2000" dirty="0" err="1"/>
              <a:t>Numpy</a:t>
            </a:r>
            <a:r>
              <a:rPr lang="en-US" sz="2000" dirty="0"/>
              <a:t>.</a:t>
            </a:r>
            <a:endParaRPr lang="tr-TR" sz="2000" dirty="0"/>
          </a:p>
          <a:p>
            <a:endParaRPr lang="tr-TR" sz="2000" dirty="0"/>
          </a:p>
          <a:p>
            <a:r>
              <a:rPr lang="en-US" sz="2000" dirty="0"/>
              <a:t>Lastly, pandas integrates well with matplotlib</a:t>
            </a:r>
            <a:r>
              <a:rPr lang="tr-TR" sz="2000" dirty="0"/>
              <a:t> </a:t>
            </a:r>
            <a:r>
              <a:rPr lang="en-US" sz="2000" dirty="0"/>
              <a:t>library, which makes it very handy tool for analyzing the data.</a:t>
            </a:r>
            <a:endParaRPr lang="tr-TR" sz="2000" dirty="0"/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DBB-D7F7-4AAF-A03D-4C709063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Count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803D-0899-4CE7-950C-5E963BC4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868"/>
            <a:ext cx="8348082" cy="4638095"/>
          </a:xfrm>
        </p:spPr>
        <p:txBody>
          <a:bodyPr/>
          <a:lstStyle/>
          <a:p>
            <a:r>
              <a:rPr lang="en-US" dirty="0"/>
              <a:t>Total number of occurrences can be counted using ‘</a:t>
            </a:r>
            <a:r>
              <a:rPr lang="en-US" dirty="0" err="1"/>
              <a:t>value_counts</a:t>
            </a:r>
            <a:r>
              <a:rPr lang="en-US" dirty="0"/>
              <a:t>()’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FBC4D-89E1-4BD5-B7B4-C5A87C5F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18" y="2105026"/>
            <a:ext cx="5924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F665-B9C5-4F89-A1BC-C1F2EB8B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248"/>
            <a:ext cx="7886700" cy="1114097"/>
          </a:xfrm>
        </p:spPr>
        <p:txBody>
          <a:bodyPr/>
          <a:lstStyle/>
          <a:p>
            <a:r>
              <a:rPr lang="en-US" dirty="0"/>
              <a:t>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3C2A-3FF7-4CE3-9170-0CAF23E0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034"/>
            <a:ext cx="7886700" cy="5125929"/>
          </a:xfrm>
        </p:spPr>
        <p:txBody>
          <a:bodyPr/>
          <a:lstStyle/>
          <a:p>
            <a:r>
              <a:rPr lang="en-US" dirty="0"/>
              <a:t>Pandas supports the matplotlib library and can be used to plot the data as well.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Following plot will be generated from above code, which does not provide any useful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96DD3-4052-4FB4-B5DC-093928D1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5" y="1669940"/>
            <a:ext cx="5743575" cy="1562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D9C98E-F55C-420B-8ED5-52C294C19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7471" r="6689"/>
          <a:stretch/>
        </p:blipFill>
        <p:spPr bwMode="auto">
          <a:xfrm>
            <a:off x="2360004" y="3835527"/>
            <a:ext cx="3880781" cy="30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2A0C-9A00-4100-9AB8-628C7899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0828"/>
            <a:ext cx="7886700" cy="5812220"/>
          </a:xfrm>
        </p:spPr>
        <p:txBody>
          <a:bodyPr>
            <a:normAutofit/>
          </a:bodyPr>
          <a:lstStyle/>
          <a:p>
            <a:r>
              <a:rPr lang="en-US" sz="2000" dirty="0"/>
              <a:t>It’s better to sort the years (i.e. index) first and then plot the data as below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Now, the graph provide some useful information i.e. number of movies are increasing each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C6243-3F99-45CD-8DE0-5A9D64E3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84" y="1509549"/>
            <a:ext cx="5353050" cy="8382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CDD739D-8DD4-45C1-BB83-ED469A92D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5605" r="7291"/>
          <a:stretch/>
        </p:blipFill>
        <p:spPr bwMode="auto">
          <a:xfrm>
            <a:off x="1912882" y="2437131"/>
            <a:ext cx="4561490" cy="3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3FDC-BA73-40C1-928A-D74FB8C6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0B6A-6766-4C0D-90F5-0FCEB23DE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448"/>
            <a:ext cx="7886700" cy="4705515"/>
          </a:xfrm>
        </p:spPr>
        <p:txBody>
          <a:bodyPr/>
          <a:lstStyle/>
          <a:p>
            <a:r>
              <a:rPr lang="en-US" dirty="0"/>
              <a:t>Data can be grouped by columns-headers. 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Groupby</a:t>
            </a:r>
            <a:r>
              <a:rPr lang="en-US" b="1" dirty="0">
                <a:solidFill>
                  <a:srgbClr val="FF0000"/>
                </a:solidFill>
              </a:rPr>
              <a:t> with column-names:</a:t>
            </a:r>
          </a:p>
          <a:p>
            <a:pPr algn="just"/>
            <a:r>
              <a:rPr lang="en-US" sz="1800" dirty="0"/>
              <a:t>In Section Count Values, the value of movies/year were counted using ‘</a:t>
            </a:r>
            <a:r>
              <a:rPr lang="en-US" sz="1800" dirty="0" err="1"/>
              <a:t>count_values</a:t>
            </a:r>
            <a:r>
              <a:rPr lang="en-US" sz="1800" dirty="0"/>
              <a:t>()’ method. Same can be achieve by ‘</a:t>
            </a:r>
            <a:r>
              <a:rPr lang="en-US" sz="1800" dirty="0" err="1"/>
              <a:t>groupby</a:t>
            </a:r>
            <a:r>
              <a:rPr lang="en-US" sz="1800" dirty="0"/>
              <a:t>’ method as well. The ‘</a:t>
            </a:r>
            <a:r>
              <a:rPr lang="en-US" sz="1800" dirty="0" err="1"/>
              <a:t>groupby</a:t>
            </a:r>
            <a:r>
              <a:rPr lang="en-US" sz="1800" dirty="0"/>
              <a:t>’ command return an object, and we need to an additional functionality to it to get some results. For example,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11A37-CC9E-484B-9729-E0E191AB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37" y="3707116"/>
            <a:ext cx="5057775" cy="12287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0D13F60-9F6F-4350-8AD9-C7484110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1" y="3455524"/>
            <a:ext cx="4104289" cy="30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3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50DD-3B4F-4E2A-B0D3-7DE8ABC25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6138"/>
            <a:ext cx="7886700" cy="5020825"/>
          </a:xfrm>
        </p:spPr>
        <p:txBody>
          <a:bodyPr/>
          <a:lstStyle/>
          <a:p>
            <a:pPr algn="just"/>
            <a:r>
              <a:rPr lang="en-US" dirty="0"/>
              <a:t>Further, </a:t>
            </a:r>
            <a:r>
              <a:rPr lang="en-US" dirty="0" err="1"/>
              <a:t>groupby</a:t>
            </a:r>
            <a:r>
              <a:rPr lang="en-US" dirty="0"/>
              <a:t> option can take multiple parameters for grouping. For example, we want to group the movies of the actor ‘Aaron Abrams’ based on year,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Above list shows that year-2003 is found in two rows with name-entry as ‘Aaron Abrams’. In the other word, he did 2 movies in 2003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964FF-85EF-408A-85E3-7386A6A4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51" y="2129493"/>
            <a:ext cx="52006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03BD-A286-4EEB-9D60-62C5FDC8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6DEA8-611E-4E6C-A032-4004E9B6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b="0" i="0" dirty="0">
              <a:solidFill>
                <a:srgbClr val="404040"/>
              </a:solidFill>
              <a:effectLst/>
            </a:endParaRPr>
          </a:p>
          <a:p>
            <a:endParaRPr lang="en-US" sz="1800" dirty="0">
              <a:solidFill>
                <a:srgbClr val="404040"/>
              </a:solidFill>
            </a:endParaRPr>
          </a:p>
          <a:p>
            <a:endParaRPr lang="en-US" sz="1800" b="0" i="0" dirty="0">
              <a:solidFill>
                <a:srgbClr val="404040"/>
              </a:solidFill>
              <a:effectLst/>
            </a:endParaRPr>
          </a:p>
          <a:p>
            <a:endParaRPr lang="en-US" sz="1800" dirty="0">
              <a:solidFill>
                <a:srgbClr val="404040"/>
              </a:solidFill>
            </a:endParaRPr>
          </a:p>
          <a:p>
            <a:endParaRPr lang="en-US" sz="1800" b="0" i="0" dirty="0">
              <a:solidFill>
                <a:srgbClr val="404040"/>
              </a:solidFill>
              <a:effectLst/>
            </a:endParaRPr>
          </a:p>
          <a:p>
            <a:endParaRPr lang="en-US" sz="1800" dirty="0">
              <a:solidFill>
                <a:srgbClr val="404040"/>
              </a:solidFill>
            </a:endParaRPr>
          </a:p>
          <a:p>
            <a:endParaRPr lang="en-US" sz="1800" b="0" i="0" dirty="0">
              <a:solidFill>
                <a:srgbClr val="404040"/>
              </a:solidFill>
              <a:effectLst/>
            </a:endParaRPr>
          </a:p>
          <a:p>
            <a:endParaRPr lang="en-US" sz="1800" b="0" i="0" dirty="0">
              <a:solidFill>
                <a:srgbClr val="404040"/>
              </a:solidFill>
              <a:effectLst/>
            </a:endParaRPr>
          </a:p>
          <a:p>
            <a:r>
              <a:rPr lang="en-US" sz="1800" b="0" i="0" dirty="0">
                <a:solidFill>
                  <a:srgbClr val="404040"/>
                </a:solidFill>
                <a:effectLst/>
              </a:rPr>
              <a:t>In above code, the </a:t>
            </a:r>
            <a:r>
              <a:rPr lang="en-US" sz="1800" b="0" i="0" dirty="0" err="1">
                <a:solidFill>
                  <a:srgbClr val="404040"/>
                </a:solidFill>
                <a:effectLst/>
              </a:rPr>
              <a:t>groupby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 operation is performed on the ‘year’ first and then on ‘title’. In the other word, first all the movies are grouped by year. </a:t>
            </a:r>
          </a:p>
          <a:p>
            <a:r>
              <a:rPr lang="en-US" sz="1800" b="0" i="0" dirty="0">
                <a:solidFill>
                  <a:srgbClr val="404040"/>
                </a:solidFill>
                <a:effectLst/>
              </a:rPr>
              <a:t>After that, the result of this </a:t>
            </a:r>
            <a:r>
              <a:rPr lang="en-US" sz="1800" b="0" i="0" dirty="0" err="1">
                <a:solidFill>
                  <a:srgbClr val="404040"/>
                </a:solidFill>
                <a:effectLst/>
              </a:rPr>
              <a:t>groupby</a:t>
            </a:r>
            <a:r>
              <a:rPr lang="en-US" sz="1800" b="0" i="0" dirty="0">
                <a:solidFill>
                  <a:srgbClr val="404040"/>
                </a:solidFill>
                <a:effectLst/>
              </a:rPr>
              <a:t> is again grouped based on titles. Note that, first group command arranged the year in order i.e. 2003, 2004 and 2005 etc.; then next group command arranged the title in alphabetical order</a:t>
            </a:r>
            <a:endParaRPr lang="en-US" sz="1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701B04-8CDC-4958-BA2A-8B8F3306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23" y="1953419"/>
            <a:ext cx="55054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9BB4-A863-4FC0-863D-5391827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E08FE-2371-46C5-A4B9-CB68F17A2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Next, we want to do grouping based on maximum ratings in a year; i.e. we want to group the items by year and see the maximum rating in those years,</a:t>
            </a:r>
          </a:p>
          <a:p>
            <a:endParaRPr lang="en-US" dirty="0">
              <a:solidFill>
                <a:srgbClr val="404040"/>
              </a:solidFill>
              <a:latin typeface="Lato" panose="020F0502020204030203" pitchFamily="34" charset="0"/>
            </a:endParaRPr>
          </a:p>
          <a:p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endParaRPr lang="en-US" dirty="0">
              <a:solidFill>
                <a:srgbClr val="404040"/>
              </a:solidFill>
              <a:latin typeface="Lato" panose="020F0502020204030203" pitchFamily="34" charset="0"/>
            </a:endParaRPr>
          </a:p>
          <a:p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endParaRPr lang="en-US" dirty="0">
              <a:solidFill>
                <a:srgbClr val="404040"/>
              </a:solidFill>
              <a:latin typeface="Lato" panose="020F0502020204030203" pitchFamily="34" charset="0"/>
            </a:endParaRPr>
          </a:p>
          <a:p>
            <a:endParaRPr lang="en-US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endParaRPr lang="en-US" dirty="0">
              <a:solidFill>
                <a:srgbClr val="404040"/>
              </a:solidFill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Above results show that the maximum rating in year 1912 is 6 for Aaron Abrams.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6CD3C5-E745-4FF3-896E-2FB36547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37" y="2913993"/>
            <a:ext cx="58102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81D3-B028-4958-832E-560BC22F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A133-9797-4D36-81BE-4FD4301AC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Reading files:</a:t>
            </a:r>
          </a:p>
          <a:p>
            <a:r>
              <a:rPr lang="en-US" dirty="0"/>
              <a:t>Pandas supports various types of file format e.g. csv, text, excel and different database etc.</a:t>
            </a:r>
          </a:p>
          <a:p>
            <a:r>
              <a:rPr lang="en-US" dirty="0"/>
              <a:t>Files are often stored in different formats as well e.g. files may or may not contain header, footer and comments etc.</a:t>
            </a:r>
          </a:p>
          <a:p>
            <a:r>
              <a:rPr lang="en-US" dirty="0"/>
              <a:t>Following are the contents of ‘ex1.csv’ file,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AF64E-8D23-4FDF-B1B7-8E8F99A8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16" y="4227786"/>
            <a:ext cx="3734456" cy="16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C8AB-E493-47CF-B0F4-78EA9CFF0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06" y="504496"/>
            <a:ext cx="7886700" cy="4673984"/>
          </a:xfrm>
        </p:spPr>
        <p:txBody>
          <a:bodyPr/>
          <a:lstStyle/>
          <a:p>
            <a:r>
              <a:rPr lang="en-US" dirty="0"/>
              <a:t>Below are the outputs of different file reading methods. ‘</a:t>
            </a:r>
            <a:r>
              <a:rPr lang="en-US" dirty="0" err="1"/>
              <a:t>read_csv</a:t>
            </a:r>
            <a:r>
              <a:rPr lang="en-US" dirty="0"/>
              <a:t>’ is general purpose method for reading the files, hence this method is used for rest of the tutorial,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43F8D-FDFD-4623-B37E-4CC30E51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94" y="1533576"/>
            <a:ext cx="5540602" cy="5235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4A9ED-66FE-40E9-A6D2-0E67821E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56" y="2841488"/>
            <a:ext cx="48291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3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E6C9-EF80-4A54-9D86-669B36D6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F0881-C11A-4A43-ABD5-CD9CB9E9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366"/>
            <a:ext cx="7886700" cy="4789597"/>
          </a:xfrm>
        </p:spPr>
        <p:txBody>
          <a:bodyPr/>
          <a:lstStyle/>
          <a:p>
            <a:r>
              <a:rPr lang="en-US" dirty="0"/>
              <a:t>Note that, in above outputs, the headers are added from the file; but not all the files contain header. In this case, we need to explicitly define the header as below,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Since header is not present in above file, therefore we need to provide the “header” argument explicitly.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59F83-A1BB-438D-BAAF-7FD80FBB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1" y="2549415"/>
            <a:ext cx="2743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C110-35BF-409F-A4C6-E342163A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E87E-4143-4F98-9116-21C75FB4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2992"/>
            <a:ext cx="78867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Pandas provides two very useful data structures to process</a:t>
            </a:r>
            <a:endParaRPr lang="tr-TR" sz="2400" dirty="0"/>
          </a:p>
          <a:p>
            <a:r>
              <a:rPr lang="en-US" sz="2400" b="1" i="0" u="none" strike="noStrike" baseline="0" dirty="0"/>
              <a:t>Series</a:t>
            </a:r>
            <a:endParaRPr lang="tr-TR" sz="2400" b="1" i="0" u="none" strike="noStrike" baseline="0" dirty="0"/>
          </a:p>
          <a:p>
            <a:pPr lvl="1"/>
            <a:r>
              <a:rPr lang="en-US" sz="2100" i="0" u="none" strike="noStrike" baseline="0" dirty="0"/>
              <a:t>The Series is a one-dimensional array that can store various data types,</a:t>
            </a:r>
          </a:p>
          <a:p>
            <a:pPr lvl="1"/>
            <a:r>
              <a:rPr lang="en-US" sz="2100" i="0" u="none" strike="noStrike" baseline="0" dirty="0"/>
              <a:t>The row labels in a Series are called the index. </a:t>
            </a:r>
          </a:p>
          <a:p>
            <a:pPr lvl="1"/>
            <a:r>
              <a:rPr lang="en-US" sz="2100" i="0" u="none" strike="noStrike" baseline="0" dirty="0"/>
              <a:t>Any list, tuple and dictionary can be converted in to Series using ‘series’ method</a:t>
            </a:r>
          </a:p>
          <a:p>
            <a:endParaRPr lang="tr-TR" sz="2400" b="1" i="0" u="none" strike="noStrike" baseline="0" dirty="0"/>
          </a:p>
          <a:p>
            <a:r>
              <a:rPr lang="en-US" sz="2400" b="1" dirty="0" err="1"/>
              <a:t>DataFrame</a:t>
            </a:r>
            <a:endParaRPr lang="tr-TR" sz="2400" b="1" dirty="0"/>
          </a:p>
          <a:p>
            <a:pPr lvl="1"/>
            <a:r>
              <a:rPr lang="en-US" sz="2100" dirty="0"/>
              <a:t>Series are used to work with one dimensional</a:t>
            </a:r>
            <a:r>
              <a:rPr lang="tr-TR" sz="2100" dirty="0"/>
              <a:t> </a:t>
            </a:r>
            <a:r>
              <a:rPr lang="en-US" sz="2100" dirty="0"/>
              <a:t>array, whereas </a:t>
            </a:r>
            <a:r>
              <a:rPr lang="en-US" sz="2100" dirty="0" err="1"/>
              <a:t>DataFrame</a:t>
            </a:r>
            <a:r>
              <a:rPr lang="en-US" sz="2100" dirty="0"/>
              <a:t> can be used with two dimensional arrays.</a:t>
            </a:r>
          </a:p>
          <a:p>
            <a:pPr lvl="1"/>
            <a:r>
              <a:rPr lang="en-US" sz="2100" dirty="0" err="1"/>
              <a:t>DataFrame</a:t>
            </a:r>
            <a:r>
              <a:rPr lang="en-US" sz="2100" dirty="0"/>
              <a:t> has two different index i.e. column-index and row-index.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026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8E05-3DE8-4BC1-85C0-B206A404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40C5-8B29-4CF0-8520-47F769AE8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F0323-A964-41B6-8A3E-B4F4BCF4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81" y="1172504"/>
            <a:ext cx="7401253" cy="51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99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F876-B0F0-4601-A344-9D32D60F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2033"/>
          </a:xfrm>
        </p:spPr>
        <p:txBody>
          <a:bodyPr/>
          <a:lstStyle/>
          <a:p>
            <a:r>
              <a:rPr lang="en-US" dirty="0"/>
              <a:t>Writing data to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5F79-C681-4432-8D46-8B1708F7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4303"/>
            <a:ext cx="7886700" cy="4852660"/>
          </a:xfrm>
        </p:spPr>
        <p:txBody>
          <a:bodyPr/>
          <a:lstStyle/>
          <a:p>
            <a:r>
              <a:rPr lang="en-US" dirty="0"/>
              <a:t>The ‘</a:t>
            </a:r>
            <a:r>
              <a:rPr lang="en-US" dirty="0" err="1"/>
              <a:t>to_csv</a:t>
            </a:r>
            <a:r>
              <a:rPr lang="en-US" dirty="0"/>
              <a:t>’ command is used to save the file.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Contents of above two files are: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F6611-AFD5-4F62-8AD8-61C3FCF3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43" y="1797926"/>
            <a:ext cx="537210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87155-859B-499E-A2A3-F267FAF3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79" y="3750633"/>
            <a:ext cx="3724275" cy="2409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B1A64C-FE74-4630-8DAB-49713111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178" y="3126170"/>
            <a:ext cx="53054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7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0B90-D31C-4469-AF60-97104777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04DC-3F3D-48FB-9E03-0A6D796F5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top 10  years with the highest number of films</a:t>
            </a:r>
          </a:p>
          <a:p>
            <a:r>
              <a:rPr lang="en-US" dirty="0"/>
              <a:t>Find the top 10 </a:t>
            </a:r>
            <a:r>
              <a:rPr lang="tr-TR"/>
              <a:t>characters</a:t>
            </a:r>
            <a:r>
              <a:rPr lang="en-US"/>
              <a:t> </a:t>
            </a:r>
            <a:r>
              <a:rPr lang="en-US" dirty="0"/>
              <a:t>with the highest score</a:t>
            </a:r>
          </a:p>
        </p:txBody>
      </p:sp>
    </p:spTree>
    <p:extLst>
      <p:ext uri="{BB962C8B-B14F-4D97-AF65-F5344CB8AC3E}">
        <p14:creationId xmlns:p14="http://schemas.microsoft.com/office/powerpoint/2010/main" val="1104172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859C-9098-47E3-816A-A2CCF8E0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Concatenating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CC24-1220-4F8B-83DD-6D02810E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4056B-21C0-41C6-8DE1-8DE76DD1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20" y="1378662"/>
            <a:ext cx="5095875" cy="461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90619-E35E-4CB4-80B0-27171EC1D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43" y="2736397"/>
            <a:ext cx="34671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8F3F-63F6-4F7F-B1E3-31F0764E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907F-99D9-4820-A795-3F9396EB0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it is difficult to identify the different pieces of concatenate operation. We can provide ‘keys’ to make the operation identifiable,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7C04E-33D9-4BCF-9EFB-05BC3AC4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82" y="3313222"/>
            <a:ext cx="60388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55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D39B-D9AD-4550-B3CB-434967F0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459"/>
            <a:ext cx="7886700" cy="1242957"/>
          </a:xfrm>
        </p:spPr>
        <p:txBody>
          <a:bodyPr/>
          <a:lstStyle/>
          <a:p>
            <a:r>
              <a:rPr lang="en-US" dirty="0"/>
              <a:t>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2F88D-C4FA-44BB-AA7E-EF611CB0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5422"/>
            <a:ext cx="7886700" cy="52415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Removing duplicates:</a:t>
            </a:r>
          </a:p>
          <a:p>
            <a:r>
              <a:rPr lang="en-US" dirty="0"/>
              <a:t>Removing duplicate entries are quite easy with ‘</a:t>
            </a:r>
            <a:r>
              <a:rPr lang="en-US" dirty="0" err="1"/>
              <a:t>drop_duplicates</a:t>
            </a:r>
            <a:r>
              <a:rPr lang="en-US" dirty="0"/>
              <a:t>’ command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73A91-EDD0-4916-942A-A0482BBF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99" y="2067421"/>
            <a:ext cx="4063999" cy="464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AD3DB-8706-4604-B865-C43D74BAC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97"/>
          <a:stretch/>
        </p:blipFill>
        <p:spPr>
          <a:xfrm>
            <a:off x="5319713" y="4969508"/>
            <a:ext cx="357204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0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A80-968B-49F4-BD72-31BC0783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2859-F876-4A26-BDDD-F149A986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last entry is removed by </a:t>
            </a:r>
            <a:r>
              <a:rPr lang="en-US" dirty="0" err="1"/>
              <a:t>drop_duplicates</a:t>
            </a:r>
            <a:r>
              <a:rPr lang="en-US" dirty="0"/>
              <a:t> </a:t>
            </a:r>
            <a:r>
              <a:rPr lang="en-US" dirty="0" err="1"/>
              <a:t>commnad</a:t>
            </a:r>
            <a:r>
              <a:rPr lang="en-US" dirty="0"/>
              <a:t>. If we want to keep the last entry, then ‘keep’ keyword can be used,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56E22-BE82-4BDC-91C6-CBCCD803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32" y="2811846"/>
            <a:ext cx="42481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89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2A232-1F6D-49EE-92A0-5387B91E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160"/>
            <a:ext cx="7886700" cy="4999804"/>
          </a:xfrm>
        </p:spPr>
        <p:txBody>
          <a:bodyPr/>
          <a:lstStyle/>
          <a:p>
            <a:r>
              <a:rPr lang="en-US" dirty="0"/>
              <a:t>We can drop all the duplicate values from based on the specific columns as well,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94F46-A574-4909-9688-3394C901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24" y="2157413"/>
            <a:ext cx="55054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8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AF5D-32CD-4B30-B1D3-F3AA73E0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1EF9-032F-4A1C-9495-4A1AC02B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283"/>
            <a:ext cx="7886700" cy="4873680"/>
          </a:xfrm>
        </p:spPr>
        <p:txBody>
          <a:bodyPr/>
          <a:lstStyle/>
          <a:p>
            <a:r>
              <a:rPr lang="en-US" dirty="0"/>
              <a:t>Replacing value is very easy using pandas as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FF70D-B295-463C-B117-E1A50402C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1"/>
          <a:stretch/>
        </p:blipFill>
        <p:spPr>
          <a:xfrm>
            <a:off x="2579140" y="1690689"/>
            <a:ext cx="4236928" cy="50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4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3F65-500A-46C0-9631-0C9B8564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9A21-FA2C-4EA8-9BF0-898B57CA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can be passed as dictionary as well,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583D9-86E1-4CC7-BE2E-1A9D063D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648442"/>
            <a:ext cx="40195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D662-E6FF-4156-AFE9-A6A73339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8667"/>
          </a:xfrm>
        </p:spPr>
        <p:txBody>
          <a:bodyPr/>
          <a:lstStyle/>
          <a:p>
            <a:r>
              <a:rPr lang="en-US" dirty="0"/>
              <a:t>Series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D080-61CB-4F5C-8036-5C2A225BFB3B}"/>
              </a:ext>
            </a:extLst>
          </p:cNvPr>
          <p:cNvGrpSpPr/>
          <p:nvPr/>
        </p:nvGrpSpPr>
        <p:grpSpPr>
          <a:xfrm>
            <a:off x="767256" y="995040"/>
            <a:ext cx="7186556" cy="5601054"/>
            <a:chOff x="367863" y="1163205"/>
            <a:chExt cx="7186556" cy="56010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58DE4F-02DE-4E0A-8831-E6626A47B278}"/>
                </a:ext>
              </a:extLst>
            </p:cNvPr>
            <p:cNvGrpSpPr/>
            <p:nvPr/>
          </p:nvGrpSpPr>
          <p:grpSpPr>
            <a:xfrm>
              <a:off x="367863" y="1163205"/>
              <a:ext cx="5196216" cy="3194658"/>
              <a:chOff x="715197" y="2883611"/>
              <a:chExt cx="5196216" cy="319465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6F46BC-1D54-4998-B359-7BC982BFE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0313" y="2883611"/>
                <a:ext cx="4991100" cy="195262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ADA859A-F7D4-4402-9E12-0C5E7A7FD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197" y="4792394"/>
                <a:ext cx="2543175" cy="128587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A117B6-53B4-4E50-BBF1-FF8B96E6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294" y="4125834"/>
              <a:ext cx="7096125" cy="263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62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53DF-84D0-4CFE-B85A-95D47CD8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 and data 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CAAE-B75E-411F-AA73-9ABB673C5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more features of </a:t>
            </a:r>
            <a:r>
              <a:rPr lang="en-US" dirty="0" err="1"/>
              <a:t>groupby</a:t>
            </a:r>
            <a:r>
              <a:rPr lang="en-US" dirty="0"/>
              <a:t> operation</a:t>
            </a:r>
          </a:p>
          <a:p>
            <a:r>
              <a:rPr lang="en-US" dirty="0"/>
              <a:t>Let’s create a </a:t>
            </a:r>
            <a:r>
              <a:rPr lang="en-US" dirty="0" err="1"/>
              <a:t>DataFrame</a:t>
            </a:r>
            <a:r>
              <a:rPr lang="en-US" dirty="0"/>
              <a:t> first,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CEC78-D876-477F-907D-3DCE6301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798543"/>
            <a:ext cx="7248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5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FB60-D524-49AD-AEF9-0EFA301C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5324"/>
            <a:ext cx="7886700" cy="4831639"/>
          </a:xfrm>
        </p:spPr>
        <p:txBody>
          <a:bodyPr/>
          <a:lstStyle/>
          <a:p>
            <a:r>
              <a:rPr lang="en-US" dirty="0"/>
              <a:t>Now, create a group based on ‘k1’ and find the mean value as below. In the following code, rows (0, 1, 4) and (2, 3) are grouped together. Therefore mean values are 3 and 2.5.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94A06-089D-4138-91D1-9E1CE617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603855"/>
            <a:ext cx="6343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27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AF7F-6ACA-4696-9E62-E3D0225F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033F-0BD6-4D82-87FA-42F3F21E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pass multiple parameters for grouping as well,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6E8F5-8632-473B-9B0B-10A46B32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38" y="2505869"/>
            <a:ext cx="61626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5CA5-6C9E-4480-AF84-25EF4D34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9298"/>
          </a:xfrm>
        </p:spPr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E966-7684-4F7B-B893-B0BAD7CD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225"/>
            <a:ext cx="7886700" cy="5192713"/>
          </a:xfrm>
        </p:spPr>
        <p:txBody>
          <a:bodyPr>
            <a:normAutofit/>
          </a:bodyPr>
          <a:lstStyle/>
          <a:p>
            <a:r>
              <a:rPr lang="en-US" sz="1800" dirty="0"/>
              <a:t>Note that in the tuple-conversion, the index are set to ‘0, 1, 2 and 3’. We can provide custom index names as</a:t>
            </a:r>
            <a:r>
              <a:rPr lang="tr-TR" sz="1800" dirty="0"/>
              <a:t> </a:t>
            </a:r>
            <a:r>
              <a:rPr lang="en-US" sz="1800" dirty="0"/>
              <a:t>follows.</a:t>
            </a:r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  <a:p>
            <a:r>
              <a:rPr lang="en-US" sz="1800" dirty="0"/>
              <a:t>Elements of the Series can be accessed using index name e.g. f[‘shares’] or f[0]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48183-49CB-4B64-A9B5-4CDAC23C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743075"/>
            <a:ext cx="632460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BCFA2-4D32-4917-8A87-913F5264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5464173"/>
            <a:ext cx="47910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B525-72AB-4812-A4F2-33A508E4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4099"/>
          </a:xfrm>
        </p:spPr>
        <p:txBody>
          <a:bodyPr/>
          <a:lstStyle/>
          <a:p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17A3-E875-42FC-AA3C-7BAAAE1E5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757738"/>
          </a:xfrm>
        </p:spPr>
        <p:txBody>
          <a:bodyPr>
            <a:normAutofit/>
          </a:bodyPr>
          <a:lstStyle/>
          <a:p>
            <a:r>
              <a:rPr lang="en-US" sz="2000" dirty="0"/>
              <a:t>The most common way to create a </a:t>
            </a:r>
            <a:r>
              <a:rPr lang="en-US" sz="2000" dirty="0" err="1"/>
              <a:t>DataFrame</a:t>
            </a:r>
            <a:r>
              <a:rPr lang="en-US" sz="2000" dirty="0"/>
              <a:t> is by using the dictionary of equal-length list as shown below.</a:t>
            </a:r>
          </a:p>
          <a:p>
            <a:r>
              <a:rPr lang="en-US" sz="2000" dirty="0"/>
              <a:t>Further, all the spreadsheets and text files are read as </a:t>
            </a:r>
            <a:r>
              <a:rPr lang="en-US" sz="2000" dirty="0" err="1"/>
              <a:t>DataFrame</a:t>
            </a:r>
            <a:r>
              <a:rPr lang="en-US" sz="2000" dirty="0"/>
              <a:t>, therefore it is very important data structure of</a:t>
            </a:r>
            <a:r>
              <a:rPr lang="tr-TR" sz="2000" dirty="0"/>
              <a:t> </a:t>
            </a:r>
            <a:r>
              <a:rPr lang="en-US" sz="2000" dirty="0"/>
              <a:t>pandas.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F3159-A7BE-4D8E-8C07-D65AB08F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694606"/>
            <a:ext cx="58388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3106-DD7A-4119-9D7B-ABD719AA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4099"/>
          </a:xfrm>
        </p:spPr>
        <p:txBody>
          <a:bodyPr/>
          <a:lstStyle/>
          <a:p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CBF9-8366-4A90-8970-9BBAEB92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41424"/>
            <a:ext cx="7886700" cy="4556125"/>
          </a:xfrm>
        </p:spPr>
        <p:txBody>
          <a:bodyPr>
            <a:normAutofit/>
          </a:bodyPr>
          <a:lstStyle/>
          <a:p>
            <a:r>
              <a:rPr lang="en-US" sz="2000" dirty="0"/>
              <a:t>Additional columns can be added after defining a </a:t>
            </a:r>
            <a:r>
              <a:rPr lang="en-US" sz="2000" dirty="0" err="1"/>
              <a:t>DataFrame</a:t>
            </a:r>
            <a:r>
              <a:rPr lang="en-US" sz="2000" dirty="0"/>
              <a:t> as below,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en-US" sz="1800" b="0" i="0" u="none" strike="noStrike" baseline="0" dirty="0">
                <a:latin typeface="SFRM1000"/>
              </a:rPr>
              <a:t>Currently, the row index are set to 0, 1 and 2. These can be changed using ‘index’ attribute as below,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993D4-C245-4C4E-BF7B-7ECC2D36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719262"/>
            <a:ext cx="4924425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3B755-9E27-492F-A45E-3EE8589A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4206875"/>
            <a:ext cx="49625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6311-F2EA-4645-B173-607078F3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D6F4-C02F-4C42-B03F-B45F0AA3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0" i="0" u="none" strike="noStrike" baseline="0" dirty="0"/>
              <a:t>Data can be accessed in two ways i.e. using row and column index,</a:t>
            </a:r>
            <a:endParaRPr lang="tr-TR" sz="2000" b="0" i="0" u="none" strike="noStrike" baseline="0" dirty="0"/>
          </a:p>
          <a:p>
            <a:endParaRPr lang="tr-TR" sz="1800" dirty="0">
              <a:latin typeface="SFRM100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&gt;&gt;&gt; df['shares’]</a:t>
            </a:r>
            <a:endParaRPr lang="tr-TR" sz="2000" b="1" dirty="0">
              <a:solidFill>
                <a:srgbClr val="C00000"/>
              </a:solidFill>
            </a:endParaRPr>
          </a:p>
          <a:p>
            <a:pPr marL="285750" lvl="1" indent="0">
              <a:buNone/>
            </a:pPr>
            <a:r>
              <a:rPr lang="en-US" sz="1600" dirty="0"/>
              <a:t>one      100</a:t>
            </a:r>
          </a:p>
          <a:p>
            <a:pPr marL="285750" lvl="1" indent="0">
              <a:buNone/>
            </a:pPr>
            <a:r>
              <a:rPr lang="en-US" sz="1600" dirty="0"/>
              <a:t>two       30</a:t>
            </a:r>
          </a:p>
          <a:p>
            <a:pPr marL="285750" lvl="1" indent="0">
              <a:buNone/>
            </a:pPr>
            <a:r>
              <a:rPr lang="en-US" sz="1600" dirty="0"/>
              <a:t>three     90</a:t>
            </a:r>
          </a:p>
          <a:p>
            <a:pPr marL="285750" lvl="1" indent="0">
              <a:buNone/>
            </a:pPr>
            <a:r>
              <a:rPr lang="en-US" sz="1600" dirty="0"/>
              <a:t>Name: shares, </a:t>
            </a:r>
            <a:r>
              <a:rPr lang="en-US" sz="1600" dirty="0" err="1"/>
              <a:t>dtype</a:t>
            </a:r>
            <a:r>
              <a:rPr lang="en-US" sz="1600" dirty="0"/>
              <a:t>: int64</a:t>
            </a:r>
            <a:endParaRPr lang="tr-TR" sz="1600" dirty="0"/>
          </a:p>
          <a:p>
            <a:pPr marL="285750" lvl="1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</a:rPr>
              <a:t>&gt;&gt;&gt;</a:t>
            </a:r>
            <a:r>
              <a:rPr lang="tr-TR" sz="2000" b="1" dirty="0" err="1">
                <a:solidFill>
                  <a:srgbClr val="C00000"/>
                </a:solidFill>
              </a:rPr>
              <a:t>df.loc</a:t>
            </a:r>
            <a:r>
              <a:rPr lang="tr-TR" sz="2000" b="1" dirty="0">
                <a:solidFill>
                  <a:srgbClr val="C00000"/>
                </a:solidFill>
              </a:rPr>
              <a:t>['</a:t>
            </a:r>
            <a:r>
              <a:rPr lang="tr-TR" sz="2000" b="1" dirty="0" err="1">
                <a:solidFill>
                  <a:srgbClr val="C00000"/>
                </a:solidFill>
              </a:rPr>
              <a:t>one</a:t>
            </a:r>
            <a:r>
              <a:rPr lang="tr-TR" sz="2000" b="1" dirty="0">
                <a:solidFill>
                  <a:srgbClr val="C00000"/>
                </a:solidFill>
              </a:rPr>
              <a:t>’]</a:t>
            </a:r>
          </a:p>
          <a:p>
            <a:pPr marL="285750" lvl="1" indent="0">
              <a:buNone/>
            </a:pPr>
            <a:r>
              <a:rPr lang="en-US" sz="1600" dirty="0"/>
              <a:t>name              AA</a:t>
            </a:r>
          </a:p>
          <a:p>
            <a:pPr marL="285750" lvl="1" indent="0">
              <a:buNone/>
            </a:pPr>
            <a:r>
              <a:rPr lang="en-US" sz="1600" dirty="0"/>
              <a:t>date      2001-12-01</a:t>
            </a:r>
          </a:p>
          <a:p>
            <a:pPr marL="285750" lvl="1" indent="0">
              <a:buNone/>
            </a:pPr>
            <a:r>
              <a:rPr lang="en-US" sz="1600" dirty="0"/>
              <a:t>shares           100</a:t>
            </a:r>
          </a:p>
          <a:p>
            <a:pPr marL="285750" lvl="1" indent="0">
              <a:buNone/>
            </a:pPr>
            <a:r>
              <a:rPr lang="en-US" sz="1600" dirty="0"/>
              <a:t>price           12.3</a:t>
            </a:r>
          </a:p>
          <a:p>
            <a:pPr marL="285750" lvl="1" indent="0">
              <a:buNone/>
            </a:pPr>
            <a:r>
              <a:rPr lang="en-US" sz="1600" dirty="0"/>
              <a:t>owner        Unknown</a:t>
            </a:r>
          </a:p>
          <a:p>
            <a:pPr marL="285750" lvl="1" indent="0">
              <a:buNone/>
            </a:pPr>
            <a:r>
              <a:rPr lang="en-US" sz="1600" dirty="0"/>
              <a:t>Name: one, </a:t>
            </a:r>
            <a:r>
              <a:rPr lang="en-US" sz="1600" dirty="0" err="1"/>
              <a:t>dtype</a:t>
            </a:r>
            <a:r>
              <a:rPr lang="en-US" sz="1600" dirty="0"/>
              <a:t>: object</a:t>
            </a:r>
            <a:endParaRPr lang="tr-TR" sz="16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B735D5-B3A7-45AC-BFF9-AF12AB5B59C4}"/>
              </a:ext>
            </a:extLst>
          </p:cNvPr>
          <p:cNvSpPr txBox="1">
            <a:spLocks/>
          </p:cNvSpPr>
          <p:nvPr/>
        </p:nvSpPr>
        <p:spPr>
          <a:xfrm>
            <a:off x="4992414" y="3961349"/>
            <a:ext cx="3226676" cy="223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tr-TR" sz="2000" b="1" dirty="0">
                <a:solidFill>
                  <a:srgbClr val="C00000"/>
                </a:solidFill>
              </a:rPr>
              <a:t>&gt;&gt;&gt;</a:t>
            </a:r>
            <a:r>
              <a:rPr lang="tr-TR" sz="2000" b="1" dirty="0" err="1" smtClean="0">
                <a:solidFill>
                  <a:srgbClr val="C00000"/>
                </a:solidFill>
              </a:rPr>
              <a:t>df.iloc</a:t>
            </a:r>
            <a:r>
              <a:rPr lang="tr-TR" sz="2000" b="1" dirty="0" smtClean="0">
                <a:solidFill>
                  <a:srgbClr val="C00000"/>
                </a:solidFill>
              </a:rPr>
              <a:t>[0]</a:t>
            </a:r>
            <a:endParaRPr lang="tr-TR" sz="2000" b="1" dirty="0">
              <a:solidFill>
                <a:srgbClr val="C00000"/>
              </a:solidFill>
            </a:endParaRP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name              AA</a:t>
            </a: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date      2001-12-01</a:t>
            </a: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shares           100</a:t>
            </a: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price           12.3</a:t>
            </a: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owner        Unknown</a:t>
            </a:r>
          </a:p>
          <a:p>
            <a:pPr marL="285750" lvl="1" indent="0">
              <a:buFont typeface="Wingdings" panose="05000000000000000000" pitchFamily="2" charset="2"/>
              <a:buNone/>
            </a:pPr>
            <a:r>
              <a:rPr lang="en-US" sz="1600" dirty="0"/>
              <a:t>Name: one, </a:t>
            </a:r>
            <a:r>
              <a:rPr lang="en-US" sz="1600" dirty="0" err="1"/>
              <a:t>dtype</a:t>
            </a:r>
            <a:r>
              <a:rPr lang="en-US" sz="1600" dirty="0"/>
              <a:t>: object</a:t>
            </a:r>
            <a:endParaRPr lang="tr-TR" sz="1600" dirty="0"/>
          </a:p>
          <a:p>
            <a:pPr marL="0" indent="0">
              <a:buFont typeface="Wingdings" panose="05000000000000000000" pitchFamily="2" charset="2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254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DataFrame</a:t>
            </a:r>
            <a:r>
              <a:rPr lang="en-US" dirty="0"/>
              <a:t> indexing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260276"/>
            <a:ext cx="6279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855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data = </a:t>
            </a:r>
            <a:r>
              <a:rPr lang="en-US" sz="1350" dirty="0" err="1"/>
              <a:t>np.arange</a:t>
            </a:r>
            <a:r>
              <a:rPr lang="en-US" sz="1350" dirty="0"/>
              <a:t>(9).reshape(3,-1)</a:t>
            </a:r>
          </a:p>
          <a:p>
            <a:endParaRPr lang="en-US" sz="1350" dirty="0"/>
          </a:p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856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data</a:t>
            </a:r>
          </a:p>
          <a:p>
            <a:r>
              <a:rPr lang="en-US" sz="1350" dirty="0">
                <a:solidFill>
                  <a:srgbClr val="8B0000"/>
                </a:solidFill>
              </a:rPr>
              <a:t>Out[</a:t>
            </a:r>
            <a:r>
              <a:rPr lang="en-US" sz="1350" b="1" dirty="0">
                <a:solidFill>
                  <a:srgbClr val="8B0000"/>
                </a:solidFill>
              </a:rPr>
              <a:t>856</a:t>
            </a:r>
            <a:r>
              <a:rPr lang="en-US" sz="1350" dirty="0">
                <a:solidFill>
                  <a:srgbClr val="8B0000"/>
                </a:solidFill>
              </a:rPr>
              <a:t>]:</a:t>
            </a:r>
            <a:r>
              <a:rPr lang="en-US" sz="1350" dirty="0"/>
              <a:t> </a:t>
            </a:r>
          </a:p>
          <a:p>
            <a:r>
              <a:rPr lang="en-US" sz="1350" dirty="0"/>
              <a:t>array([[0, 1, 2],</a:t>
            </a:r>
          </a:p>
          <a:p>
            <a:r>
              <a:rPr lang="en-US" sz="1350" dirty="0"/>
              <a:t>[3, 4, 5],</a:t>
            </a:r>
          </a:p>
          <a:p>
            <a:r>
              <a:rPr lang="en-US" sz="1350" dirty="0"/>
              <a:t>[6, 7, 8]])</a:t>
            </a:r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628650" y="3816682"/>
            <a:ext cx="25518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000080"/>
                </a:solidFill>
              </a:rPr>
              <a:t>In [</a:t>
            </a:r>
            <a:r>
              <a:rPr lang="pt-BR" sz="1350" b="1" dirty="0">
                <a:solidFill>
                  <a:srgbClr val="000080"/>
                </a:solidFill>
              </a:rPr>
              <a:t>868</a:t>
            </a:r>
            <a:r>
              <a:rPr lang="pt-BR" sz="1350" dirty="0">
                <a:solidFill>
                  <a:srgbClr val="000080"/>
                </a:solidFill>
              </a:rPr>
              <a:t>]:</a:t>
            </a:r>
            <a:r>
              <a:rPr lang="pt-BR" sz="1350" dirty="0"/>
              <a:t> frame = DataFrame(data, index=['r1', 'r2', 'r3'], columns=['c1', 'c2', 'c3'])</a:t>
            </a:r>
          </a:p>
          <a:p>
            <a:endParaRPr lang="pt-BR" sz="1350" dirty="0"/>
          </a:p>
          <a:p>
            <a:r>
              <a:rPr lang="pt-BR" sz="1350" dirty="0">
                <a:solidFill>
                  <a:srgbClr val="000080"/>
                </a:solidFill>
              </a:rPr>
              <a:t>In [</a:t>
            </a:r>
            <a:r>
              <a:rPr lang="pt-BR" sz="1350" b="1" dirty="0">
                <a:solidFill>
                  <a:srgbClr val="000080"/>
                </a:solidFill>
              </a:rPr>
              <a:t>869</a:t>
            </a:r>
            <a:r>
              <a:rPr lang="pt-BR" sz="1350" dirty="0">
                <a:solidFill>
                  <a:srgbClr val="000080"/>
                </a:solidFill>
              </a:rPr>
              <a:t>]:</a:t>
            </a:r>
            <a:r>
              <a:rPr lang="pt-BR" sz="1350" dirty="0"/>
              <a:t> frame</a:t>
            </a:r>
          </a:p>
          <a:p>
            <a:r>
              <a:rPr lang="pt-BR" sz="1350" dirty="0">
                <a:solidFill>
                  <a:srgbClr val="8B0000"/>
                </a:solidFill>
              </a:rPr>
              <a:t>Out[</a:t>
            </a:r>
            <a:r>
              <a:rPr lang="pt-BR" sz="1350" b="1" dirty="0">
                <a:solidFill>
                  <a:srgbClr val="8B0000"/>
                </a:solidFill>
              </a:rPr>
              <a:t>869</a:t>
            </a:r>
            <a:r>
              <a:rPr lang="pt-BR" sz="1350" dirty="0">
                <a:solidFill>
                  <a:srgbClr val="8B0000"/>
                </a:solidFill>
              </a:rPr>
              <a:t>]:</a:t>
            </a:r>
            <a:r>
              <a:rPr lang="pt-BR" sz="1350" dirty="0"/>
              <a:t> </a:t>
            </a:r>
          </a:p>
          <a:p>
            <a:r>
              <a:rPr lang="pt-BR" sz="1350" dirty="0" smtClean="0"/>
              <a:t> c1 </a:t>
            </a:r>
            <a:r>
              <a:rPr lang="pt-BR" sz="1350" dirty="0"/>
              <a:t>c2 c3</a:t>
            </a:r>
          </a:p>
          <a:p>
            <a:r>
              <a:rPr lang="pt-BR" sz="1350" dirty="0"/>
              <a:t>r1 0 1 2</a:t>
            </a:r>
          </a:p>
          <a:p>
            <a:r>
              <a:rPr lang="pt-BR" sz="1350" dirty="0"/>
              <a:t>r2 3 4 5</a:t>
            </a:r>
          </a:p>
          <a:p>
            <a:r>
              <a:rPr lang="pt-BR" sz="1350" dirty="0"/>
              <a:t>r3 6 7 8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975652" y="2274812"/>
            <a:ext cx="25642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870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frame['c1']</a:t>
            </a:r>
          </a:p>
          <a:p>
            <a:r>
              <a:rPr lang="en-US" sz="1350" dirty="0">
                <a:solidFill>
                  <a:srgbClr val="8B0000"/>
                </a:solidFill>
              </a:rPr>
              <a:t>Out[</a:t>
            </a:r>
            <a:r>
              <a:rPr lang="en-US" sz="1350" b="1" dirty="0">
                <a:solidFill>
                  <a:srgbClr val="8B0000"/>
                </a:solidFill>
              </a:rPr>
              <a:t>870</a:t>
            </a:r>
            <a:r>
              <a:rPr lang="en-US" sz="1350" dirty="0">
                <a:solidFill>
                  <a:srgbClr val="8B0000"/>
                </a:solidFill>
              </a:rPr>
              <a:t>]:</a:t>
            </a:r>
            <a:r>
              <a:rPr lang="en-US" sz="1350" dirty="0"/>
              <a:t> </a:t>
            </a:r>
          </a:p>
          <a:p>
            <a:r>
              <a:rPr lang="en-US" sz="1350" dirty="0"/>
              <a:t>r1 0</a:t>
            </a:r>
          </a:p>
          <a:p>
            <a:r>
              <a:rPr lang="en-US" sz="1350" dirty="0"/>
              <a:t>r2 3</a:t>
            </a:r>
          </a:p>
          <a:p>
            <a:r>
              <a:rPr lang="en-US" sz="1350" dirty="0"/>
              <a:t>r3 6</a:t>
            </a:r>
          </a:p>
          <a:p>
            <a:r>
              <a:rPr lang="en-US" sz="1350" dirty="0"/>
              <a:t>Name: c1, </a:t>
            </a:r>
            <a:r>
              <a:rPr lang="en-US" sz="1350" dirty="0" err="1"/>
              <a:t>dtype</a:t>
            </a:r>
            <a:r>
              <a:rPr lang="en-US" sz="1350" dirty="0"/>
              <a:t>: int32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8913" y="2171896"/>
            <a:ext cx="21667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000080"/>
                </a:solidFill>
              </a:rPr>
              <a:t>In [</a:t>
            </a:r>
            <a:r>
              <a:rPr lang="pt-BR" sz="1350" b="1" dirty="0">
                <a:solidFill>
                  <a:srgbClr val="000080"/>
                </a:solidFill>
              </a:rPr>
              <a:t>871</a:t>
            </a:r>
            <a:r>
              <a:rPr lang="pt-BR" sz="1350" dirty="0">
                <a:solidFill>
                  <a:srgbClr val="000080"/>
                </a:solidFill>
              </a:rPr>
              <a:t>]:</a:t>
            </a:r>
            <a:r>
              <a:rPr lang="pt-BR" sz="1350" dirty="0"/>
              <a:t> frame[['c1', 'c3']]</a:t>
            </a:r>
          </a:p>
          <a:p>
            <a:r>
              <a:rPr lang="pt-BR" sz="1350" dirty="0">
                <a:solidFill>
                  <a:srgbClr val="8B0000"/>
                </a:solidFill>
              </a:rPr>
              <a:t>Out[</a:t>
            </a:r>
            <a:r>
              <a:rPr lang="pt-BR" sz="1350" b="1" dirty="0">
                <a:solidFill>
                  <a:srgbClr val="8B0000"/>
                </a:solidFill>
              </a:rPr>
              <a:t>871</a:t>
            </a:r>
            <a:r>
              <a:rPr lang="pt-BR" sz="1350" dirty="0">
                <a:solidFill>
                  <a:srgbClr val="8B0000"/>
                </a:solidFill>
              </a:rPr>
              <a:t>]:</a:t>
            </a:r>
            <a:r>
              <a:rPr lang="pt-BR" sz="1350" dirty="0"/>
              <a:t> </a:t>
            </a:r>
          </a:p>
          <a:p>
            <a:r>
              <a:rPr lang="pt-BR" sz="1350" dirty="0"/>
              <a:t>c1 c3</a:t>
            </a:r>
          </a:p>
          <a:p>
            <a:r>
              <a:rPr lang="pt-BR" sz="1350" dirty="0"/>
              <a:t>r1 0 2</a:t>
            </a:r>
          </a:p>
          <a:p>
            <a:r>
              <a:rPr lang="pt-BR" sz="1350" dirty="0"/>
              <a:t>r2 3 5</a:t>
            </a:r>
          </a:p>
          <a:p>
            <a:r>
              <a:rPr lang="pt-BR" sz="1350" dirty="0"/>
              <a:t>r3 6 8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3975652" y="3729683"/>
            <a:ext cx="21667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878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</a:t>
            </a:r>
            <a:r>
              <a:rPr lang="en-US" sz="1350" dirty="0" err="1"/>
              <a:t>frame.loc</a:t>
            </a:r>
            <a:r>
              <a:rPr lang="en-US" sz="1350" dirty="0"/>
              <a:t>['r1']</a:t>
            </a:r>
          </a:p>
          <a:p>
            <a:r>
              <a:rPr lang="en-US" sz="1350" dirty="0">
                <a:solidFill>
                  <a:srgbClr val="8B0000"/>
                </a:solidFill>
              </a:rPr>
              <a:t>Out[</a:t>
            </a:r>
            <a:r>
              <a:rPr lang="en-US" sz="1350" b="1" dirty="0">
                <a:solidFill>
                  <a:srgbClr val="8B0000"/>
                </a:solidFill>
              </a:rPr>
              <a:t>878</a:t>
            </a:r>
            <a:r>
              <a:rPr lang="en-US" sz="1350" dirty="0">
                <a:solidFill>
                  <a:srgbClr val="8B0000"/>
                </a:solidFill>
              </a:rPr>
              <a:t>]:</a:t>
            </a:r>
            <a:r>
              <a:rPr lang="en-US" sz="1350" dirty="0"/>
              <a:t> </a:t>
            </a:r>
          </a:p>
          <a:p>
            <a:r>
              <a:rPr lang="en-US" sz="1350" dirty="0"/>
              <a:t>c1 0</a:t>
            </a:r>
          </a:p>
          <a:p>
            <a:r>
              <a:rPr lang="en-US" sz="1350" dirty="0"/>
              <a:t>c2 1</a:t>
            </a:r>
          </a:p>
          <a:p>
            <a:r>
              <a:rPr lang="en-US" sz="1350" dirty="0"/>
              <a:t>c3 2</a:t>
            </a:r>
          </a:p>
          <a:p>
            <a:r>
              <a:rPr lang="en-US" sz="1350" dirty="0"/>
              <a:t>Name: r1, </a:t>
            </a:r>
            <a:r>
              <a:rPr lang="en-US" sz="1350" dirty="0" err="1"/>
              <a:t>dtype</a:t>
            </a:r>
            <a:r>
              <a:rPr lang="en-US" sz="1350" dirty="0"/>
              <a:t>: int32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9461" y="3626767"/>
            <a:ext cx="216673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000080"/>
                </a:solidFill>
              </a:rPr>
              <a:t>In [</a:t>
            </a:r>
            <a:r>
              <a:rPr lang="pt-BR" sz="1350" b="1" dirty="0">
                <a:solidFill>
                  <a:srgbClr val="000080"/>
                </a:solidFill>
              </a:rPr>
              <a:t>879</a:t>
            </a:r>
            <a:r>
              <a:rPr lang="pt-BR" sz="1350" dirty="0">
                <a:solidFill>
                  <a:srgbClr val="000080"/>
                </a:solidFill>
              </a:rPr>
              <a:t>]:</a:t>
            </a:r>
            <a:r>
              <a:rPr lang="pt-BR" sz="1350" dirty="0"/>
              <a:t> frame.loc[['r1','r3']]</a:t>
            </a:r>
          </a:p>
          <a:p>
            <a:r>
              <a:rPr lang="pt-BR" sz="1350" dirty="0">
                <a:solidFill>
                  <a:srgbClr val="8B0000"/>
                </a:solidFill>
              </a:rPr>
              <a:t>Out[</a:t>
            </a:r>
            <a:r>
              <a:rPr lang="pt-BR" sz="1350" b="1" dirty="0">
                <a:solidFill>
                  <a:srgbClr val="8B0000"/>
                </a:solidFill>
              </a:rPr>
              <a:t>879</a:t>
            </a:r>
            <a:r>
              <a:rPr lang="pt-BR" sz="1350" dirty="0">
                <a:solidFill>
                  <a:srgbClr val="8B0000"/>
                </a:solidFill>
              </a:rPr>
              <a:t>]:</a:t>
            </a:r>
            <a:r>
              <a:rPr lang="pt-BR" sz="1350" dirty="0"/>
              <a:t> </a:t>
            </a:r>
          </a:p>
          <a:p>
            <a:r>
              <a:rPr lang="pt-BR" sz="1350" dirty="0"/>
              <a:t>c1 c2 c3</a:t>
            </a:r>
          </a:p>
          <a:p>
            <a:r>
              <a:rPr lang="pt-BR" sz="1350" dirty="0"/>
              <a:t>r1 0 1 2</a:t>
            </a:r>
          </a:p>
          <a:p>
            <a:r>
              <a:rPr lang="pt-BR" sz="1350" dirty="0"/>
              <a:t>r3 6 7 8</a:t>
            </a:r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647498" y="4829752"/>
            <a:ext cx="21386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885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</a:t>
            </a:r>
            <a:r>
              <a:rPr lang="en-US" sz="1350" dirty="0" err="1"/>
              <a:t>frame.iloc</a:t>
            </a:r>
            <a:r>
              <a:rPr lang="en-US" sz="1350" dirty="0"/>
              <a:t>[:2]</a:t>
            </a:r>
          </a:p>
          <a:p>
            <a:r>
              <a:rPr lang="en-US" sz="1350" dirty="0">
                <a:solidFill>
                  <a:srgbClr val="8B0000"/>
                </a:solidFill>
              </a:rPr>
              <a:t>Out[</a:t>
            </a:r>
            <a:r>
              <a:rPr lang="en-US" sz="1350" b="1" dirty="0">
                <a:solidFill>
                  <a:srgbClr val="8B0000"/>
                </a:solidFill>
              </a:rPr>
              <a:t>885</a:t>
            </a:r>
            <a:r>
              <a:rPr lang="en-US" sz="1350" dirty="0">
                <a:solidFill>
                  <a:srgbClr val="8B0000"/>
                </a:solidFill>
              </a:rPr>
              <a:t>]:</a:t>
            </a:r>
            <a:r>
              <a:rPr lang="en-US" sz="1350" dirty="0"/>
              <a:t> </a:t>
            </a:r>
          </a:p>
          <a:p>
            <a:r>
              <a:rPr lang="en-US" sz="1350" dirty="0"/>
              <a:t>c1 c2 c3</a:t>
            </a:r>
          </a:p>
          <a:p>
            <a:r>
              <a:rPr lang="en-US" sz="1350" dirty="0"/>
              <a:t>r1 0 1 2</a:t>
            </a:r>
          </a:p>
          <a:p>
            <a:r>
              <a:rPr lang="en-US" sz="1350" dirty="0"/>
              <a:t>r2 3 4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5652" y="5146963"/>
            <a:ext cx="2057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80"/>
                </a:solidFill>
              </a:rPr>
              <a:t>In [</a:t>
            </a:r>
            <a:r>
              <a:rPr lang="en-US" sz="1350" b="1" dirty="0">
                <a:solidFill>
                  <a:srgbClr val="000080"/>
                </a:solidFill>
              </a:rPr>
              <a:t>952</a:t>
            </a:r>
            <a:r>
              <a:rPr lang="en-US" sz="1350" dirty="0">
                <a:solidFill>
                  <a:srgbClr val="000080"/>
                </a:solidFill>
              </a:rPr>
              <a:t>]:</a:t>
            </a:r>
            <a:r>
              <a:rPr lang="en-US" sz="1350" dirty="0"/>
              <a:t> frame['c1']['r1']</a:t>
            </a:r>
          </a:p>
          <a:p>
            <a:r>
              <a:rPr lang="en-US" sz="1350" dirty="0">
                <a:solidFill>
                  <a:srgbClr val="8B0000"/>
                </a:solidFill>
              </a:rPr>
              <a:t>Out[</a:t>
            </a:r>
            <a:r>
              <a:rPr lang="en-US" sz="1350" b="1" dirty="0">
                <a:solidFill>
                  <a:srgbClr val="8B0000"/>
                </a:solidFill>
              </a:rPr>
              <a:t>952</a:t>
            </a:r>
            <a:r>
              <a:rPr lang="en-US" sz="1350" dirty="0">
                <a:solidFill>
                  <a:srgbClr val="8B0000"/>
                </a:solidFill>
              </a:rPr>
              <a:t>]:</a:t>
            </a:r>
            <a:r>
              <a:rPr lang="en-US" sz="1350" dirty="0"/>
              <a:t>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66825" y="5520523"/>
            <a:ext cx="903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Row slices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085483" y="5132899"/>
            <a:ext cx="178904" cy="33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2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18898</TotalTime>
  <Words>1775</Words>
  <Application>Microsoft Office PowerPoint</Application>
  <PresentationFormat>Ekran Gösterisi (4:3)</PresentationFormat>
  <Paragraphs>277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Lato</vt:lpstr>
      <vt:lpstr>Roboto Slab</vt:lpstr>
      <vt:lpstr>SFBX1000</vt:lpstr>
      <vt:lpstr>SFRM1000</vt:lpstr>
      <vt:lpstr>Wingdings</vt:lpstr>
      <vt:lpstr>Office Theme</vt:lpstr>
      <vt:lpstr>Section 9  Pandas  </vt:lpstr>
      <vt:lpstr>What is Pandas?</vt:lpstr>
      <vt:lpstr>Data structures</vt:lpstr>
      <vt:lpstr>Series</vt:lpstr>
      <vt:lpstr>Series</vt:lpstr>
      <vt:lpstr>DataFrame</vt:lpstr>
      <vt:lpstr>DataFrame</vt:lpstr>
      <vt:lpstr>PowerPoint Sunusu</vt:lpstr>
      <vt:lpstr>More on DataFrame indexing</vt:lpstr>
      <vt:lpstr>PowerPoint Sunusu</vt:lpstr>
      <vt:lpstr>Reading files</vt:lpstr>
      <vt:lpstr>PowerPoint Sunusu</vt:lpstr>
      <vt:lpstr>Data operations</vt:lpstr>
      <vt:lpstr>Filter Data</vt:lpstr>
      <vt:lpstr>Sorting</vt:lpstr>
      <vt:lpstr>PowerPoint Sunusu</vt:lpstr>
      <vt:lpstr>Null values</vt:lpstr>
      <vt:lpstr>PowerPoint Sunusu</vt:lpstr>
      <vt:lpstr>String operations</vt:lpstr>
      <vt:lpstr> Count Values</vt:lpstr>
      <vt:lpstr>Plots</vt:lpstr>
      <vt:lpstr>PowerPoint Sunusu</vt:lpstr>
      <vt:lpstr>Groupby</vt:lpstr>
      <vt:lpstr>PowerPoint Sunusu</vt:lpstr>
      <vt:lpstr>PowerPoint Sunusu</vt:lpstr>
      <vt:lpstr>PowerPoint Sunusu</vt:lpstr>
      <vt:lpstr>File operations</vt:lpstr>
      <vt:lpstr>PowerPoint Sunusu</vt:lpstr>
      <vt:lpstr>PowerPoint Sunusu</vt:lpstr>
      <vt:lpstr>PowerPoint Sunusu</vt:lpstr>
      <vt:lpstr>Writing data to a file</vt:lpstr>
      <vt:lpstr>Exercise</vt:lpstr>
      <vt:lpstr> Concatenating the data</vt:lpstr>
      <vt:lpstr>PowerPoint Sunusu</vt:lpstr>
      <vt:lpstr>Data transformation</vt:lpstr>
      <vt:lpstr>PowerPoint Sunusu</vt:lpstr>
      <vt:lpstr>PowerPoint Sunusu</vt:lpstr>
      <vt:lpstr>Replacing values</vt:lpstr>
      <vt:lpstr>PowerPoint Sunusu</vt:lpstr>
      <vt:lpstr>Groupby and data aggregation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Support Vector Machine Approach for Multiclass Problems</dc:title>
  <dc:creator>Melis Özyıldırım</dc:creator>
  <cp:lastModifiedBy>serkan</cp:lastModifiedBy>
  <cp:revision>847</cp:revision>
  <dcterms:created xsi:type="dcterms:W3CDTF">2012-05-26T14:08:44Z</dcterms:created>
  <dcterms:modified xsi:type="dcterms:W3CDTF">2024-01-01T20:45:54Z</dcterms:modified>
</cp:coreProperties>
</file>