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8"/>
  </p:notesMasterIdLst>
  <p:sldIdLst>
    <p:sldId id="256" r:id="rId2"/>
    <p:sldId id="258" r:id="rId3"/>
    <p:sldId id="265" r:id="rId4"/>
    <p:sldId id="266" r:id="rId5"/>
    <p:sldId id="264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7" r:id="rId14"/>
    <p:sldId id="275" r:id="rId15"/>
    <p:sldId id="276" r:id="rId16"/>
    <p:sldId id="278" r:id="rId17"/>
    <p:sldId id="279" r:id="rId18"/>
    <p:sldId id="280" r:id="rId19"/>
    <p:sldId id="282" r:id="rId20"/>
    <p:sldId id="281" r:id="rId21"/>
    <p:sldId id="283" r:id="rId22"/>
    <p:sldId id="284" r:id="rId23"/>
    <p:sldId id="285" r:id="rId24"/>
    <p:sldId id="287" r:id="rId25"/>
    <p:sldId id="286" r:id="rId26"/>
    <p:sldId id="288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 autoAdjust="0"/>
    <p:restoredTop sz="80275" autoAdjust="0"/>
  </p:normalViewPr>
  <p:slideViewPr>
    <p:cSldViewPr snapToGrid="0" snapToObjects="1">
      <p:cViewPr varScale="1">
        <p:scale>
          <a:sx n="92" d="100"/>
          <a:sy n="92" d="100"/>
        </p:scale>
        <p:origin x="18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10-Oct-23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CEN 427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Python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053430"/>
          </a:xfrm>
        </p:spPr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138878"/>
            <a:ext cx="7886700" cy="23730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Python program is a sequence of statements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Each statement is terminated by a newline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Statements are executed one after the other</a:t>
            </a:r>
            <a:r>
              <a:rPr lang="tr-TR" dirty="0"/>
              <a:t> </a:t>
            </a:r>
            <a:r>
              <a:rPr lang="en-US" dirty="0"/>
              <a:t>until you reach the end of the file.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When there are no more statements, the</a:t>
            </a:r>
            <a:r>
              <a:rPr lang="tr-TR" dirty="0"/>
              <a:t> </a:t>
            </a:r>
            <a:r>
              <a:rPr lang="en-US" dirty="0"/>
              <a:t>program stops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259637-5A9F-418E-83F6-E55A929BDDE5}"/>
              </a:ext>
            </a:extLst>
          </p:cNvPr>
          <p:cNvSpPr txBox="1">
            <a:spLocks/>
          </p:cNvSpPr>
          <p:nvPr/>
        </p:nvSpPr>
        <p:spPr>
          <a:xfrm>
            <a:off x="777875" y="3297239"/>
            <a:ext cx="7543800" cy="1053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dirty="0" err="1"/>
              <a:t>Comments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85D79B-2808-4933-A0E4-881682FDD361}"/>
              </a:ext>
            </a:extLst>
          </p:cNvPr>
          <p:cNvSpPr txBox="1">
            <a:spLocks/>
          </p:cNvSpPr>
          <p:nvPr/>
        </p:nvSpPr>
        <p:spPr>
          <a:xfrm>
            <a:off x="974725" y="4179588"/>
            <a:ext cx="7886700" cy="237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Comments are denoted by </a:t>
            </a:r>
            <a:r>
              <a:rPr lang="en-US" b="1" dirty="0">
                <a:solidFill>
                  <a:srgbClr val="C00000"/>
                </a:solidFill>
              </a:rPr>
              <a:t>#</a:t>
            </a:r>
            <a:endParaRPr lang="tr-TR" b="1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# This is a comment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>
                <a:latin typeface="Courier"/>
              </a:rPr>
              <a:t>height = 442 # Meters</a:t>
            </a:r>
            <a:endParaRPr lang="tr-TR" sz="1600" b="1" i="0" u="none" strike="noStrike" baseline="0" dirty="0">
              <a:latin typeface="Courier"/>
            </a:endParaRPr>
          </a:p>
          <a:p>
            <a:pPr marL="285750" lvl="1" indent="0">
              <a:buNone/>
            </a:pPr>
            <a:endParaRPr lang="tr-TR" sz="20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There are no block comments in Python</a:t>
            </a:r>
            <a:endParaRPr lang="tr-TR" dirty="0"/>
          </a:p>
          <a:p>
            <a:pPr marL="0" indent="0">
              <a:buNone/>
            </a:pPr>
            <a:r>
              <a:rPr lang="tr-TR" sz="2000" b="1" dirty="0"/>
              <a:t> 	(</a:t>
            </a:r>
            <a:r>
              <a:rPr lang="tr-TR" sz="2000" b="1" dirty="0" err="1"/>
              <a:t>e.g</a:t>
            </a:r>
            <a:r>
              <a:rPr lang="tr-TR" sz="2000" b="1" dirty="0"/>
              <a:t>., /* ... */).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924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053430"/>
          </a:xfrm>
        </p:spPr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138877"/>
            <a:ext cx="7886700" cy="56152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variable is just a name for some value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Variable names follow same rules as C </a:t>
            </a:r>
            <a:r>
              <a:rPr lang="tr-TR" dirty="0"/>
              <a:t> </a:t>
            </a:r>
            <a:r>
              <a:rPr lang="en-US" dirty="0"/>
              <a:t>[A-Za-z_][A-Za-z0-9_]*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You do not declare types (int, float, etc.)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height = 442 </a:t>
            </a:r>
            <a:r>
              <a:rPr lang="tr-TR" b="1" dirty="0"/>
              <a:t>		 </a:t>
            </a:r>
            <a:r>
              <a:rPr lang="en-US" b="1" dirty="0"/>
              <a:t># An integer</a:t>
            </a:r>
          </a:p>
          <a:p>
            <a:pPr marL="285750" lvl="1" indent="0">
              <a:buNone/>
            </a:pPr>
            <a:r>
              <a:rPr lang="en-US" b="1" dirty="0"/>
              <a:t>height = 442.0</a:t>
            </a:r>
            <a:r>
              <a:rPr lang="tr-TR" b="1" dirty="0"/>
              <a:t>		</a:t>
            </a:r>
            <a:r>
              <a:rPr lang="en-US" b="1" dirty="0"/>
              <a:t> # Floating point</a:t>
            </a:r>
          </a:p>
          <a:p>
            <a:pPr marL="285750" lvl="1" indent="0">
              <a:buNone/>
            </a:pPr>
            <a:r>
              <a:rPr lang="en-US" b="1" dirty="0"/>
              <a:t>height = "Really tall" </a:t>
            </a:r>
            <a:r>
              <a:rPr lang="tr-TR" b="1" dirty="0"/>
              <a:t>	 </a:t>
            </a:r>
            <a:r>
              <a:rPr lang="en-US" b="1" dirty="0"/>
              <a:t># A string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Python is case sensitive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These are all </a:t>
            </a:r>
            <a:r>
              <a:rPr lang="en-US" b="1" dirty="0"/>
              <a:t>different</a:t>
            </a:r>
            <a:r>
              <a:rPr lang="en-US" dirty="0"/>
              <a:t> variables: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"Jake"</a:t>
            </a:r>
          </a:p>
          <a:p>
            <a:pPr marL="285750" lvl="1" indent="0">
              <a:buNone/>
            </a:pPr>
            <a:r>
              <a:rPr lang="en-US" b="1" dirty="0"/>
              <a:t>Name = "Elwood"</a:t>
            </a:r>
          </a:p>
          <a:p>
            <a:pPr marL="285750" lvl="1" indent="0">
              <a:buNone/>
            </a:pPr>
            <a:r>
              <a:rPr lang="en-US" b="1" dirty="0"/>
              <a:t>NAME = "Guido«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Language statements are </a:t>
            </a:r>
            <a:r>
              <a:rPr lang="en-US" b="1" dirty="0"/>
              <a:t>always</a:t>
            </a:r>
            <a:r>
              <a:rPr lang="en-US" dirty="0"/>
              <a:t> </a:t>
            </a:r>
            <a:r>
              <a:rPr lang="en-US" b="1" dirty="0"/>
              <a:t>lower-case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"Hello World"</a:t>
            </a:r>
            <a:r>
              <a:rPr lang="tr-TR" b="1" dirty="0"/>
              <a:t>)</a:t>
            </a:r>
            <a:r>
              <a:rPr lang="en-US" b="1" dirty="0"/>
              <a:t> </a:t>
            </a:r>
            <a:r>
              <a:rPr lang="tr-TR" b="1" dirty="0"/>
              <a:t>		</a:t>
            </a:r>
            <a:r>
              <a:rPr lang="en-US" b="1" dirty="0"/>
              <a:t># OK</a:t>
            </a:r>
          </a:p>
          <a:p>
            <a:pPr marL="285750" lvl="1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"Hello World"</a:t>
            </a:r>
            <a:r>
              <a:rPr lang="tr-TR" b="1" dirty="0"/>
              <a:t>)</a:t>
            </a:r>
            <a:r>
              <a:rPr lang="en-US" b="1" dirty="0"/>
              <a:t> </a:t>
            </a:r>
            <a:r>
              <a:rPr lang="tr-TR" b="1" dirty="0"/>
              <a:t>		</a:t>
            </a:r>
            <a:r>
              <a:rPr lang="en-US" b="1" dirty="0"/>
              <a:t># ERROR</a:t>
            </a:r>
          </a:p>
          <a:p>
            <a:pPr marL="285750" lvl="1" indent="0">
              <a:buNone/>
            </a:pPr>
            <a:r>
              <a:rPr lang="en-US" b="1" dirty="0"/>
              <a:t>while x &lt; 0: </a:t>
            </a:r>
            <a:r>
              <a:rPr lang="tr-TR" b="1" dirty="0"/>
              <a:t>				</a:t>
            </a:r>
            <a:r>
              <a:rPr lang="en-US" b="1" dirty="0"/>
              <a:t># OK</a:t>
            </a:r>
          </a:p>
          <a:p>
            <a:pPr marL="285750" lvl="1" indent="0">
              <a:buNone/>
            </a:pPr>
            <a:r>
              <a:rPr lang="en-US" b="1" dirty="0"/>
              <a:t>WHILE x &lt; 0: </a:t>
            </a:r>
            <a:r>
              <a:rPr lang="tr-TR" b="1" dirty="0"/>
              <a:t>			</a:t>
            </a:r>
            <a:r>
              <a:rPr lang="en-US" b="1" dirty="0"/>
              <a:t># ERROR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85D79B-2808-4933-A0E4-881682FDD361}"/>
              </a:ext>
            </a:extLst>
          </p:cNvPr>
          <p:cNvSpPr txBox="1">
            <a:spLocks/>
          </p:cNvSpPr>
          <p:nvPr/>
        </p:nvSpPr>
        <p:spPr>
          <a:xfrm>
            <a:off x="974725" y="4179588"/>
            <a:ext cx="7886700" cy="237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en-US" sz="20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A30BC8-DE94-40A3-ADB7-3237B226B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152" y="2218299"/>
            <a:ext cx="2969099" cy="24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1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5D014-228F-4318-829F-662BF118D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3958D-7B93-4E7A-97F6-A7DA32C3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22" y="1326860"/>
            <a:ext cx="7886700" cy="5166013"/>
          </a:xfrm>
        </p:spPr>
        <p:txBody>
          <a:bodyPr>
            <a:normAutofit/>
          </a:bodyPr>
          <a:lstStyle/>
          <a:p>
            <a:r>
              <a:rPr lang="en-US" dirty="0"/>
              <a:t>The while statement executes a loop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while </a:t>
            </a:r>
            <a:r>
              <a:rPr lang="en-US" b="1" dirty="0" err="1"/>
              <a:t>num_bills</a:t>
            </a:r>
            <a:r>
              <a:rPr lang="en-US" b="1" dirty="0"/>
              <a:t> * </a:t>
            </a:r>
            <a:r>
              <a:rPr lang="en-US" b="1" dirty="0" err="1"/>
              <a:t>bill_thickness</a:t>
            </a:r>
            <a:r>
              <a:rPr lang="en-US" b="1" dirty="0"/>
              <a:t> &lt; </a:t>
            </a:r>
            <a:r>
              <a:rPr lang="en-US" b="1" dirty="0" err="1"/>
              <a:t>sears_height</a:t>
            </a:r>
            <a:r>
              <a:rPr lang="en-US" b="1" dirty="0"/>
              <a:t>:</a:t>
            </a:r>
          </a:p>
          <a:p>
            <a:pPr marL="628650" lvl="2" indent="0">
              <a:buNone/>
            </a:pPr>
            <a:r>
              <a:rPr lang="en-US" b="1" dirty="0"/>
              <a:t>print </a:t>
            </a:r>
            <a:r>
              <a:rPr lang="tr-TR" b="1" dirty="0"/>
              <a:t>(</a:t>
            </a:r>
            <a:r>
              <a:rPr lang="en-US" b="1" dirty="0"/>
              <a:t>day, </a:t>
            </a:r>
            <a:r>
              <a:rPr lang="en-US" b="1" dirty="0" err="1"/>
              <a:t>num_bills</a:t>
            </a:r>
            <a:r>
              <a:rPr lang="en-US" b="1" dirty="0"/>
              <a:t>, </a:t>
            </a:r>
            <a:r>
              <a:rPr lang="en-US" b="1" dirty="0" err="1"/>
              <a:t>num_bills</a:t>
            </a:r>
            <a:r>
              <a:rPr lang="en-US" b="1" dirty="0"/>
              <a:t> * </a:t>
            </a:r>
            <a:r>
              <a:rPr lang="en-US" b="1" dirty="0" err="1"/>
              <a:t>bill_thickness</a:t>
            </a:r>
            <a:r>
              <a:rPr lang="tr-TR" b="1" dirty="0"/>
              <a:t>)</a:t>
            </a:r>
            <a:endParaRPr lang="en-US" b="1" dirty="0"/>
          </a:p>
          <a:p>
            <a:pPr marL="628650" lvl="2" indent="0">
              <a:buNone/>
            </a:pPr>
            <a:r>
              <a:rPr lang="en-US" b="1" dirty="0"/>
              <a:t>day = days + 1</a:t>
            </a:r>
          </a:p>
          <a:p>
            <a:pPr marL="628650" lvl="2" indent="0">
              <a:buNone/>
            </a:pPr>
            <a:r>
              <a:rPr lang="en-US" b="1" dirty="0" err="1"/>
              <a:t>num_bills</a:t>
            </a:r>
            <a:r>
              <a:rPr lang="en-US" b="1" dirty="0"/>
              <a:t> = </a:t>
            </a:r>
            <a:r>
              <a:rPr lang="en-US" b="1" dirty="0" err="1"/>
              <a:t>num_bills</a:t>
            </a:r>
            <a:r>
              <a:rPr lang="en-US" b="1" dirty="0"/>
              <a:t> * 2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print('Number of days', day)</a:t>
            </a:r>
            <a:endParaRPr lang="tr-TR" b="1" dirty="0"/>
          </a:p>
          <a:p>
            <a:pPr marL="285750"/>
            <a:r>
              <a:rPr lang="en-US" dirty="0"/>
              <a:t>Executes the indented statements</a:t>
            </a:r>
            <a:r>
              <a:rPr lang="tr-TR" dirty="0"/>
              <a:t> </a:t>
            </a:r>
            <a:r>
              <a:rPr lang="en-US" dirty="0"/>
              <a:t>underneath while the condition is true</a:t>
            </a:r>
            <a:endParaRPr lang="tr-TR" dirty="0"/>
          </a:p>
          <a:p>
            <a:pPr marL="0" indent="0">
              <a:buNone/>
            </a:pPr>
            <a:r>
              <a:rPr lang="en-US" sz="2800" b="1" i="0" u="none" strike="noStrike" baseline="0" dirty="0">
                <a:latin typeface="GillSans"/>
              </a:rPr>
              <a:t>Indentation</a:t>
            </a:r>
            <a:r>
              <a:rPr lang="tr-TR" sz="2800" b="1" i="0" u="none" strike="noStrike" baseline="0" dirty="0">
                <a:latin typeface="GillSans"/>
              </a:rPr>
              <a:t>:</a:t>
            </a:r>
          </a:p>
          <a:p>
            <a:r>
              <a:rPr lang="en-US" dirty="0"/>
              <a:t>There is a preferred indentation style</a:t>
            </a:r>
          </a:p>
          <a:p>
            <a:pPr lvl="1"/>
            <a:r>
              <a:rPr lang="en-US" dirty="0"/>
              <a:t>Always use spaces</a:t>
            </a:r>
          </a:p>
          <a:p>
            <a:pPr lvl="1"/>
            <a:r>
              <a:rPr lang="en-US" dirty="0"/>
              <a:t>Use 4 spaces per level</a:t>
            </a:r>
          </a:p>
          <a:p>
            <a:pPr lvl="1"/>
            <a:r>
              <a:rPr lang="en-US" dirty="0"/>
              <a:t>Avoid tabs (convert to spaces)</a:t>
            </a:r>
          </a:p>
          <a:p>
            <a:r>
              <a:rPr lang="en-US" dirty="0"/>
              <a:t>Always use a Python-aware editor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604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3340677" cy="44862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If-else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1400" b="1" dirty="0"/>
              <a:t>if a &lt; b: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"Computer says no</a:t>
            </a:r>
            <a:r>
              <a:rPr lang="tr-TR" sz="1400" b="1" dirty="0"/>
              <a:t>")</a:t>
            </a:r>
            <a:endParaRPr lang="en-US" sz="1400" b="1" dirty="0"/>
          </a:p>
          <a:p>
            <a:pPr marL="285750" lvl="1" indent="0">
              <a:buNone/>
            </a:pPr>
            <a:r>
              <a:rPr lang="en-US" sz="1400" b="1" dirty="0"/>
              <a:t>else: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"Computer says yes</a:t>
            </a:r>
            <a:r>
              <a:rPr lang="tr-TR" sz="1400" b="1" dirty="0"/>
              <a:t>")</a:t>
            </a:r>
          </a:p>
          <a:p>
            <a:pPr marL="285750" lvl="1" indent="0">
              <a:buNone/>
            </a:pPr>
            <a:endParaRPr lang="tr-TR" dirty="0"/>
          </a:p>
          <a:p>
            <a:pPr marL="285750"/>
            <a:r>
              <a:rPr lang="tr-TR" dirty="0" err="1"/>
              <a:t>If</a:t>
            </a:r>
            <a:r>
              <a:rPr lang="tr-TR" dirty="0"/>
              <a:t>-elif-else</a:t>
            </a:r>
          </a:p>
          <a:p>
            <a:pPr marL="285750"/>
            <a:endParaRPr lang="tr-TR" dirty="0"/>
          </a:p>
          <a:p>
            <a:pPr marL="285750" lvl="1" indent="0">
              <a:buNone/>
            </a:pPr>
            <a:r>
              <a:rPr lang="en-US" sz="1400" b="1" dirty="0"/>
              <a:t>if a == '+’: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PLUS</a:t>
            </a:r>
          </a:p>
          <a:p>
            <a:pPr marL="285750" lvl="1" indent="0">
              <a:buNone/>
            </a:pPr>
            <a:r>
              <a:rPr lang="en-US" sz="1400" b="1" dirty="0" err="1"/>
              <a:t>elif</a:t>
            </a:r>
            <a:r>
              <a:rPr lang="en-US" sz="1400" b="1" dirty="0"/>
              <a:t> a == '-’: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MINUS</a:t>
            </a:r>
          </a:p>
          <a:p>
            <a:pPr marL="285750" lvl="1" indent="0">
              <a:buNone/>
            </a:pPr>
            <a:r>
              <a:rPr lang="en-US" sz="1400" b="1" dirty="0" err="1"/>
              <a:t>elif</a:t>
            </a:r>
            <a:r>
              <a:rPr lang="en-US" sz="1400" b="1" dirty="0"/>
              <a:t> a == '*’: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TIMES</a:t>
            </a:r>
          </a:p>
          <a:p>
            <a:pPr marL="285750" lvl="1" indent="0">
              <a:buNone/>
            </a:pPr>
            <a:r>
              <a:rPr lang="en-US" sz="1400" b="1" dirty="0"/>
              <a:t>else:</a:t>
            </a:r>
          </a:p>
          <a:p>
            <a:pPr marL="285750" lvl="1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op = UNKNOWN</a:t>
            </a:r>
            <a:endParaRPr lang="tr-TR" sz="14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Relations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987637" y="1690689"/>
            <a:ext cx="36679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Relational operators</a:t>
            </a:r>
            <a:endParaRPr lang="tr-TR" dirty="0"/>
          </a:p>
          <a:p>
            <a:pPr marL="0" indent="0">
              <a:buNone/>
            </a:pPr>
            <a:r>
              <a:rPr lang="tr-TR" sz="1400" b="1" dirty="0"/>
              <a:t>	</a:t>
            </a:r>
            <a:r>
              <a:rPr lang="en-US" sz="1400" b="1" dirty="0"/>
              <a:t>&lt; </a:t>
            </a:r>
            <a:r>
              <a:rPr lang="tr-TR" sz="1400" b="1" dirty="0"/>
              <a:t>    </a:t>
            </a:r>
            <a:r>
              <a:rPr lang="en-US" sz="1400" b="1" dirty="0"/>
              <a:t>&gt;</a:t>
            </a:r>
            <a:r>
              <a:rPr lang="tr-TR" sz="1400" b="1" dirty="0"/>
              <a:t>    </a:t>
            </a:r>
            <a:r>
              <a:rPr lang="en-US" sz="1400" b="1" dirty="0"/>
              <a:t> &lt;= </a:t>
            </a:r>
            <a:r>
              <a:rPr lang="tr-TR" sz="1400" b="1" dirty="0"/>
              <a:t>    </a:t>
            </a:r>
            <a:r>
              <a:rPr lang="en-US" sz="1400" b="1" dirty="0"/>
              <a:t>&gt;=</a:t>
            </a:r>
            <a:r>
              <a:rPr lang="tr-TR" sz="1400" b="1" dirty="0"/>
              <a:t>  </a:t>
            </a:r>
            <a:r>
              <a:rPr lang="en-US" sz="1400" b="1" dirty="0"/>
              <a:t> </a:t>
            </a:r>
            <a:r>
              <a:rPr lang="tr-TR" sz="1400" b="1" dirty="0"/>
              <a:t>  </a:t>
            </a:r>
            <a:r>
              <a:rPr lang="en-US" sz="1400" b="1" dirty="0"/>
              <a:t>==</a:t>
            </a:r>
            <a:r>
              <a:rPr lang="tr-TR" sz="1400" b="1" dirty="0"/>
              <a:t>    </a:t>
            </a:r>
            <a:r>
              <a:rPr lang="en-US" sz="1400" b="1" dirty="0"/>
              <a:t> !=</a:t>
            </a:r>
            <a:endParaRPr lang="tr-TR" sz="1400" b="1" dirty="0"/>
          </a:p>
          <a:p>
            <a:pPr marL="0" indent="0">
              <a:buNone/>
            </a:pPr>
            <a:endParaRPr lang="tr-TR" b="1" dirty="0"/>
          </a:p>
          <a:p>
            <a:pPr marL="285750"/>
            <a:r>
              <a:rPr lang="en-US" dirty="0"/>
              <a:t>Boolean expressions (and, or, not)</a:t>
            </a:r>
            <a:endParaRPr lang="tr-TR" dirty="0"/>
          </a:p>
          <a:p>
            <a:pPr marL="285750"/>
            <a:endParaRPr lang="tr-TR" dirty="0"/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en-US" sz="1400" b="1" dirty="0"/>
              <a:t>if b &gt;= a and b &lt;= c:</a:t>
            </a:r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"b is between a and c"</a:t>
            </a:r>
            <a:r>
              <a:rPr lang="tr-TR" sz="1400" b="1" dirty="0"/>
              <a:t>)</a:t>
            </a:r>
            <a:endParaRPr lang="en-US" sz="1400" b="1" dirty="0"/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en-US" sz="1400" b="1" dirty="0"/>
              <a:t>if not (b &lt; a or b &gt; c):</a:t>
            </a:r>
          </a:p>
          <a:p>
            <a:pPr marL="285750" lvl="1" indent="0">
              <a:buFont typeface="Wingdings" panose="05000000000000000000" pitchFamily="2" charset="2"/>
              <a:buNone/>
            </a:pPr>
            <a:r>
              <a:rPr lang="tr-TR" sz="1400" b="1" dirty="0"/>
              <a:t>	</a:t>
            </a:r>
            <a:r>
              <a:rPr lang="en-US" sz="1400" b="1" dirty="0"/>
              <a:t>print </a:t>
            </a:r>
            <a:r>
              <a:rPr lang="tr-TR" sz="1400" b="1" dirty="0"/>
              <a:t>(</a:t>
            </a:r>
            <a:r>
              <a:rPr lang="en-US" sz="1400" b="1" dirty="0"/>
              <a:t>"b is still between a and c"</a:t>
            </a:r>
            <a:r>
              <a:rPr lang="tr-TR" sz="1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239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Truth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73" y="1545215"/>
            <a:ext cx="3667991" cy="4486274"/>
          </a:xfrm>
        </p:spPr>
        <p:txBody>
          <a:bodyPr>
            <a:normAutofit/>
          </a:bodyPr>
          <a:lstStyle/>
          <a:p>
            <a:r>
              <a:rPr lang="en-US" sz="2000" dirty="0"/>
              <a:t>Evaluates as "True"</a:t>
            </a:r>
          </a:p>
          <a:p>
            <a:pPr lvl="1"/>
            <a:r>
              <a:rPr lang="en-US" sz="1600" dirty="0"/>
              <a:t>Non-zero numbers</a:t>
            </a:r>
          </a:p>
          <a:p>
            <a:pPr lvl="1"/>
            <a:r>
              <a:rPr lang="en-US" sz="1600" dirty="0"/>
              <a:t>Non-empty strings</a:t>
            </a:r>
          </a:p>
          <a:p>
            <a:pPr lvl="1"/>
            <a:r>
              <a:rPr lang="en-US" sz="1600" dirty="0"/>
              <a:t>Non-empty containers (lists, etc.)</a:t>
            </a:r>
            <a:endParaRPr lang="tr-TR" sz="1600" dirty="0"/>
          </a:p>
          <a:p>
            <a:pPr lvl="1"/>
            <a:endParaRPr lang="en-US" sz="1600" dirty="0"/>
          </a:p>
          <a:p>
            <a:r>
              <a:rPr lang="en-US" sz="2000" dirty="0"/>
              <a:t>Evaluates as "False"</a:t>
            </a:r>
          </a:p>
          <a:p>
            <a:pPr lvl="1"/>
            <a:r>
              <a:rPr lang="en-US" sz="1600" dirty="0"/>
              <a:t>0 (Zero)</a:t>
            </a:r>
          </a:p>
          <a:p>
            <a:pPr lvl="1"/>
            <a:r>
              <a:rPr lang="en-US" sz="1600" dirty="0"/>
              <a:t>Empty strings or containers</a:t>
            </a:r>
            <a:endParaRPr lang="tr-TR" sz="1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Printing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987637" y="1690689"/>
            <a:ext cx="36679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1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26D721-9FF6-4D20-8B5B-E4B62EA25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69" y="3964996"/>
            <a:ext cx="2733675" cy="8667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750B5D-70E3-469D-9A44-A70467C080BB}"/>
              </a:ext>
            </a:extLst>
          </p:cNvPr>
          <p:cNvSpPr txBox="1">
            <a:spLocks/>
          </p:cNvSpPr>
          <p:nvPr/>
        </p:nvSpPr>
        <p:spPr>
          <a:xfrm>
            <a:off x="4696691" y="1508198"/>
            <a:ext cx="4249881" cy="44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/>
              <a:t>The print statement</a:t>
            </a:r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/>
              <a:t>x</a:t>
            </a:r>
            <a:r>
              <a:rPr lang="tr-TR" sz="1600" b="1" dirty="0"/>
              <a:t>)</a:t>
            </a: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 err="1"/>
              <a:t>x,y,z</a:t>
            </a:r>
            <a:r>
              <a:rPr lang="tr-TR" sz="1600" b="1" dirty="0"/>
              <a:t>)</a:t>
            </a: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print </a:t>
            </a:r>
            <a:r>
              <a:rPr lang="tr-TR" sz="1600" b="1" dirty="0"/>
              <a:t>(</a:t>
            </a:r>
            <a:r>
              <a:rPr lang="en-US" sz="1600" b="1" dirty="0"/>
              <a:t>"Your name is", name</a:t>
            </a:r>
            <a:r>
              <a:rPr lang="tr-TR" sz="1600" b="1" dirty="0"/>
              <a:t>) </a:t>
            </a:r>
          </a:p>
          <a:p>
            <a:pPr marL="285750" lvl="1" indent="0">
              <a:buNone/>
            </a:pPr>
            <a:endParaRPr lang="en-US" sz="1600" b="1" dirty="0"/>
          </a:p>
          <a:p>
            <a:r>
              <a:rPr lang="en-US" sz="1900" dirty="0"/>
              <a:t>Produces a single line of text</a:t>
            </a:r>
          </a:p>
          <a:p>
            <a:r>
              <a:rPr lang="en-US" sz="1900" dirty="0"/>
              <a:t>Items are separated by spaces</a:t>
            </a:r>
          </a:p>
          <a:p>
            <a:r>
              <a:rPr lang="en-US" sz="1900" dirty="0"/>
              <a:t>Always prints a newline unless a trailing</a:t>
            </a:r>
            <a:r>
              <a:rPr lang="tr-TR" sz="1900" dirty="0"/>
              <a:t> </a:t>
            </a:r>
            <a:r>
              <a:rPr lang="en-US" sz="1900" dirty="0"/>
              <a:t>comma is added after last item</a:t>
            </a:r>
            <a:endParaRPr lang="tr-TR" sz="19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E064F9-E1B7-4503-96C0-CE2A83EEF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621" y="4383378"/>
            <a:ext cx="2333625" cy="18097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98359F-F49D-49FF-963C-38F10FB908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7782" y="6061364"/>
            <a:ext cx="41338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0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B429-7CFC-42D1-9398-B91F892F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User input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E6094-A4EF-441C-A06D-9C2AB2730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14" y="1358034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To read a line of typed user-input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input('Enter your name:')</a:t>
            </a:r>
          </a:p>
          <a:p>
            <a:pPr marL="285750" lvl="1" indent="0">
              <a:buNone/>
            </a:pPr>
            <a:r>
              <a:rPr lang="en-US" b="1" dirty="0"/>
              <a:t>print('Your name is', name)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dirty="0"/>
              <a:t>This is useful for small programs, learning exercises or simple debugging. It is not widely used for real programs.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0" indent="0" algn="l">
              <a:buNone/>
            </a:pPr>
            <a:r>
              <a:rPr lang="en-US" sz="2800" b="1" i="0" dirty="0">
                <a:solidFill>
                  <a:srgbClr val="24292F"/>
                </a:solidFill>
                <a:effectLst/>
                <a:latin typeface="-apple-system"/>
              </a:rPr>
              <a:t>pass statement</a:t>
            </a:r>
          </a:p>
          <a:p>
            <a:r>
              <a:rPr lang="en-US" dirty="0"/>
              <a:t>Sometimes you need to specify an empty code block. The keyword pass is used for it.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if a &gt; b:</a:t>
            </a:r>
          </a:p>
          <a:p>
            <a:pPr marL="285750" lvl="1" indent="0">
              <a:buNone/>
            </a:pPr>
            <a:r>
              <a:rPr lang="en-US" b="1" dirty="0"/>
              <a:t>    pass</a:t>
            </a:r>
          </a:p>
          <a:p>
            <a:pPr marL="285750" lvl="1" indent="0">
              <a:buNone/>
            </a:pPr>
            <a:r>
              <a:rPr lang="en-US" b="1" dirty="0"/>
              <a:t>else:</a:t>
            </a:r>
          </a:p>
          <a:p>
            <a:pPr marL="285750" lvl="1" indent="0">
              <a:buNone/>
            </a:pPr>
            <a:r>
              <a:rPr lang="en-US" b="1" dirty="0"/>
              <a:t>    print('Computer says false’)</a:t>
            </a:r>
            <a:br>
              <a:rPr lang="en-US" dirty="0"/>
            </a:br>
            <a:endParaRPr lang="tr-TR" dirty="0"/>
          </a:p>
          <a:p>
            <a:pPr marL="285750"/>
            <a:r>
              <a:rPr lang="en-US" dirty="0"/>
              <a:t>This is also called a "no-op" statement. It does nothing. It serves as a placeholder for statements, possibly to be added later</a:t>
            </a:r>
            <a:endParaRPr lang="tr-TR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2226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6D4C0-9413-4A61-BF87-75F47E32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39C9D-2253-40AB-B55A-C4634D3A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get long statements that you</a:t>
            </a:r>
            <a:r>
              <a:rPr lang="tr-TR" dirty="0"/>
              <a:t> </a:t>
            </a:r>
            <a:r>
              <a:rPr lang="en-US" dirty="0"/>
              <a:t>want to break across multiple lines</a:t>
            </a:r>
            <a:endParaRPr lang="tr-TR" dirty="0"/>
          </a:p>
          <a:p>
            <a:r>
              <a:rPr lang="en-US" dirty="0"/>
              <a:t>Use the line continuation character (\)</a:t>
            </a:r>
            <a:endParaRPr lang="tr-TR" dirty="0"/>
          </a:p>
          <a:p>
            <a:pPr marL="285750" lvl="1" indent="0">
              <a:buNone/>
            </a:pPr>
            <a:r>
              <a:rPr lang="en-US" dirty="0"/>
              <a:t>if product=="game" and type=="pirate memory" \</a:t>
            </a:r>
          </a:p>
          <a:p>
            <a:pPr marL="628650" lvl="2" indent="0">
              <a:buNone/>
            </a:pPr>
            <a:r>
              <a:rPr lang="tr-TR" sz="1800" dirty="0"/>
              <a:t>		</a:t>
            </a:r>
            <a:r>
              <a:rPr lang="en-US" sz="1800" dirty="0"/>
              <a:t>and age &gt;= 4 and age &lt;= 8:</a:t>
            </a:r>
          </a:p>
          <a:p>
            <a:pPr marL="628650" lvl="2" indent="0">
              <a:buNone/>
            </a:pPr>
            <a:r>
              <a:rPr lang="en-US" sz="1800" dirty="0"/>
              <a:t>print </a:t>
            </a:r>
            <a:r>
              <a:rPr lang="tr-TR" sz="1800" dirty="0"/>
              <a:t>(</a:t>
            </a:r>
            <a:r>
              <a:rPr lang="en-US" sz="1800" dirty="0"/>
              <a:t>"I'll take it!"</a:t>
            </a:r>
            <a:r>
              <a:rPr lang="tr-TR" sz="1800" dirty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51198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6030-A526-46B3-9775-18D52570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: The Bouncing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46A93-4E06-46EB-B2EB-2329D0B2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3507"/>
            <a:ext cx="7886700" cy="1325563"/>
          </a:xfrm>
        </p:spPr>
        <p:txBody>
          <a:bodyPr/>
          <a:lstStyle/>
          <a:p>
            <a:r>
              <a:rPr lang="en-US" dirty="0"/>
              <a:t>A rubber ball is dropped from a height of 100 meters and each time it hits the ground, it bounces back up to 3/5 the height it fell. Write a program bounce.py that prints a table showing the height of the first 10 bounces.</a:t>
            </a:r>
            <a:endParaRPr lang="tr-TR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50F983-224C-41A9-A487-91FD01D22B6D}"/>
              </a:ext>
            </a:extLst>
          </p:cNvPr>
          <p:cNvSpPr txBox="1">
            <a:spLocks/>
          </p:cNvSpPr>
          <p:nvPr/>
        </p:nvSpPr>
        <p:spPr>
          <a:xfrm>
            <a:off x="427760" y="3033135"/>
            <a:ext cx="4061114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0" dirty="0">
                <a:solidFill>
                  <a:srgbClr val="24292F"/>
                </a:solidFill>
                <a:effectLst/>
                <a:latin typeface="-apple-system"/>
              </a:rPr>
              <a:t>Your program should make a table that looks something like this: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AA68E6-5DA2-4205-8C27-B26167F53AAC}"/>
              </a:ext>
            </a:extLst>
          </p:cNvPr>
          <p:cNvSpPr txBox="1">
            <a:spLocks/>
          </p:cNvSpPr>
          <p:nvPr/>
        </p:nvSpPr>
        <p:spPr>
          <a:xfrm>
            <a:off x="4331278" y="3033135"/>
            <a:ext cx="4812722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0" i="1" dirty="0">
                <a:solidFill>
                  <a:srgbClr val="24292F"/>
                </a:solidFill>
                <a:effectLst/>
                <a:latin typeface="-apple-system"/>
              </a:rPr>
              <a:t>Note: You can clean up the output a bit if you use the round() function. Try using it to round the output to 4 digits</a:t>
            </a:r>
            <a:endParaRPr lang="en-US" sz="1800" b="0" i="0" dirty="0">
              <a:solidFill>
                <a:srgbClr val="24292F"/>
              </a:solidFill>
              <a:effectLst/>
              <a:latin typeface="-apple-system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9DC467-9427-4D7E-A94D-F42752B8E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629" y="4005116"/>
            <a:ext cx="1857375" cy="21621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EAB130A-0E6E-46A6-B3CB-8873417B7E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923" y="4005116"/>
            <a:ext cx="1200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4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D79E4-1F03-441F-9137-58654C36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581EC-3250-4BA9-AD04-F3B2B61A6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only has a few primitive types of data</a:t>
            </a:r>
            <a:endParaRPr lang="tr-TR" dirty="0"/>
          </a:p>
          <a:p>
            <a:r>
              <a:rPr lang="en-US" dirty="0"/>
              <a:t>Numbers</a:t>
            </a:r>
            <a:endParaRPr lang="tr-TR" dirty="0"/>
          </a:p>
          <a:p>
            <a:r>
              <a:rPr lang="en-US" dirty="0"/>
              <a:t>Strings (character text)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en-US" sz="2400" b="1" dirty="0"/>
              <a:t>Numbers</a:t>
            </a:r>
            <a:r>
              <a:rPr lang="tr-TR" sz="2400" b="1" dirty="0"/>
              <a:t>:</a:t>
            </a:r>
          </a:p>
          <a:p>
            <a:pPr marL="0" indent="0">
              <a:buNone/>
            </a:pPr>
            <a:r>
              <a:rPr lang="en-US" dirty="0"/>
              <a:t>Python has 4 types of numbers</a:t>
            </a:r>
          </a:p>
          <a:p>
            <a:pPr marL="0" indent="0">
              <a:buNone/>
            </a:pPr>
            <a:r>
              <a:rPr lang="en-US" dirty="0"/>
              <a:t>• Booleans</a:t>
            </a:r>
          </a:p>
          <a:p>
            <a:pPr marL="0" indent="0">
              <a:buNone/>
            </a:pPr>
            <a:r>
              <a:rPr lang="en-US" dirty="0"/>
              <a:t>• Integers</a:t>
            </a:r>
          </a:p>
          <a:p>
            <a:pPr marL="0" indent="0">
              <a:buNone/>
            </a:pPr>
            <a:r>
              <a:rPr lang="en-US" dirty="0"/>
              <a:t>• Floating point</a:t>
            </a:r>
          </a:p>
          <a:p>
            <a:pPr marL="0" indent="0">
              <a:buNone/>
            </a:pPr>
            <a:r>
              <a:rPr lang="en-US" dirty="0"/>
              <a:t>• Complex (imaginary numbers)</a:t>
            </a:r>
          </a:p>
        </p:txBody>
      </p:sp>
    </p:spTree>
    <p:extLst>
      <p:ext uri="{BB962C8B-B14F-4D97-AF65-F5344CB8AC3E}">
        <p14:creationId xmlns:p14="http://schemas.microsoft.com/office/powerpoint/2010/main" val="2555225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903FB-BC3B-40DF-A9AD-F2C7F98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060123" cy="1325563"/>
          </a:xfrm>
        </p:spPr>
        <p:txBody>
          <a:bodyPr/>
          <a:lstStyle/>
          <a:p>
            <a:r>
              <a:rPr lang="en-US" dirty="0"/>
              <a:t>Booleans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1DE94-AD20-42C5-897D-EB0F4CE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3340677" cy="4486274"/>
          </a:xfrm>
        </p:spPr>
        <p:txBody>
          <a:bodyPr>
            <a:normAutofit/>
          </a:bodyPr>
          <a:lstStyle/>
          <a:p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: True, </a:t>
            </a:r>
            <a:r>
              <a:rPr lang="tr-TR" dirty="0" err="1"/>
              <a:t>False</a:t>
            </a:r>
            <a:endParaRPr lang="tr-TR" dirty="0"/>
          </a:p>
          <a:p>
            <a:pPr marL="342900" lvl="1" indent="0">
              <a:buNone/>
            </a:pPr>
            <a:r>
              <a:rPr lang="tr-TR" sz="1600" b="1" dirty="0"/>
              <a:t>a = True</a:t>
            </a:r>
          </a:p>
          <a:p>
            <a:pPr marL="342900" lvl="1" indent="0">
              <a:buNone/>
            </a:pPr>
            <a:r>
              <a:rPr lang="tr-TR" sz="1600" b="1" dirty="0"/>
              <a:t>b = </a:t>
            </a:r>
            <a:r>
              <a:rPr lang="tr-TR" sz="1600" b="1" dirty="0" err="1"/>
              <a:t>False</a:t>
            </a:r>
            <a:endParaRPr lang="tr-TR" sz="1600" b="1" dirty="0"/>
          </a:p>
          <a:p>
            <a:pPr marL="342900" lvl="1" indent="0">
              <a:buNone/>
            </a:pPr>
            <a:endParaRPr lang="tr-TR" sz="1200" b="1" dirty="0"/>
          </a:p>
          <a:p>
            <a:r>
              <a:rPr lang="en-US" sz="2000" dirty="0"/>
              <a:t>Evaluated as integers with value 1,0</a:t>
            </a:r>
            <a:endParaRPr lang="tr-TR" sz="2000" dirty="0"/>
          </a:p>
          <a:p>
            <a:endParaRPr lang="tr-TR" sz="2000" dirty="0"/>
          </a:p>
          <a:p>
            <a:pPr marL="285750" lvl="1" indent="0">
              <a:buNone/>
            </a:pPr>
            <a:r>
              <a:rPr lang="en-US" sz="1700" b="1" dirty="0"/>
              <a:t>c = 4 + True </a:t>
            </a:r>
            <a:r>
              <a:rPr lang="tr-TR" sz="1700" b="1" dirty="0"/>
              <a:t>		</a:t>
            </a:r>
            <a:r>
              <a:rPr lang="en-US" sz="1700" b="1" dirty="0"/>
              <a:t># c = 5</a:t>
            </a:r>
            <a:endParaRPr lang="tr-TR" sz="1700" b="1" dirty="0"/>
          </a:p>
          <a:p>
            <a:pPr marL="285750" lvl="1" indent="0">
              <a:buNone/>
            </a:pPr>
            <a:endParaRPr lang="en-US" sz="1700" b="1" dirty="0"/>
          </a:p>
          <a:p>
            <a:pPr marL="285750" lvl="1" indent="0">
              <a:buNone/>
            </a:pPr>
            <a:r>
              <a:rPr lang="en-US" sz="1700" b="1" dirty="0"/>
              <a:t>d = False</a:t>
            </a:r>
          </a:p>
          <a:p>
            <a:pPr marL="285750" lvl="1" indent="0">
              <a:buNone/>
            </a:pPr>
            <a:r>
              <a:rPr lang="en-US" sz="1700" b="1" dirty="0"/>
              <a:t>if d == 0:</a:t>
            </a:r>
          </a:p>
          <a:p>
            <a:pPr marL="285750" lvl="1" indent="0">
              <a:buNone/>
            </a:pPr>
            <a:r>
              <a:rPr lang="tr-TR" sz="1700" b="1" dirty="0"/>
              <a:t>	</a:t>
            </a:r>
            <a:r>
              <a:rPr lang="en-US" sz="1700" b="1" dirty="0"/>
              <a:t>print </a:t>
            </a:r>
            <a:r>
              <a:rPr lang="tr-TR" sz="1700" b="1" dirty="0"/>
              <a:t>(</a:t>
            </a:r>
            <a:r>
              <a:rPr lang="en-US" sz="1700" b="1" dirty="0"/>
              <a:t>"d is False"</a:t>
            </a:r>
            <a:r>
              <a:rPr lang="tr-TR" sz="1700" b="1" dirty="0"/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6698F4-645E-4256-9505-B4B15A9C091F}"/>
              </a:ext>
            </a:extLst>
          </p:cNvPr>
          <p:cNvSpPr txBox="1">
            <a:spLocks/>
          </p:cNvSpPr>
          <p:nvPr/>
        </p:nvSpPr>
        <p:spPr>
          <a:xfrm>
            <a:off x="5455227" y="365126"/>
            <a:ext cx="30601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Integers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6218A8F-AAFB-4C15-8068-03842B6E987A}"/>
              </a:ext>
            </a:extLst>
          </p:cNvPr>
          <p:cNvSpPr txBox="1">
            <a:spLocks/>
          </p:cNvSpPr>
          <p:nvPr/>
        </p:nvSpPr>
        <p:spPr>
          <a:xfrm>
            <a:off x="4717473" y="1690688"/>
            <a:ext cx="4249882" cy="4917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Signed values of arbitrary size</a:t>
            </a:r>
            <a:r>
              <a:rPr lang="tr-TR" dirty="0"/>
              <a:t> </a:t>
            </a:r>
            <a:endParaRPr lang="tr-TR" sz="1400" b="1" dirty="0"/>
          </a:p>
          <a:p>
            <a:pPr marL="285750" lvl="1" indent="0">
              <a:buNone/>
            </a:pPr>
            <a:r>
              <a:rPr lang="pt-BR" sz="1500" b="1" dirty="0"/>
              <a:t>a = 37</a:t>
            </a:r>
          </a:p>
          <a:p>
            <a:pPr marL="285750" lvl="1" indent="0">
              <a:buNone/>
            </a:pPr>
            <a:r>
              <a:rPr lang="pt-BR" sz="1500" b="1" dirty="0"/>
              <a:t>b = -2993929937277166273771284818122412</a:t>
            </a:r>
            <a:endParaRPr lang="tr-TR" sz="1500" b="1" dirty="0"/>
          </a:p>
          <a:p>
            <a:pPr marL="285750" lvl="1" indent="0">
              <a:buNone/>
            </a:pPr>
            <a:endParaRPr lang="tr-TR" sz="1400" b="1" dirty="0"/>
          </a:p>
          <a:p>
            <a:pPr marL="0" indent="0">
              <a:buNone/>
            </a:pPr>
            <a:r>
              <a:rPr lang="tr-TR" sz="2200" b="1" dirty="0"/>
              <a:t> </a:t>
            </a:r>
            <a:r>
              <a:rPr lang="tr-TR" sz="2200" b="1" dirty="0" err="1"/>
              <a:t>Integer</a:t>
            </a:r>
            <a:r>
              <a:rPr lang="tr-TR" sz="2200" b="1" dirty="0"/>
              <a:t> </a:t>
            </a:r>
            <a:r>
              <a:rPr lang="tr-TR" sz="2200" b="1" dirty="0" err="1"/>
              <a:t>Division</a:t>
            </a:r>
            <a:endParaRPr lang="tr-TR" sz="2200" b="1" dirty="0"/>
          </a:p>
          <a:p>
            <a:r>
              <a:rPr lang="en-US" sz="2000" dirty="0"/>
              <a:t>Classic division (/) - truncates</a:t>
            </a:r>
          </a:p>
          <a:p>
            <a:pPr marL="285750" lvl="1" indent="0">
              <a:buNone/>
            </a:pPr>
            <a:r>
              <a:rPr lang="en-US" sz="1700" b="1" dirty="0"/>
              <a:t>&gt;&gt;&gt; 5/4</a:t>
            </a:r>
          </a:p>
          <a:p>
            <a:pPr marL="285750" lvl="1" indent="0">
              <a:buNone/>
            </a:pPr>
            <a:r>
              <a:rPr lang="en-US" sz="1700" b="1" dirty="0"/>
              <a:t>1</a:t>
            </a:r>
            <a:r>
              <a:rPr lang="tr-TR" sz="1700" b="1" dirty="0"/>
              <a:t>.25</a:t>
            </a:r>
            <a:endParaRPr lang="en-US" sz="1700" b="1" dirty="0"/>
          </a:p>
          <a:p>
            <a:r>
              <a:rPr lang="en-US" sz="2000" dirty="0"/>
              <a:t>Floor division (//) - truncates (same)</a:t>
            </a:r>
          </a:p>
          <a:p>
            <a:pPr marL="285750" lvl="1" indent="0">
              <a:buNone/>
            </a:pPr>
            <a:r>
              <a:rPr lang="en-US" sz="1700" b="1" dirty="0"/>
              <a:t>&gt;&gt;&gt; 5//4</a:t>
            </a:r>
          </a:p>
          <a:p>
            <a:pPr marL="285750" lvl="1" indent="0">
              <a:buNone/>
            </a:pPr>
            <a:r>
              <a:rPr lang="en-US" sz="1700" b="1" dirty="0"/>
              <a:t>1</a:t>
            </a:r>
            <a:r>
              <a:rPr lang="tr-TR" sz="1700" b="1" dirty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034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CEN 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427-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 Python  Fundamentals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dirty="0">
                <a:cs typeface="Times New Roman" panose="02020603050405020304" pitchFamily="18" charset="0"/>
              </a:rPr>
              <a:t>What is Python?</a:t>
            </a: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An interpreted high-level programming language.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lvl="1" eaLnBrk="1" hangingPunct="1">
              <a:buSzPct val="70000"/>
              <a:buFont typeface="Wingdings" panose="05000000000000000000" pitchFamily="2" charset="2"/>
              <a:buChar char="v"/>
            </a:pPr>
            <a:r>
              <a:rPr lang="tr-TR" altLang="en-US" sz="2200" dirty="0">
                <a:cs typeface="Times New Roman" panose="02020603050405020304" pitchFamily="18" charset="0"/>
              </a:rPr>
              <a:t>"</a:t>
            </a:r>
            <a:r>
              <a:rPr lang="tr-TR" altLang="en-US" sz="2200" dirty="0" err="1">
                <a:cs typeface="Times New Roman" panose="02020603050405020304" pitchFamily="18" charset="0"/>
              </a:rPr>
              <a:t>scripting</a:t>
            </a:r>
            <a:r>
              <a:rPr lang="tr-TR" altLang="en-US" sz="2200" dirty="0">
                <a:cs typeface="Times New Roman" panose="02020603050405020304" pitchFamily="18" charset="0"/>
              </a:rPr>
              <a:t> </a:t>
            </a:r>
            <a:r>
              <a:rPr lang="tr-TR" altLang="en-US" sz="2200" dirty="0" err="1">
                <a:cs typeface="Times New Roman" panose="02020603050405020304" pitchFamily="18" charset="0"/>
              </a:rPr>
              <a:t>language</a:t>
            </a:r>
            <a:r>
              <a:rPr lang="tr-TR" altLang="en-US" sz="2200" dirty="0">
                <a:cs typeface="Times New Roman" panose="02020603050405020304" pitchFamily="18" charset="0"/>
              </a:rPr>
              <a:t>" </a:t>
            </a:r>
          </a:p>
          <a:p>
            <a:pPr marL="342900" lvl="1" indent="0" eaLnBrk="1" hangingPunct="1">
              <a:buSzPct val="70000"/>
              <a:buNone/>
            </a:pPr>
            <a:endParaRPr lang="tr-TR" altLang="en-US" sz="22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Created by Guido van Rossum around 1990.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buSzPct val="70000"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Named in honor of Monty Python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altLang="en-US" sz="24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  <a:endParaRPr lang="en-US" altLang="en-US" sz="24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9AE79FF6-7630-4FB0-A0A1-49FB111CF73B}" type="slidenum">
              <a:rPr lang="tr-TR" altLang="en-US" smtClean="0"/>
              <a:pPr>
                <a:defRPr/>
              </a:pPr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4F889-6903-4FAC-8492-7D5719F3D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(float)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68C29-BA96-4ED0-9ACF-ED46BA6F5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4727"/>
            <a:ext cx="7886700" cy="472223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Use a decimal or exponential notation</a:t>
            </a:r>
          </a:p>
          <a:p>
            <a:pPr marL="285750" lvl="1" indent="0">
              <a:buNone/>
            </a:pPr>
            <a:r>
              <a:rPr lang="en-US" sz="1600" b="1" dirty="0"/>
              <a:t>a = 37.45</a:t>
            </a:r>
          </a:p>
          <a:p>
            <a:pPr marL="285750" lvl="1" indent="0">
              <a:buNone/>
            </a:pPr>
            <a:r>
              <a:rPr lang="en-US" sz="1600" b="1" dirty="0"/>
              <a:t>b = 4e5</a:t>
            </a:r>
            <a:r>
              <a:rPr lang="tr-TR" sz="1600" b="1" dirty="0"/>
              <a:t>  </a:t>
            </a:r>
            <a:r>
              <a:rPr lang="en-US" sz="1600" dirty="0"/>
              <a:t># 4 x 10**5 or 400,000</a:t>
            </a:r>
          </a:p>
          <a:p>
            <a:pPr marL="285750" lvl="1" indent="0">
              <a:buNone/>
            </a:pPr>
            <a:r>
              <a:rPr lang="en-US" sz="1600" b="1" dirty="0"/>
              <a:t>c = -1.345e-10</a:t>
            </a:r>
          </a:p>
          <a:p>
            <a:r>
              <a:rPr lang="en-US" sz="2000" dirty="0"/>
              <a:t>Represented as double precision using the</a:t>
            </a:r>
            <a:r>
              <a:rPr lang="tr-TR" sz="2000" dirty="0"/>
              <a:t> </a:t>
            </a:r>
            <a:r>
              <a:rPr lang="en-US" sz="2000" dirty="0"/>
              <a:t>native CPU representation (IEEE 754)</a:t>
            </a:r>
          </a:p>
          <a:p>
            <a:pPr marL="285750" lvl="1" indent="0">
              <a:buNone/>
            </a:pPr>
            <a:r>
              <a:rPr lang="en-US" sz="1600" b="1" dirty="0"/>
              <a:t>17 digits of precision</a:t>
            </a:r>
          </a:p>
          <a:p>
            <a:pPr marL="285750" lvl="1" indent="0">
              <a:buNone/>
            </a:pPr>
            <a:r>
              <a:rPr lang="en-US" sz="1600" b="1" dirty="0"/>
              <a:t>Exponent from -308 to 308</a:t>
            </a:r>
          </a:p>
          <a:p>
            <a:r>
              <a:rPr lang="en-US" sz="2000" dirty="0"/>
              <a:t>Same as the C double type</a:t>
            </a:r>
            <a:endParaRPr lang="tr-TR" sz="2000" dirty="0"/>
          </a:p>
          <a:p>
            <a:r>
              <a:rPr lang="en-US" sz="2000" dirty="0"/>
              <a:t>Be aware that floating point numbers are</a:t>
            </a:r>
            <a:r>
              <a:rPr lang="tr-TR" sz="2000" dirty="0"/>
              <a:t> </a:t>
            </a:r>
            <a:r>
              <a:rPr lang="en-US" sz="2000" dirty="0"/>
              <a:t>inexact when representing decimal values.</a:t>
            </a:r>
            <a:endParaRPr lang="tr-TR" sz="2000" dirty="0"/>
          </a:p>
          <a:p>
            <a:pPr marL="628650" lvl="2" indent="0">
              <a:buNone/>
            </a:pPr>
            <a:r>
              <a:rPr lang="pt-BR" sz="1400" b="1" dirty="0"/>
              <a:t>&gt;&gt;&gt; a = 2.1 + 4.2</a:t>
            </a:r>
          </a:p>
          <a:p>
            <a:pPr marL="628650" lvl="2" indent="0">
              <a:buNone/>
            </a:pPr>
            <a:r>
              <a:rPr lang="pt-BR" sz="1400" b="1" dirty="0"/>
              <a:t>&gt;&gt;&gt; a == 6.3</a:t>
            </a:r>
          </a:p>
          <a:p>
            <a:pPr marL="628650" lvl="2" indent="0">
              <a:buNone/>
            </a:pPr>
            <a:r>
              <a:rPr lang="tr-TR" sz="1400" b="1" dirty="0"/>
              <a:t>????</a:t>
            </a:r>
            <a:endParaRPr lang="pt-BR" sz="1400" b="1" dirty="0"/>
          </a:p>
          <a:p>
            <a:pPr marL="628650" lvl="2" indent="0">
              <a:buNone/>
            </a:pPr>
            <a:r>
              <a:rPr lang="pt-BR" sz="1400" b="1" dirty="0"/>
              <a:t>&gt;&gt;&gt; a</a:t>
            </a:r>
          </a:p>
          <a:p>
            <a:pPr marL="628650" lvl="2" indent="0">
              <a:buNone/>
            </a:pPr>
            <a:r>
              <a:rPr lang="tr-TR" sz="1400" b="1" dirty="0"/>
              <a:t>???</a:t>
            </a:r>
          </a:p>
          <a:p>
            <a:pPr marL="285750" lvl="1" indent="0">
              <a:buNone/>
            </a:pPr>
            <a:r>
              <a:rPr lang="en-US" sz="1700" dirty="0"/>
              <a:t>The result of a calculation may not be quite what you expect (emphasis, not a Python bug)</a:t>
            </a:r>
            <a:endParaRPr lang="pt-BR" sz="1700" dirty="0"/>
          </a:p>
          <a:p>
            <a:pPr marL="628650" lvl="2" indent="0">
              <a:buNone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53648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3121-6E6A-4DBA-A5ED-9356B301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EE44-CC3B-47C6-B78B-47A84BD61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lvl="1" indent="0">
              <a:buNone/>
            </a:pPr>
            <a:r>
              <a:rPr lang="en-US" sz="1600" b="1" dirty="0"/>
              <a:t>+ Add</a:t>
            </a:r>
          </a:p>
          <a:p>
            <a:pPr marL="285750" lvl="1" indent="0">
              <a:buNone/>
            </a:pPr>
            <a:r>
              <a:rPr lang="en-US" sz="1600" b="1" dirty="0"/>
              <a:t>- Subtract</a:t>
            </a:r>
          </a:p>
          <a:p>
            <a:pPr marL="285750" lvl="1" indent="0">
              <a:buNone/>
            </a:pPr>
            <a:r>
              <a:rPr lang="en-US" sz="1600" b="1" dirty="0"/>
              <a:t>* Multiply</a:t>
            </a:r>
          </a:p>
          <a:p>
            <a:pPr marL="285750" lvl="1" indent="0">
              <a:buNone/>
            </a:pPr>
            <a:r>
              <a:rPr lang="en-US" sz="1600" b="1" dirty="0"/>
              <a:t>/ Divide</a:t>
            </a:r>
          </a:p>
          <a:p>
            <a:pPr marL="285750" lvl="1" indent="0">
              <a:buNone/>
            </a:pPr>
            <a:r>
              <a:rPr lang="en-US" sz="1600" b="1" dirty="0"/>
              <a:t>% Modulo (remainder)</a:t>
            </a:r>
          </a:p>
          <a:p>
            <a:pPr marL="285750" lvl="1" indent="0">
              <a:buNone/>
            </a:pPr>
            <a:r>
              <a:rPr lang="en-US" sz="1600" b="1" dirty="0"/>
              <a:t>** Power</a:t>
            </a:r>
          </a:p>
          <a:p>
            <a:pPr marL="285750" lvl="1" indent="0">
              <a:buNone/>
            </a:pPr>
            <a:r>
              <a:rPr lang="en-US" sz="1600" b="1" dirty="0"/>
              <a:t>pow(</a:t>
            </a:r>
            <a:r>
              <a:rPr lang="en-US" sz="1600" b="1" dirty="0" err="1"/>
              <a:t>x,y</a:t>
            </a:r>
            <a:r>
              <a:rPr lang="en-US" sz="1600" b="1" dirty="0"/>
              <a:t> [,z]) Power modulo (x**y)%z</a:t>
            </a:r>
          </a:p>
          <a:p>
            <a:pPr marL="285750" lvl="1" indent="0">
              <a:buNone/>
            </a:pPr>
            <a:r>
              <a:rPr lang="en-US" sz="1600" b="1" dirty="0"/>
              <a:t>abs(x) Absolute value</a:t>
            </a:r>
          </a:p>
          <a:p>
            <a:pPr marL="285750" lvl="1" indent="0">
              <a:buNone/>
            </a:pPr>
            <a:r>
              <a:rPr lang="en-US" sz="1600" b="1" dirty="0" err="1"/>
              <a:t>divmod</a:t>
            </a:r>
            <a:r>
              <a:rPr lang="en-US" sz="1600" b="1" dirty="0"/>
              <a:t>(</a:t>
            </a:r>
            <a:r>
              <a:rPr lang="en-US" sz="1600" b="1" dirty="0" err="1"/>
              <a:t>x,y</a:t>
            </a:r>
            <a:r>
              <a:rPr lang="en-US" sz="1600" b="1" dirty="0"/>
              <a:t>) Division with remainder</a:t>
            </a:r>
            <a:endParaRPr lang="tr-TR" sz="1600" b="1" dirty="0"/>
          </a:p>
          <a:p>
            <a:pPr marL="285750" lvl="1" indent="0">
              <a:buNone/>
            </a:pPr>
            <a:endParaRPr lang="tr-TR" sz="1600" b="1" dirty="0"/>
          </a:p>
          <a:p>
            <a:r>
              <a:rPr lang="en-US" sz="1900" dirty="0"/>
              <a:t>Additional functions are in the math module</a:t>
            </a:r>
            <a:endParaRPr lang="tr-TR" sz="1900" dirty="0"/>
          </a:p>
          <a:p>
            <a:pPr marL="285750" lvl="1" indent="0">
              <a:buNone/>
            </a:pPr>
            <a:r>
              <a:rPr lang="en-US" sz="1600" b="1" dirty="0"/>
              <a:t>import math</a:t>
            </a:r>
          </a:p>
          <a:p>
            <a:pPr marL="285750" lvl="1" indent="0">
              <a:buNone/>
            </a:pPr>
            <a:r>
              <a:rPr lang="en-US" sz="1600" b="1" dirty="0"/>
              <a:t>a = </a:t>
            </a:r>
            <a:r>
              <a:rPr lang="en-US" sz="1600" b="1" dirty="0" err="1"/>
              <a:t>math.sqrt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b = </a:t>
            </a:r>
            <a:r>
              <a:rPr lang="en-US" sz="1600" b="1" dirty="0" err="1"/>
              <a:t>math.sin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c = </a:t>
            </a:r>
            <a:r>
              <a:rPr lang="en-US" sz="1600" b="1" dirty="0" err="1"/>
              <a:t>math.cos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d = </a:t>
            </a:r>
            <a:r>
              <a:rPr lang="en-US" sz="1600" b="1" dirty="0" err="1"/>
              <a:t>math.tan</a:t>
            </a:r>
            <a:r>
              <a:rPr lang="en-US" sz="1600" b="1" dirty="0"/>
              <a:t>(x)</a:t>
            </a:r>
          </a:p>
          <a:p>
            <a:pPr marL="285750" lvl="1" indent="0">
              <a:buNone/>
            </a:pPr>
            <a:r>
              <a:rPr lang="en-US" sz="1600" b="1" dirty="0"/>
              <a:t>e = math.log(x)</a:t>
            </a:r>
          </a:p>
        </p:txBody>
      </p:sp>
    </p:spTree>
    <p:extLst>
      <p:ext uri="{BB962C8B-B14F-4D97-AF65-F5344CB8AC3E}">
        <p14:creationId xmlns:p14="http://schemas.microsoft.com/office/powerpoint/2010/main" val="534976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8ADB7-34B8-4DE7-B1A5-4EE5DEA4B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D66C5-B7E1-49A1-B0D3-B9800F878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name can be used to convert</a:t>
            </a:r>
          </a:p>
          <a:p>
            <a:pPr marL="285750" lvl="1" indent="0">
              <a:buNone/>
            </a:pPr>
            <a:r>
              <a:rPr lang="en-US" b="1" dirty="0"/>
              <a:t>a = int(x) </a:t>
            </a:r>
            <a:r>
              <a:rPr lang="tr-TR" b="1" dirty="0"/>
              <a:t>		</a:t>
            </a:r>
            <a:r>
              <a:rPr lang="en-US" b="1" dirty="0"/>
              <a:t># Convert x to integer</a:t>
            </a:r>
          </a:p>
          <a:p>
            <a:pPr marL="285750" lvl="1" indent="0">
              <a:buNone/>
            </a:pPr>
            <a:r>
              <a:rPr lang="en-US" b="1" dirty="0"/>
              <a:t>b = float(x) </a:t>
            </a:r>
            <a:r>
              <a:rPr lang="tr-TR" b="1" dirty="0"/>
              <a:t>		</a:t>
            </a:r>
            <a:r>
              <a:rPr lang="en-US" b="1" dirty="0"/>
              <a:t># Convert x to float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&gt;&gt;&gt; a = 3.14159</a:t>
            </a:r>
          </a:p>
          <a:p>
            <a:pPr marL="285750" lvl="1" indent="0">
              <a:buNone/>
            </a:pPr>
            <a:r>
              <a:rPr lang="en-US" b="1" dirty="0"/>
              <a:t>&gt;&gt;&gt; int(a)</a:t>
            </a:r>
          </a:p>
          <a:p>
            <a:pPr marL="285750" lvl="1" indent="0">
              <a:buNone/>
            </a:pPr>
            <a:r>
              <a:rPr lang="en-US" b="1" dirty="0"/>
              <a:t>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Also work with strings containing numbers</a:t>
            </a:r>
          </a:p>
          <a:p>
            <a:pPr marL="342900" lvl="1" indent="0">
              <a:buNone/>
            </a:pPr>
            <a:r>
              <a:rPr lang="en-US" b="1" dirty="0"/>
              <a:t>&gt;&gt;&gt; a = "3.14159"</a:t>
            </a:r>
          </a:p>
          <a:p>
            <a:pPr marL="342900" lvl="1" indent="0">
              <a:buNone/>
            </a:pPr>
            <a:r>
              <a:rPr lang="en-US" b="1" dirty="0"/>
              <a:t>&gt;&gt;&gt; float(a)</a:t>
            </a:r>
          </a:p>
          <a:p>
            <a:pPr marL="342900" lvl="1" indent="0">
              <a:buNone/>
            </a:pPr>
            <a:r>
              <a:rPr lang="en-US" b="1" dirty="0"/>
              <a:t>3.14159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21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116E-053F-4016-8547-578DC342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32E6-9246-4E44-B60D-E0C93D34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8961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Written in programs with quotes</a:t>
            </a:r>
          </a:p>
          <a:p>
            <a:pPr marL="285750" lvl="1" indent="0">
              <a:buNone/>
            </a:pPr>
            <a:r>
              <a:rPr lang="en-US" b="1" dirty="0"/>
              <a:t>a = "Yeah but no but yeah but..."</a:t>
            </a:r>
          </a:p>
          <a:p>
            <a:pPr marL="285750" lvl="1" indent="0">
              <a:buNone/>
            </a:pPr>
            <a:r>
              <a:rPr lang="en-US" b="1" dirty="0"/>
              <a:t>b = 'computer says no’</a:t>
            </a:r>
          </a:p>
          <a:p>
            <a:pPr marL="285750" lvl="1" indent="0">
              <a:buNone/>
            </a:pPr>
            <a:r>
              <a:rPr lang="tr-TR" b="1" dirty="0"/>
              <a:t> </a:t>
            </a:r>
            <a:endParaRPr lang="en-US" b="1" dirty="0"/>
          </a:p>
          <a:p>
            <a:r>
              <a:rPr lang="en-US" sz="2000" dirty="0"/>
              <a:t>Standard escape characters work (e.g., '\n’)</a:t>
            </a:r>
            <a:r>
              <a:rPr lang="tr-TR" sz="2000" dirty="0"/>
              <a:t> </a:t>
            </a:r>
          </a:p>
          <a:p>
            <a:r>
              <a:rPr lang="en-US" sz="2000" dirty="0"/>
              <a:t>An ordered sequence of bytes (characters)</a:t>
            </a:r>
            <a:endParaRPr lang="tr-TR" sz="2000" dirty="0"/>
          </a:p>
          <a:p>
            <a:r>
              <a:rPr lang="en-US" sz="2000" dirty="0"/>
              <a:t>Stores 8-bit data (ASCII)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3136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0C99-C0D5-49F3-95B4-BE6CEA66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5B393-3784-4D99-A225-E726254B7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3555"/>
            <a:ext cx="7886700" cy="4753408"/>
          </a:xfrm>
        </p:spPr>
        <p:txBody>
          <a:bodyPr>
            <a:normAutofit fontScale="92500" lnSpcReduction="10000"/>
          </a:bodyPr>
          <a:lstStyle/>
          <a:p>
            <a:endParaRPr lang="tr-TR" sz="1800" dirty="0"/>
          </a:p>
          <a:p>
            <a:r>
              <a:rPr lang="en-US" dirty="0"/>
              <a:t>Strings work like an array : s[n]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a = "Hello world"</a:t>
            </a:r>
          </a:p>
          <a:p>
            <a:pPr marL="285750" lvl="1" indent="0">
              <a:buNone/>
            </a:pPr>
            <a:r>
              <a:rPr lang="en-US" b="1" dirty="0"/>
              <a:t>b = a[0]</a:t>
            </a:r>
            <a:r>
              <a:rPr lang="tr-TR" b="1" dirty="0"/>
              <a:t>	</a:t>
            </a:r>
            <a:r>
              <a:rPr lang="en-US" b="1" dirty="0"/>
              <a:t> # b = 'H'</a:t>
            </a:r>
          </a:p>
          <a:p>
            <a:pPr marL="285750" lvl="1" indent="0">
              <a:buNone/>
            </a:pPr>
            <a:r>
              <a:rPr lang="en-US" b="1" dirty="0"/>
              <a:t>c = a[4] </a:t>
            </a:r>
            <a:r>
              <a:rPr lang="tr-TR" b="1" dirty="0"/>
              <a:t>	 </a:t>
            </a:r>
            <a:r>
              <a:rPr lang="en-US" b="1" dirty="0"/>
              <a:t># c = 'o'</a:t>
            </a:r>
          </a:p>
          <a:p>
            <a:pPr marL="285750" lvl="1" indent="0">
              <a:buNone/>
            </a:pPr>
            <a:r>
              <a:rPr lang="en-US" b="1" dirty="0"/>
              <a:t>d = a[-1] </a:t>
            </a:r>
            <a:r>
              <a:rPr lang="tr-TR" b="1" dirty="0"/>
              <a:t>	 </a:t>
            </a:r>
            <a:r>
              <a:rPr lang="en-US" b="1" dirty="0"/>
              <a:t># d = 'd' (Taken from end of string)</a:t>
            </a:r>
          </a:p>
          <a:p>
            <a:endParaRPr lang="tr-TR" dirty="0"/>
          </a:p>
          <a:p>
            <a:r>
              <a:rPr lang="en-US" dirty="0"/>
              <a:t>Slicing/substrings : s[</a:t>
            </a:r>
            <a:r>
              <a:rPr lang="en-US" dirty="0" err="1"/>
              <a:t>start:end</a:t>
            </a:r>
            <a:r>
              <a:rPr lang="en-US" dirty="0"/>
              <a:t>]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d = a[:5] # d = "Hello"</a:t>
            </a:r>
          </a:p>
          <a:p>
            <a:pPr marL="285750" lvl="1" indent="0">
              <a:buNone/>
            </a:pPr>
            <a:r>
              <a:rPr lang="en-US" b="1" dirty="0"/>
              <a:t>e = a[6:] # e = "world"</a:t>
            </a:r>
          </a:p>
          <a:p>
            <a:pPr marL="285750" lvl="1" indent="0">
              <a:buNone/>
            </a:pPr>
            <a:r>
              <a:rPr lang="en-US" b="1" dirty="0"/>
              <a:t>f = a[3:8] # f = "lo wo"</a:t>
            </a:r>
          </a:p>
          <a:p>
            <a:pPr marL="285750" lvl="1" indent="0">
              <a:buNone/>
            </a:pPr>
            <a:r>
              <a:rPr lang="en-US" b="1" dirty="0"/>
              <a:t>g = a[-5:] # g = "world«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Concatenation (+)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a = "Hello" + "World"</a:t>
            </a:r>
          </a:p>
          <a:p>
            <a:pPr marL="285750" lvl="1" indent="0">
              <a:buNone/>
            </a:pPr>
            <a:r>
              <a:rPr lang="en-US" b="1" dirty="0"/>
              <a:t>b = "Say " + a</a:t>
            </a:r>
          </a:p>
        </p:txBody>
      </p:sp>
    </p:spTree>
    <p:extLst>
      <p:ext uri="{BB962C8B-B14F-4D97-AF65-F5344CB8AC3E}">
        <p14:creationId xmlns:p14="http://schemas.microsoft.com/office/powerpoint/2010/main" val="4204197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23AF-5DE5-4AE5-A728-A2460716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827F-972A-4135-982A-232D6D0A1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Length (</a:t>
            </a:r>
            <a:r>
              <a:rPr lang="en-US" dirty="0" err="1"/>
              <a:t>len</a:t>
            </a:r>
            <a:r>
              <a:rPr lang="en-US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&gt;&gt;&gt; s = "Hello"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len</a:t>
            </a:r>
            <a:r>
              <a:rPr lang="en-US" b="1" dirty="0"/>
              <a:t>(s)</a:t>
            </a:r>
          </a:p>
          <a:p>
            <a:pPr marL="285750" lvl="1" indent="0">
              <a:buNone/>
            </a:pPr>
            <a:r>
              <a:rPr lang="en-US" b="1" dirty="0"/>
              <a:t>5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Membership test (in, not in)</a:t>
            </a:r>
          </a:p>
          <a:p>
            <a:pPr marL="285750" lvl="1" indent="0">
              <a:buNone/>
            </a:pPr>
            <a:r>
              <a:rPr lang="en-US" b="1" dirty="0"/>
              <a:t>&gt;&gt;&gt; 'e' in s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</a:p>
          <a:p>
            <a:pPr marL="285750" lvl="1" indent="0">
              <a:buNone/>
            </a:pPr>
            <a:r>
              <a:rPr lang="en-US" b="1" dirty="0"/>
              <a:t>&gt;&gt;&gt; 'x' in s</a:t>
            </a:r>
          </a:p>
          <a:p>
            <a:pPr marL="285750" lvl="1" indent="0">
              <a:buNone/>
            </a:pPr>
            <a:r>
              <a:rPr lang="en-US" b="1" dirty="0"/>
              <a:t>False</a:t>
            </a:r>
          </a:p>
          <a:p>
            <a:pPr marL="285750" lvl="1" indent="0">
              <a:buNone/>
            </a:pPr>
            <a:r>
              <a:rPr lang="en-US" b="1" dirty="0"/>
              <a:t>&gt;&gt;&gt; "hi" not in s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  <a:endParaRPr lang="tr-TR" b="1" dirty="0"/>
          </a:p>
          <a:p>
            <a:pPr marL="285750" lvl="1" indent="0">
              <a:buNone/>
            </a:pPr>
            <a:endParaRPr lang="en-US" dirty="0"/>
          </a:p>
          <a:p>
            <a:r>
              <a:rPr lang="en-US" dirty="0"/>
              <a:t>Replication (s*n)</a:t>
            </a:r>
          </a:p>
          <a:p>
            <a:pPr marL="285750" lvl="1" indent="0">
              <a:buNone/>
            </a:pPr>
            <a:r>
              <a:rPr lang="en-US" b="1" dirty="0"/>
              <a:t>&gt;&gt;&gt; s = "Hello"</a:t>
            </a:r>
          </a:p>
          <a:p>
            <a:pPr marL="285750" lvl="1" indent="0">
              <a:buNone/>
            </a:pPr>
            <a:r>
              <a:rPr lang="en-US" b="1" dirty="0"/>
              <a:t>&gt;&gt;&gt; s*5</a:t>
            </a:r>
          </a:p>
          <a:p>
            <a:pPr marL="285750" lvl="1" indent="0">
              <a:buNone/>
            </a:pPr>
            <a:r>
              <a:rPr lang="en-US" b="1" dirty="0"/>
              <a:t>'</a:t>
            </a:r>
            <a:r>
              <a:rPr lang="en-US" b="1" dirty="0" err="1"/>
              <a:t>HelloHelloHelloHelloHello</a:t>
            </a:r>
            <a:r>
              <a:rPr lang="en-US" b="1" dirty="0"/>
              <a:t>'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81588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B66A-3228-4323-ADE9-F4D535433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Mutability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87EBE-CFDC-4320-8F21-46D8A8610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Strings are "immutable" (read only)</a:t>
            </a:r>
            <a:r>
              <a:rPr lang="tr-TR" dirty="0"/>
              <a:t>. </a:t>
            </a:r>
            <a:r>
              <a:rPr lang="en-US" dirty="0"/>
              <a:t>Once created, the value can't be changed</a:t>
            </a:r>
          </a:p>
          <a:p>
            <a:pPr marL="285750" lvl="1" indent="0">
              <a:buNone/>
            </a:pPr>
            <a:r>
              <a:rPr lang="en-US" b="1" dirty="0"/>
              <a:t>&gt;&gt;&gt; s = "Hello World"</a:t>
            </a:r>
          </a:p>
          <a:p>
            <a:pPr marL="285750" lvl="1" indent="0">
              <a:buNone/>
            </a:pPr>
            <a:r>
              <a:rPr lang="en-US" b="1" dirty="0"/>
              <a:t>&gt;&gt;&gt; s[1] = 'a'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&lt;module&gt;</a:t>
            </a:r>
          </a:p>
          <a:p>
            <a:pPr marL="285750" lvl="1" indent="0">
              <a:buNone/>
            </a:pPr>
            <a:r>
              <a:rPr lang="en-US" b="1" dirty="0" err="1"/>
              <a:t>TypeError</a:t>
            </a:r>
            <a:r>
              <a:rPr lang="en-US" b="1" dirty="0"/>
              <a:t>: 'str' object does not support item assignment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All operations and methods that manipulate</a:t>
            </a:r>
            <a:r>
              <a:rPr lang="tr-TR" dirty="0"/>
              <a:t> </a:t>
            </a:r>
            <a:r>
              <a:rPr lang="en-US" dirty="0"/>
              <a:t>string data always create new strings</a:t>
            </a:r>
            <a:endParaRPr lang="tr-TR" dirty="0"/>
          </a:p>
          <a:p>
            <a:pPr marL="0" indent="0">
              <a:buNone/>
            </a:pPr>
            <a:r>
              <a:rPr lang="en-US" b="1" dirty="0"/>
              <a:t>String Conversions</a:t>
            </a:r>
            <a:r>
              <a:rPr lang="tr-TR" b="1" dirty="0"/>
              <a:t>:</a:t>
            </a:r>
          </a:p>
          <a:p>
            <a:r>
              <a:rPr lang="en-US" dirty="0"/>
              <a:t>Use str() to convert a value to a string</a:t>
            </a:r>
            <a:endParaRPr lang="tr-TR" dirty="0"/>
          </a:p>
          <a:p>
            <a:pPr marL="285750" lvl="1" indent="0">
              <a:buNone/>
            </a:pPr>
            <a:r>
              <a:rPr lang="pl-PL" b="1" dirty="0"/>
              <a:t>&gt;&gt;&gt; x = 42</a:t>
            </a:r>
          </a:p>
          <a:p>
            <a:pPr marL="285750" lvl="1" indent="0">
              <a:buNone/>
            </a:pPr>
            <a:r>
              <a:rPr lang="pl-PL" b="1" dirty="0"/>
              <a:t>&gt;&gt;&gt; str(x)</a:t>
            </a:r>
          </a:p>
          <a:p>
            <a:pPr marL="285750" lvl="1" indent="0">
              <a:buNone/>
            </a:pPr>
            <a:r>
              <a:rPr lang="pl-PL" b="1" dirty="0"/>
              <a:t>'42'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619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465E-FF90-4D95-9426-A74384B0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549275"/>
            <a:ext cx="7543800" cy="1196975"/>
          </a:xfrm>
        </p:spPr>
        <p:txBody>
          <a:bodyPr/>
          <a:lstStyle/>
          <a:p>
            <a:pPr>
              <a:defRPr/>
            </a:pPr>
            <a:r>
              <a:rPr lang="en-US" sz="4000" b="1" dirty="0"/>
              <a:t>Where to Get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E8B67-F74F-4570-8914-24B21CB87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SzPct val="70000"/>
              <a:buFont typeface="Calibri" panose="020F0502020204030204" pitchFamily="34" charset="0"/>
              <a:buNone/>
              <a:defRPr/>
            </a:pPr>
            <a:r>
              <a:rPr lang="en-US" sz="1800" dirty="0">
                <a:latin typeface="GillSans"/>
                <a:hlinkClick r:id="rId2"/>
              </a:rPr>
              <a:t>http://www.python.org</a:t>
            </a:r>
            <a:endParaRPr lang="tr-TR" sz="1800" dirty="0">
              <a:latin typeface="GillSans"/>
            </a:endParaRP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tr-TR" sz="1800" dirty="0"/>
              <a:t> </a:t>
            </a:r>
            <a:r>
              <a:rPr lang="en-US" sz="1800" dirty="0"/>
              <a:t>Downloads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tr-TR" sz="1800" dirty="0"/>
              <a:t> </a:t>
            </a:r>
            <a:r>
              <a:rPr lang="en-US" sz="1800" dirty="0"/>
              <a:t>Documentation and tutorial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 Community Links</a:t>
            </a:r>
          </a:p>
          <a:p>
            <a:pPr>
              <a:buSzPct val="70000"/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 Third party packages</a:t>
            </a:r>
            <a:endParaRPr lang="tr-TR" sz="1800" dirty="0"/>
          </a:p>
          <a:p>
            <a:pPr marL="0" indent="0" algn="ctr">
              <a:buSzPct val="70000"/>
              <a:buFont typeface="Calibri" panose="020F0502020204030204" pitchFamily="34" charset="0"/>
              <a:buNone/>
              <a:defRPr/>
            </a:pPr>
            <a:r>
              <a:rPr lang="en-US" sz="2400" b="1" dirty="0">
                <a:latin typeface="GillSans"/>
              </a:rPr>
              <a:t>Python Versions</a:t>
            </a:r>
            <a:endParaRPr lang="tr-TR" sz="2400" b="1" dirty="0">
              <a:latin typeface="GillSans"/>
            </a:endParaRPr>
          </a:p>
          <a:p>
            <a:pPr>
              <a:buSzPct val="70000"/>
              <a:defRPr/>
            </a:pPr>
            <a:r>
              <a:rPr lang="en-US" sz="1800" dirty="0"/>
              <a:t>Most users use "</a:t>
            </a:r>
            <a:r>
              <a:rPr lang="en-US" sz="1800" dirty="0" err="1"/>
              <a:t>CPython</a:t>
            </a:r>
            <a:r>
              <a:rPr lang="en-US" sz="1800" dirty="0"/>
              <a:t>"</a:t>
            </a:r>
          </a:p>
          <a:p>
            <a:pPr>
              <a:buSzPct val="70000"/>
              <a:defRPr/>
            </a:pPr>
            <a:r>
              <a:rPr lang="en-US" sz="1800" dirty="0"/>
              <a:t>• Version 2.X (most common)</a:t>
            </a:r>
          </a:p>
          <a:p>
            <a:pPr>
              <a:buSzPct val="70000"/>
              <a:defRPr/>
            </a:pPr>
            <a:r>
              <a:rPr lang="en-US" sz="1800" dirty="0"/>
              <a:t>• Version 3.X (bleeding edge, the future)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Running Python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>
                <a:latin typeface="GillSans"/>
              </a:rPr>
              <a:t>Python programs run inside an interpreter</a:t>
            </a:r>
          </a:p>
          <a:p>
            <a:r>
              <a:rPr lang="en-US" altLang="en-US" sz="1800" dirty="0">
                <a:latin typeface="GillSans"/>
              </a:rPr>
              <a:t>The interpreter is a simple "console-based«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application that normally starts from a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command shell (e.g., the Unix shell)</a:t>
            </a:r>
            <a:endParaRPr lang="tr-TR" altLang="en-US" sz="1800" dirty="0">
              <a:latin typeface="GillSans"/>
            </a:endParaRPr>
          </a:p>
          <a:p>
            <a:pPr marL="0" indent="0">
              <a:buNone/>
            </a:pPr>
            <a:endParaRPr lang="en-US" altLang="en-US" sz="1800" dirty="0">
              <a:latin typeface="GillSans"/>
            </a:endParaRP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bash % </a:t>
            </a:r>
            <a:r>
              <a:rPr lang="en-US" altLang="en-US" sz="1500" b="1" dirty="0">
                <a:latin typeface="Courier-Bold"/>
              </a:rPr>
              <a:t>python</a:t>
            </a:r>
          </a:p>
          <a:p>
            <a:pPr marL="285750" lvl="1" indent="0">
              <a:buNone/>
            </a:pPr>
            <a:r>
              <a:rPr lang="pt-BR" altLang="en-US" sz="1500" dirty="0">
                <a:latin typeface="Courier"/>
              </a:rPr>
              <a:t>Python 2.7.3 (r271:86832, Feb 27 2011, 11:47:28)</a:t>
            </a:r>
            <a:r>
              <a:rPr lang="tr-TR" altLang="en-US" sz="1500" dirty="0">
                <a:latin typeface="Courier"/>
              </a:rPr>
              <a:t> </a:t>
            </a: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GCC 4.2.1 (Apple Inc. build 5664)] on </a:t>
            </a:r>
            <a:r>
              <a:rPr lang="en-US" altLang="en-US" sz="1500" dirty="0" err="1">
                <a:latin typeface="Courier"/>
              </a:rPr>
              <a:t>darwin</a:t>
            </a:r>
            <a:endParaRPr lang="en-US" altLang="en-US" sz="1500" dirty="0">
              <a:latin typeface="Courier"/>
            </a:endParaRP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Type "help", "copyright", "credits" or "license"</a:t>
            </a:r>
          </a:p>
          <a:p>
            <a:pPr marL="285750" lvl="1" indent="0">
              <a:buNone/>
            </a:pPr>
            <a:r>
              <a:rPr lang="en-US" altLang="en-US" sz="1500" dirty="0">
                <a:latin typeface="Courier"/>
              </a:rPr>
              <a:t>&gt;&gt;&gt;</a:t>
            </a:r>
            <a:endParaRPr lang="tr-TR" altLang="en-US" sz="1500" dirty="0">
              <a:latin typeface="Courier"/>
            </a:endParaRPr>
          </a:p>
          <a:p>
            <a:pPr marL="285750" lvl="1" indent="0">
              <a:buNone/>
            </a:pPr>
            <a:endParaRPr lang="en-US" altLang="en-US" sz="1500" dirty="0">
              <a:latin typeface="GillSans"/>
            </a:endParaRPr>
          </a:p>
          <a:p>
            <a:r>
              <a:rPr lang="en-US" altLang="en-US" sz="1800" dirty="0">
                <a:latin typeface="GillSans"/>
              </a:rPr>
              <a:t>Expert programmers usually have no problem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using the interpreter in this way, but it's not so</a:t>
            </a:r>
            <a:r>
              <a:rPr lang="tr-TR" altLang="en-US" sz="1800" dirty="0">
                <a:latin typeface="GillSans"/>
              </a:rPr>
              <a:t> </a:t>
            </a:r>
            <a:r>
              <a:rPr lang="en-US" altLang="en-US" sz="1800" dirty="0">
                <a:latin typeface="GillSans"/>
              </a:rPr>
              <a:t>user-friendly for beginners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467C-8D8D-4636-99C3-61DEE11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/>
              <a:t>Course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A325-C051-4644-9715-B9DCBC69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24292F"/>
                </a:solidFill>
              </a:rPr>
              <a:t>You need nothing more than a basic Python 3.6 installation or newer.</a:t>
            </a:r>
            <a:endParaRPr lang="tr-TR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Where to get Python (if not installed)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http://www.python.org</a:t>
            </a:r>
            <a:endParaRPr lang="tr-TR" sz="2000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24292F"/>
                </a:solidFill>
              </a:rPr>
              <a:t> There is no dependency on any particular operating system, editor, IDE, or extra Python-related tooling. </a:t>
            </a:r>
            <a:r>
              <a:rPr lang="tr-TR" dirty="0">
                <a:solidFill>
                  <a:srgbClr val="24292F"/>
                </a:solidFill>
              </a:rPr>
              <a:t> </a:t>
            </a:r>
          </a:p>
          <a:p>
            <a:pPr marL="0" indent="0">
              <a:buFont typeface="Calibri" panose="020F0502020204030204" pitchFamily="34" charset="0"/>
              <a:buNone/>
              <a:defRPr/>
            </a:pPr>
            <a:endParaRPr lang="tr-TR" dirty="0">
              <a:solidFill>
                <a:srgbClr val="24292F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b="1" dirty="0">
                <a:latin typeface="GillSans"/>
              </a:rPr>
              <a:t>Alternate Tools</a:t>
            </a:r>
            <a:endParaRPr lang="tr-TR" b="1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PyCharm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Spyder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>
                <a:solidFill>
                  <a:srgbClr val="24292F"/>
                </a:solidFill>
                <a:latin typeface="GillSans"/>
              </a:rPr>
              <a:t>…..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AF1B0-79CF-43BE-9740-F4C1B2343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1413470"/>
          </a:xfrm>
        </p:spPr>
        <p:txBody>
          <a:bodyPr>
            <a:normAutofit/>
          </a:bodyPr>
          <a:lstStyle/>
          <a:p>
            <a:r>
              <a:rPr lang="en-US" sz="3600" b="1" dirty="0"/>
              <a:t>The Python Interpreter</a:t>
            </a:r>
            <a:r>
              <a:rPr lang="tr-TR" sz="3600" b="1" dirty="0"/>
              <a:t> / Interactive </a:t>
            </a:r>
            <a:r>
              <a:rPr lang="tr-TR" sz="3600" b="1" dirty="0" err="1"/>
              <a:t>Mode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057D3-8A54-4B8A-8E5D-56D124001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When you start Python, you get an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"interactive" mode where you can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experiment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If you start typing statements, they will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run immediately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No edit/compile/run/debug cycle</a:t>
            </a:r>
            <a:endParaRPr lang="tr-TR" sz="1800" b="0" i="0" u="none" strike="noStrike" baseline="0" dirty="0">
              <a:latin typeface="Gill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1800" dirty="0">
              <a:latin typeface="Gill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1800" dirty="0">
              <a:latin typeface="Gill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E51319-6184-4CBE-A19C-87E07100C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401079"/>
            <a:ext cx="2752725" cy="28670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A7437E-5D57-4716-9B16-605ACAB773AB}"/>
              </a:ext>
            </a:extLst>
          </p:cNvPr>
          <p:cNvSpPr txBox="1"/>
          <p:nvPr/>
        </p:nvSpPr>
        <p:spPr>
          <a:xfrm>
            <a:off x="822325" y="3464638"/>
            <a:ext cx="40377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&gt;&gt;&gt; is the interpreter</a:t>
            </a:r>
            <a:r>
              <a:rPr lang="tr-TR" sz="1800" b="0" i="0" u="none" strike="noStrike" baseline="0" dirty="0">
                <a:latin typeface="GillSans"/>
              </a:rPr>
              <a:t>  </a:t>
            </a:r>
            <a:r>
              <a:rPr lang="en-US" sz="1800" b="0" i="0" u="none" strike="noStrike" baseline="0" dirty="0">
                <a:latin typeface="GillSans"/>
              </a:rPr>
              <a:t>prompt for starting a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new statement</a:t>
            </a:r>
            <a:endParaRPr lang="tr-TR" sz="1800" b="0" i="0" u="none" strike="noStrike" baseline="0" dirty="0">
              <a:latin typeface="GillSans"/>
            </a:endParaRPr>
          </a:p>
          <a:p>
            <a:pPr algn="l"/>
            <a:endParaRPr lang="tr-TR" dirty="0">
              <a:latin typeface="GillSans"/>
            </a:endParaRP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... is the interpreter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prompt for continuing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a statement (it may be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blank in some tools)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B26498-09DE-4E6C-99EC-4E58F428616B}"/>
              </a:ext>
            </a:extLst>
          </p:cNvPr>
          <p:cNvSpPr txBox="1"/>
          <p:nvPr/>
        </p:nvSpPr>
        <p:spPr>
          <a:xfrm>
            <a:off x="6236394" y="5121890"/>
            <a:ext cx="22960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Enter a blank line to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finish typing and to run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600" b="0" i="0" u="none" strike="noStrike" baseline="0" dirty="0">
                <a:latin typeface="Helvetica" panose="020B0604020202020204" pitchFamily="34" charset="0"/>
              </a:rPr>
              <a:t>12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667192-404A-44FF-849D-3823D79315FB}"/>
              </a:ext>
            </a:extLst>
          </p:cNvPr>
          <p:cNvCxnSpPr>
            <a:cxnSpLocks/>
          </p:cNvCxnSpPr>
          <p:nvPr/>
        </p:nvCxnSpPr>
        <p:spPr>
          <a:xfrm>
            <a:off x="3347864" y="3857625"/>
            <a:ext cx="1512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122EC2-533D-4825-AED9-1F63ECF4C3E6}"/>
              </a:ext>
            </a:extLst>
          </p:cNvPr>
          <p:cNvCxnSpPr>
            <a:cxnSpLocks/>
          </p:cNvCxnSpPr>
          <p:nvPr/>
        </p:nvCxnSpPr>
        <p:spPr>
          <a:xfrm>
            <a:off x="3851920" y="4509120"/>
            <a:ext cx="1080120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8977EBC-B9F0-4398-8F23-25F42A85FC49}"/>
              </a:ext>
            </a:extLst>
          </p:cNvPr>
          <p:cNvCxnSpPr>
            <a:cxnSpLocks/>
          </p:cNvCxnSpPr>
          <p:nvPr/>
        </p:nvCxnSpPr>
        <p:spPr>
          <a:xfrm flipH="1" flipV="1">
            <a:off x="5376490" y="4834591"/>
            <a:ext cx="1283742" cy="384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46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94D8-92DE-4AB5-A32A-9833A1AF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82070-7BAA-46CF-B2A4-91530F611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underscore (_) for the last result</a:t>
            </a:r>
            <a:endParaRPr lang="tr-TR" dirty="0"/>
          </a:p>
          <a:p>
            <a:pPr marL="200025" lvl="1" indent="0">
              <a:buNone/>
            </a:pPr>
            <a:r>
              <a:rPr lang="tr-TR" dirty="0"/>
              <a:t> &gt;&gt;&gt; 37*42</a:t>
            </a:r>
          </a:p>
          <a:p>
            <a:pPr marL="200025" lvl="1" indent="0">
              <a:buNone/>
            </a:pPr>
            <a:r>
              <a:rPr lang="tr-TR" dirty="0"/>
              <a:t>1554</a:t>
            </a:r>
          </a:p>
          <a:p>
            <a:pPr marL="200025" lvl="1" indent="0">
              <a:buNone/>
            </a:pPr>
            <a:r>
              <a:rPr lang="tr-TR" dirty="0"/>
              <a:t>&gt;&gt;&gt;_*2</a:t>
            </a:r>
          </a:p>
          <a:p>
            <a:pPr marL="200025" lvl="1" indent="0">
              <a:buNone/>
            </a:pPr>
            <a:r>
              <a:rPr lang="tr-TR" dirty="0"/>
              <a:t>3108</a:t>
            </a:r>
          </a:p>
          <a:p>
            <a:pPr algn="l"/>
            <a:r>
              <a:rPr lang="en-US" sz="1600" b="1" i="0" u="none" strike="noStrike" baseline="0" dirty="0">
                <a:solidFill>
                  <a:srgbClr val="FF0000"/>
                </a:solidFill>
                <a:latin typeface="GillSans"/>
              </a:rPr>
              <a:t>Note: This only works in interactive mode</a:t>
            </a:r>
            <a:r>
              <a:rPr lang="tr-TR" sz="1600" b="1" i="0" u="none" strike="noStrike" baseline="0" dirty="0">
                <a:solidFill>
                  <a:srgbClr val="FF0000"/>
                </a:solidFill>
                <a:latin typeface="GillSans"/>
              </a:rPr>
              <a:t> </a:t>
            </a:r>
            <a:r>
              <a:rPr lang="en-US" sz="1600" b="1" i="0" u="none" strike="noStrike" baseline="0" dirty="0">
                <a:solidFill>
                  <a:srgbClr val="FF0000"/>
                </a:solidFill>
                <a:latin typeface="GillSans"/>
              </a:rPr>
              <a:t>(you never use _ in a program)</a:t>
            </a:r>
            <a:endParaRPr lang="tr-TR" sz="1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/>
              <a:t> </a:t>
            </a:r>
            <a:r>
              <a:rPr lang="en-US" sz="1800" b="1" i="0" u="none" strike="noStrike" baseline="0" dirty="0">
                <a:latin typeface="GillSans"/>
              </a:rPr>
              <a:t>Getting Help</a:t>
            </a:r>
            <a:endParaRPr lang="tr-TR" sz="1800" b="1" i="0" u="none" strike="noStrike" baseline="0" dirty="0">
              <a:latin typeface="GillSans"/>
            </a:endParaRP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&gt;&gt;&gt; help(range)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Help on built-in function range in module __</a:t>
            </a:r>
            <a:r>
              <a:rPr lang="en-US" b="1" dirty="0" err="1"/>
              <a:t>builtin</a:t>
            </a:r>
            <a:r>
              <a:rPr lang="en-US" b="1" dirty="0"/>
              <a:t>__: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range(...)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range([start,] stop[, step]) -&gt; list of integers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Return a list containing an arithmetic progression of integers.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range(</a:t>
            </a:r>
            <a:r>
              <a:rPr lang="en-US" b="1" dirty="0" err="1"/>
              <a:t>i</a:t>
            </a:r>
            <a:r>
              <a:rPr lang="en-US" b="1" dirty="0"/>
              <a:t>, j) returns [</a:t>
            </a:r>
            <a:r>
              <a:rPr lang="en-US" b="1" dirty="0" err="1"/>
              <a:t>i</a:t>
            </a:r>
            <a:r>
              <a:rPr lang="en-US" b="1" dirty="0"/>
              <a:t>, i+1, i+2, ..., j-1]; start (!) defaults to 0.</a:t>
            </a:r>
          </a:p>
          <a:p>
            <a:pPr marL="658812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...</a:t>
            </a:r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47625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0" u="none" strike="noStrike" baseline="0" dirty="0">
                <a:solidFill>
                  <a:srgbClr val="FF0000"/>
                </a:solidFill>
                <a:latin typeface="GillSans"/>
              </a:rPr>
              <a:t>Documentation at http://docs.python.org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1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844824"/>
            <a:ext cx="7543800" cy="4022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Programs are put in .</a:t>
            </a:r>
            <a:r>
              <a:rPr lang="en-US" dirty="0" err="1"/>
              <a:t>py</a:t>
            </a:r>
            <a:r>
              <a:rPr lang="en-US" dirty="0"/>
              <a:t> files</a:t>
            </a:r>
            <a:endParaRPr lang="tr-TR" dirty="0"/>
          </a:p>
          <a:p>
            <a:pPr marL="384175" lvl="2" indent="0">
              <a:buNone/>
            </a:pPr>
            <a:r>
              <a:rPr lang="en-US" b="1" dirty="0"/>
              <a:t># helloworld.py</a:t>
            </a:r>
          </a:p>
          <a:p>
            <a:pPr marL="384175" lvl="2" indent="0">
              <a:buNone/>
            </a:pPr>
            <a:r>
              <a:rPr lang="tr-TR" b="1" dirty="0" err="1"/>
              <a:t>pr</a:t>
            </a:r>
            <a:r>
              <a:rPr lang="en-US" b="1" dirty="0"/>
              <a:t>int </a:t>
            </a:r>
            <a:r>
              <a:rPr lang="tr-TR" b="1" dirty="0"/>
              <a:t>(</a:t>
            </a:r>
            <a:r>
              <a:rPr lang="en-US" b="1" dirty="0"/>
              <a:t>"hello world</a:t>
            </a:r>
            <a:r>
              <a:rPr lang="en-US" dirty="0"/>
              <a:t>"</a:t>
            </a:r>
            <a:r>
              <a:rPr lang="tr-TR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Source </a:t>
            </a:r>
            <a:r>
              <a:rPr lang="tr-TR" dirty="0" err="1"/>
              <a:t>files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simple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files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Saving a new Program in IDLE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C3FEE-6C87-4A8D-85DD-194696846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765" y="1960869"/>
            <a:ext cx="4896544" cy="25639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5F00C7-D596-4AA1-8B39-3FBC42144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415" y="4748997"/>
            <a:ext cx="636270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8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4086-F9FA-43AA-8F86-D630ED0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Programs (IDLE)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F357-2ABC-4D47-AE43-BA3135B09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844824"/>
            <a:ext cx="7776864" cy="4022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Select "Run </a:t>
            </a:r>
            <a:r>
              <a:rPr lang="tr-TR" dirty="0" err="1"/>
              <a:t>Module</a:t>
            </a:r>
            <a:r>
              <a:rPr lang="tr-TR" dirty="0"/>
              <a:t>" (F5)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Will see output in IDLE shell window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GillSans"/>
              </a:rPr>
              <a:t>In production environments, Python may be</a:t>
            </a:r>
            <a:r>
              <a:rPr lang="tr-TR" sz="1800" b="0" i="0" u="none" strike="noStrike" baseline="0" dirty="0">
                <a:latin typeface="GillSans"/>
              </a:rPr>
              <a:t> </a:t>
            </a:r>
            <a:r>
              <a:rPr lang="en-US" sz="1800" b="0" i="0" u="none" strike="noStrike" baseline="0" dirty="0">
                <a:latin typeface="GillSans"/>
              </a:rPr>
              <a:t>run from command line or a script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17C01D-E64F-4696-B99E-8C76298695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95"/>
          <a:stretch/>
        </p:blipFill>
        <p:spPr>
          <a:xfrm>
            <a:off x="2483768" y="2636912"/>
            <a:ext cx="5328592" cy="14401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ED1C7F-46AE-4180-93F8-B88C3F66C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5086499"/>
            <a:ext cx="31051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8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14108</TotalTime>
  <Words>2022</Words>
  <Application>Microsoft Office PowerPoint</Application>
  <PresentationFormat>On-screen Show (4:3)</PresentationFormat>
  <Paragraphs>350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-apple-system</vt:lpstr>
      <vt:lpstr>Arial</vt:lpstr>
      <vt:lpstr>Calibri</vt:lpstr>
      <vt:lpstr>Courier</vt:lpstr>
      <vt:lpstr>Courier-Bold</vt:lpstr>
      <vt:lpstr>GillSans</vt:lpstr>
      <vt:lpstr>Helvetica</vt:lpstr>
      <vt:lpstr>Wingdings</vt:lpstr>
      <vt:lpstr>Office Theme</vt:lpstr>
      <vt:lpstr>CEN 427  Python Programming</vt:lpstr>
      <vt:lpstr>CEN 427- Python  Fundamentals</vt:lpstr>
      <vt:lpstr>Where to Get Python?</vt:lpstr>
      <vt:lpstr>Running Python</vt:lpstr>
      <vt:lpstr>Course Setup</vt:lpstr>
      <vt:lpstr>The Python Interpreter / Interactive Mode</vt:lpstr>
      <vt:lpstr>Interactive Mode</vt:lpstr>
      <vt:lpstr>Creating Programs</vt:lpstr>
      <vt:lpstr>Running Programs (IDLE)</vt:lpstr>
      <vt:lpstr>Statements</vt:lpstr>
      <vt:lpstr>Variables</vt:lpstr>
      <vt:lpstr>Looping</vt:lpstr>
      <vt:lpstr>Conditionals</vt:lpstr>
      <vt:lpstr>Truth Values</vt:lpstr>
      <vt:lpstr>User input</vt:lpstr>
      <vt:lpstr>Long Lines</vt:lpstr>
      <vt:lpstr>Exercise : The Bouncing Ball</vt:lpstr>
      <vt:lpstr>Basic Datatypes</vt:lpstr>
      <vt:lpstr>Booleans</vt:lpstr>
      <vt:lpstr>Floating point (float)</vt:lpstr>
      <vt:lpstr>Floating Point Operators</vt:lpstr>
      <vt:lpstr>Converting Numbers</vt:lpstr>
      <vt:lpstr>Strings</vt:lpstr>
      <vt:lpstr>String Representation</vt:lpstr>
      <vt:lpstr>String Methods</vt:lpstr>
      <vt:lpstr>String Mutability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761</cp:revision>
  <dcterms:created xsi:type="dcterms:W3CDTF">2012-05-26T14:08:44Z</dcterms:created>
  <dcterms:modified xsi:type="dcterms:W3CDTF">2023-10-10T14:45:57Z</dcterms:modified>
</cp:coreProperties>
</file>