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64" r:id="rId7"/>
    <p:sldId id="265" r:id="rId8"/>
    <p:sldId id="266" r:id="rId9"/>
    <p:sldId id="267" r:id="rId10"/>
    <p:sldId id="268" r:id="rId11"/>
    <p:sldId id="258" r:id="rId12"/>
    <p:sldId id="259" r:id="rId13"/>
    <p:sldId id="260" r:id="rId14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68381-869E-4A0B-8586-37A22FBF993B}" type="datetimeFigureOut">
              <a:rPr lang="tr-TR"/>
              <a:pPr>
                <a:defRPr/>
              </a:pPr>
              <a:t>21.10.2015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31AEF-4BE8-45F7-A9A2-D1A233233A7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09B6D-4C90-424C-A626-0B68243AF138}" type="datetimeFigureOut">
              <a:rPr lang="tr-TR"/>
              <a:pPr>
                <a:defRPr/>
              </a:pPr>
              <a:t>21.10.2015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9958C-E361-4152-B54F-3E9B11930E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FBB0A-E581-4957-89A8-616E6F395AF3}" type="datetimeFigureOut">
              <a:rPr lang="tr-TR"/>
              <a:pPr>
                <a:defRPr/>
              </a:pPr>
              <a:t>21.10.2015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C0C66-B28D-4C84-ACA5-01E2BCE5868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5EB25-A5E2-4A29-A617-2015C98EB8E3}" type="datetimeFigureOut">
              <a:rPr lang="tr-TR"/>
              <a:pPr>
                <a:defRPr/>
              </a:pPr>
              <a:t>21.10.2015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1B7EF-84DF-42B5-8F5A-63EE46A5EC2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A415C-DE06-42E8-989B-6D42CAB3D67B}" type="datetimeFigureOut">
              <a:rPr lang="tr-TR"/>
              <a:pPr>
                <a:defRPr/>
              </a:pPr>
              <a:t>21.10.2015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179AF-A181-42A0-9EC3-338ECCD127D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D0E7A-BBAA-4793-B7D6-FF5AEC6183E7}" type="datetimeFigureOut">
              <a:rPr lang="tr-TR"/>
              <a:pPr>
                <a:defRPr/>
              </a:pPr>
              <a:t>21.10.2015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D088B-B5C3-41C9-B5CB-A00398B2049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8A4E4-AF93-49DB-AAB0-438873AFD0A1}" type="datetimeFigureOut">
              <a:rPr lang="tr-TR"/>
              <a:pPr>
                <a:defRPr/>
              </a:pPr>
              <a:t>21.10.2015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5247B-0B3D-4028-9021-0E431DB98A2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8DBD5-E879-4048-B016-86E22BC70E05}" type="datetimeFigureOut">
              <a:rPr lang="tr-TR"/>
              <a:pPr>
                <a:defRPr/>
              </a:pPr>
              <a:t>21.10.2015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B8D28-0330-4FD5-A430-090BA0AC144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59C6E-A9EC-46CC-9E96-8BDC9C5D6B1D}" type="datetimeFigureOut">
              <a:rPr lang="tr-TR"/>
              <a:pPr>
                <a:defRPr/>
              </a:pPr>
              <a:t>21.10.2015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04495-D8AD-4B32-A7D4-0ED5B184F5C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F443C-9733-4189-8811-BA2DC88372AB}" type="datetimeFigureOut">
              <a:rPr lang="tr-TR"/>
              <a:pPr>
                <a:defRPr/>
              </a:pPr>
              <a:t>21.10.2015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3CB3A-CFE4-471F-A480-76BA127A07A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53FE4-11A3-4B54-BB71-FB4B0A8F8B3E}" type="datetimeFigureOut">
              <a:rPr lang="tr-TR"/>
              <a:pPr>
                <a:defRPr/>
              </a:pPr>
              <a:t>21.10.2015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674FB-A303-429F-90A0-6317341A345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5F91A4-6D77-4E1C-9492-839E9F3FF9B5}" type="datetimeFigureOut">
              <a:rPr lang="tr-TR"/>
              <a:pPr>
                <a:defRPr/>
              </a:pPr>
              <a:t>21.10.2015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7F408E-6A25-4693-A6EB-CF8BF110E27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Searching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Binary Search Algorithm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Compare key with the middle element of the list.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If key is equal to the middle element, then found, return the address of the middle element.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If key is less than the middle element, restrict attention to the first half of the list.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Otherwise, continue with the second half of the list.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Continue this process until the key is found, or the </a:t>
            </a:r>
            <a:r>
              <a:rPr lang="en-US" dirty="0" err="1" smtClean="0"/>
              <a:t>sublist</a:t>
            </a:r>
            <a:r>
              <a:rPr lang="en-US" dirty="0" smtClean="0"/>
              <a:t> becomes empty.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96925"/>
          </a:xfrm>
        </p:spPr>
        <p:txBody>
          <a:bodyPr/>
          <a:lstStyle/>
          <a:p>
            <a:pPr eaLnBrk="1" hangingPunct="1"/>
            <a:r>
              <a:rPr lang="en-US" altLang="tr-TR" smtClean="0"/>
              <a:t>Binary Search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507413" cy="5184775"/>
          </a:xfrm>
        </p:spPr>
        <p:txBody>
          <a:bodyPr/>
          <a:lstStyle/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int binarySearch(int D[], int N, int key)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  int left =0;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  int right = N –1;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  int middle; 	 </a:t>
            </a:r>
            <a:endParaRPr lang="tr-TR" altLang="tr-TR" sz="2400" b="1" smtClean="0">
              <a:latin typeface="Courier New" pitchFamily="49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endParaRPr lang="en-US" altLang="tr-TR" sz="2400" b="1" smtClean="0">
              <a:latin typeface="Courier New" pitchFamily="49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  while (left &lt;= right) 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	   middle = (left + right)/2;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	   if (key == D[middle])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        return middle;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    else if (key &gt; D[middle])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       left = middle + 1;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	   else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		   right  = middle – 1;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  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  return –1;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tr-TR" smtClean="0"/>
              <a:t>Binary Search – Analysis 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tr-TR" sz="2000" smtClean="0"/>
              <a:t>For an unsuccessful search: </a:t>
            </a:r>
          </a:p>
          <a:p>
            <a:pPr lvl="1" eaLnBrk="1" hangingPunct="1"/>
            <a:r>
              <a:rPr lang="en-US" altLang="tr-TR" sz="2000" smtClean="0"/>
              <a:t>The number of iterations in the loop is  </a:t>
            </a:r>
            <a:r>
              <a:rPr lang="en-US" altLang="tr-TR" sz="2000" smtClean="0">
                <a:sym typeface="Symbol" pitchFamily="18" charset="2"/>
              </a:rPr>
              <a:t></a:t>
            </a:r>
            <a:r>
              <a:rPr lang="en-US" altLang="tr-TR" sz="2000" smtClean="0"/>
              <a:t>log</a:t>
            </a:r>
            <a:r>
              <a:rPr lang="en-US" altLang="tr-TR" sz="2000" baseline="-25000" smtClean="0"/>
              <a:t>2</a:t>
            </a:r>
            <a:r>
              <a:rPr lang="en-US" altLang="tr-TR" sz="2000" smtClean="0"/>
              <a:t>n</a:t>
            </a:r>
            <a:r>
              <a:rPr lang="en-US" altLang="tr-TR" sz="2000" smtClean="0">
                <a:sym typeface="Symbol" pitchFamily="18" charset="2"/>
              </a:rPr>
              <a:t> + 1</a:t>
            </a:r>
          </a:p>
          <a:p>
            <a:pPr lvl="1" eaLnBrk="1" hangingPunct="1">
              <a:buFontTx/>
              <a:buNone/>
            </a:pPr>
            <a:r>
              <a:rPr lang="en-US" altLang="tr-TR" sz="2000" smtClean="0">
                <a:sym typeface="Symbol" pitchFamily="18" charset="2"/>
              </a:rPr>
              <a:t>			</a:t>
            </a:r>
            <a:r>
              <a:rPr lang="en-US" altLang="tr-TR" sz="2000" smtClean="0">
                <a:sym typeface="Wingdings" pitchFamily="2" charset="2"/>
              </a:rPr>
              <a:t>  O(</a:t>
            </a:r>
            <a:r>
              <a:rPr lang="en-US" altLang="tr-TR" sz="2000" smtClean="0"/>
              <a:t>log</a:t>
            </a:r>
            <a:r>
              <a:rPr lang="en-US" altLang="tr-TR" sz="2000" baseline="-25000" smtClean="0"/>
              <a:t>2</a:t>
            </a:r>
            <a:r>
              <a:rPr lang="en-US" altLang="tr-TR" sz="2000" smtClean="0"/>
              <a:t>n</a:t>
            </a:r>
            <a:r>
              <a:rPr lang="en-US" altLang="tr-TR" sz="2000" smtClean="0">
                <a:sym typeface="Wingdings" pitchFamily="2" charset="2"/>
              </a:rPr>
              <a:t>)</a:t>
            </a:r>
            <a:endParaRPr lang="en-US" altLang="tr-TR" sz="2000" smtClean="0">
              <a:sym typeface="Symbol" pitchFamily="18" charset="2"/>
            </a:endParaRPr>
          </a:p>
          <a:p>
            <a:pPr eaLnBrk="1" hangingPunct="1"/>
            <a:r>
              <a:rPr lang="en-US" altLang="tr-TR" sz="2000" smtClean="0"/>
              <a:t>For a successful search:</a:t>
            </a:r>
            <a:endParaRPr lang="en-US" altLang="tr-TR" sz="2000" smtClean="0">
              <a:sym typeface="Symbol" pitchFamily="18" charset="2"/>
            </a:endParaRPr>
          </a:p>
          <a:p>
            <a:pPr lvl="1" eaLnBrk="1" hangingPunct="1"/>
            <a:r>
              <a:rPr lang="en-US" altLang="tr-TR" sz="2000" b="1" i="1" smtClean="0">
                <a:sym typeface="Symbol" pitchFamily="18" charset="2"/>
              </a:rPr>
              <a:t>Best-Case:</a:t>
            </a:r>
            <a:r>
              <a:rPr lang="en-US" altLang="tr-TR" sz="2000" smtClean="0">
                <a:sym typeface="Symbol" pitchFamily="18" charset="2"/>
              </a:rPr>
              <a:t> The number of iterations is 1.</a:t>
            </a:r>
            <a:r>
              <a:rPr lang="en-US" altLang="tr-TR" sz="2000" smtClean="0"/>
              <a:t> 		 </a:t>
            </a:r>
            <a:r>
              <a:rPr lang="en-US" altLang="tr-TR" sz="2000" smtClean="0">
                <a:sym typeface="Wingdings" pitchFamily="2" charset="2"/>
              </a:rPr>
              <a:t> O(1)</a:t>
            </a:r>
            <a:endParaRPr lang="en-US" altLang="tr-TR" sz="2000" smtClean="0"/>
          </a:p>
          <a:p>
            <a:pPr lvl="1" eaLnBrk="1" hangingPunct="1"/>
            <a:r>
              <a:rPr lang="en-US" altLang="tr-TR" sz="2000" b="1" i="1" smtClean="0"/>
              <a:t>Worst-Case:</a:t>
            </a:r>
            <a:r>
              <a:rPr lang="en-US" altLang="tr-TR" sz="2000" smtClean="0"/>
              <a:t> </a:t>
            </a:r>
            <a:r>
              <a:rPr lang="en-US" altLang="tr-TR" sz="2000" smtClean="0">
                <a:sym typeface="Symbol" pitchFamily="18" charset="2"/>
              </a:rPr>
              <a:t>The number of iterations </a:t>
            </a:r>
            <a:r>
              <a:rPr lang="en-US" altLang="tr-TR" sz="2000" smtClean="0"/>
              <a:t>is  </a:t>
            </a:r>
            <a:r>
              <a:rPr lang="en-US" altLang="tr-TR" sz="2000" smtClean="0">
                <a:sym typeface="Symbol" pitchFamily="18" charset="2"/>
              </a:rPr>
              <a:t></a:t>
            </a:r>
            <a:r>
              <a:rPr lang="en-US" altLang="tr-TR" sz="2000" smtClean="0"/>
              <a:t>log</a:t>
            </a:r>
            <a:r>
              <a:rPr lang="en-US" altLang="tr-TR" sz="2000" baseline="-25000" smtClean="0"/>
              <a:t>2</a:t>
            </a:r>
            <a:r>
              <a:rPr lang="en-US" altLang="tr-TR" sz="2000" smtClean="0"/>
              <a:t>n</a:t>
            </a:r>
            <a:r>
              <a:rPr lang="en-US" altLang="tr-TR" sz="2000" smtClean="0">
                <a:sym typeface="Symbol" pitchFamily="18" charset="2"/>
              </a:rPr>
              <a:t> +1	 </a:t>
            </a:r>
            <a:r>
              <a:rPr lang="en-US" altLang="tr-TR" sz="2000" smtClean="0">
                <a:sym typeface="Wingdings" pitchFamily="2" charset="2"/>
              </a:rPr>
              <a:t> O(</a:t>
            </a:r>
            <a:r>
              <a:rPr lang="en-US" altLang="tr-TR" sz="2000" smtClean="0"/>
              <a:t>log</a:t>
            </a:r>
            <a:r>
              <a:rPr lang="en-US" altLang="tr-TR" sz="2000" baseline="-25000" smtClean="0"/>
              <a:t>2</a:t>
            </a:r>
            <a:r>
              <a:rPr lang="en-US" altLang="tr-TR" sz="2000" smtClean="0"/>
              <a:t>n)</a:t>
            </a:r>
            <a:endParaRPr lang="en-US" altLang="tr-TR" sz="2000" smtClean="0">
              <a:sym typeface="Symbol" pitchFamily="18" charset="2"/>
            </a:endParaRPr>
          </a:p>
          <a:p>
            <a:pPr lvl="1" eaLnBrk="1" hangingPunct="1"/>
            <a:r>
              <a:rPr lang="en-US" altLang="tr-TR" sz="2000" b="1" i="1" smtClean="0">
                <a:sym typeface="Symbol" pitchFamily="18" charset="2"/>
              </a:rPr>
              <a:t>Average-Case:</a:t>
            </a:r>
            <a:r>
              <a:rPr lang="en-US" altLang="tr-TR" sz="2000" smtClean="0">
                <a:sym typeface="Symbol" pitchFamily="18" charset="2"/>
              </a:rPr>
              <a:t> 	The avg. # of iterations &lt; </a:t>
            </a:r>
            <a:r>
              <a:rPr lang="en-US" altLang="tr-TR" sz="2000" smtClean="0"/>
              <a:t>log</a:t>
            </a:r>
            <a:r>
              <a:rPr lang="en-US" altLang="tr-TR" sz="2000" baseline="-25000" smtClean="0"/>
              <a:t>2</a:t>
            </a:r>
            <a:r>
              <a:rPr lang="en-US" altLang="tr-TR" sz="2000" smtClean="0"/>
              <a:t>n</a:t>
            </a:r>
            <a:r>
              <a:rPr lang="en-US" altLang="tr-TR" sz="2000" smtClean="0">
                <a:sym typeface="Symbol" pitchFamily="18" charset="2"/>
              </a:rPr>
              <a:t> 	 </a:t>
            </a:r>
            <a:r>
              <a:rPr lang="en-US" altLang="tr-TR" sz="2000" smtClean="0">
                <a:sym typeface="Wingdings" pitchFamily="2" charset="2"/>
              </a:rPr>
              <a:t> O(</a:t>
            </a:r>
            <a:r>
              <a:rPr lang="en-US" altLang="tr-TR" sz="2000" smtClean="0"/>
              <a:t>log</a:t>
            </a:r>
            <a:r>
              <a:rPr lang="en-US" altLang="tr-TR" sz="2000" baseline="-25000" smtClean="0"/>
              <a:t>2</a:t>
            </a:r>
            <a:r>
              <a:rPr lang="en-US" altLang="tr-TR" sz="2000" smtClean="0"/>
              <a:t>n)</a:t>
            </a:r>
          </a:p>
          <a:p>
            <a:pPr lvl="1" eaLnBrk="1" hangingPunct="1">
              <a:buFontTx/>
              <a:buNone/>
            </a:pPr>
            <a:endParaRPr lang="en-US" altLang="tr-TR" sz="2000" smtClean="0"/>
          </a:p>
          <a:p>
            <a:pPr lvl="1" eaLnBrk="1" hangingPunct="1">
              <a:buFontTx/>
              <a:buNone/>
            </a:pPr>
            <a:r>
              <a:rPr lang="en-US" altLang="tr-TR" sz="2000" b="1" smtClean="0">
                <a:latin typeface="Courier New" pitchFamily="49" charset="0"/>
              </a:rPr>
              <a:t>0  1  2  3  4  5  6  7</a:t>
            </a:r>
            <a:r>
              <a:rPr lang="en-US" altLang="tr-TR" sz="2000" smtClean="0">
                <a:latin typeface="Courier New" pitchFamily="49" charset="0"/>
              </a:rPr>
              <a:t>  </a:t>
            </a:r>
            <a:r>
              <a:rPr lang="en-US" altLang="tr-TR" sz="2000" smtClean="0">
                <a:sym typeface="Wingdings" pitchFamily="2" charset="2"/>
              </a:rPr>
              <a:t> an array with size 8</a:t>
            </a:r>
            <a:endParaRPr lang="en-US" altLang="tr-TR" sz="2000" smtClean="0">
              <a:latin typeface="Courier New" pitchFamily="49" charset="0"/>
            </a:endParaRPr>
          </a:p>
          <a:p>
            <a:pPr lvl="1" eaLnBrk="1" hangingPunct="1">
              <a:buFontTx/>
              <a:buNone/>
            </a:pPr>
            <a:r>
              <a:rPr lang="en-US" altLang="tr-TR" sz="2000" b="1" smtClean="0">
                <a:solidFill>
                  <a:schemeClr val="accent2"/>
                </a:solidFill>
                <a:latin typeface="Courier New" pitchFamily="49" charset="0"/>
              </a:rPr>
              <a:t>3  2  3  1  3  2  3  4</a:t>
            </a:r>
            <a:r>
              <a:rPr lang="en-US" altLang="tr-TR" sz="2000" smtClean="0">
                <a:latin typeface="Courier New" pitchFamily="49" charset="0"/>
              </a:rPr>
              <a:t>  </a:t>
            </a:r>
            <a:r>
              <a:rPr lang="en-US" altLang="tr-TR" sz="2000" smtClean="0">
                <a:sym typeface="Wingdings" pitchFamily="2" charset="2"/>
              </a:rPr>
              <a:t></a:t>
            </a:r>
            <a:r>
              <a:rPr lang="en-US" altLang="tr-TR" sz="2000" smtClean="0">
                <a:latin typeface="Courier New" pitchFamily="49" charset="0"/>
                <a:sym typeface="Wingdings" pitchFamily="2" charset="2"/>
              </a:rPr>
              <a:t> </a:t>
            </a:r>
            <a:r>
              <a:rPr lang="en-US" altLang="tr-TR" sz="2000" smtClean="0">
                <a:sym typeface="Wingdings" pitchFamily="2" charset="2"/>
              </a:rPr>
              <a:t># of iterations</a:t>
            </a:r>
          </a:p>
          <a:p>
            <a:pPr lvl="1" eaLnBrk="1" hangingPunct="1">
              <a:buFontTx/>
              <a:buNone/>
            </a:pPr>
            <a:r>
              <a:rPr lang="en-US" altLang="tr-TR" sz="2000" smtClean="0"/>
              <a:t>The average # of iterations = 21/8 </a:t>
            </a:r>
            <a:r>
              <a:rPr lang="en-US" altLang="tr-TR" sz="2000" smtClean="0">
                <a:sym typeface="Symbol" pitchFamily="18" charset="2"/>
              </a:rPr>
              <a:t>&lt; </a:t>
            </a:r>
            <a:r>
              <a:rPr lang="en-US" altLang="tr-TR" sz="2000" smtClean="0"/>
              <a:t>log</a:t>
            </a:r>
            <a:r>
              <a:rPr lang="en-US" altLang="tr-TR" sz="2000" baseline="-25000" smtClean="0"/>
              <a:t>2</a:t>
            </a:r>
            <a:r>
              <a:rPr lang="en-US" altLang="tr-TR" sz="2000" smtClean="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2800" smtClean="0">
                <a:ea typeface="굴림" pitchFamily="34" charset="-127"/>
              </a:rPr>
              <a:t>How much better is </a:t>
            </a:r>
            <a:r>
              <a:rPr lang="en-US" altLang="ko-KR" sz="2800" i="1" smtClean="0">
                <a:ea typeface="굴림" pitchFamily="34" charset="-127"/>
              </a:rPr>
              <a:t>O(log</a:t>
            </a:r>
            <a:r>
              <a:rPr lang="en-US" altLang="ko-KR" sz="2800" i="1" baseline="-25000" smtClean="0">
                <a:ea typeface="굴림" pitchFamily="34" charset="-127"/>
              </a:rPr>
              <a:t>2</a:t>
            </a:r>
            <a:r>
              <a:rPr lang="en-US" altLang="ko-KR" sz="2800" i="1" smtClean="0">
                <a:ea typeface="굴림" pitchFamily="34" charset="-127"/>
              </a:rPr>
              <a:t>n)</a:t>
            </a:r>
            <a:r>
              <a:rPr lang="en-US" altLang="ko-KR" sz="2800" smtClean="0">
                <a:ea typeface="굴림" pitchFamily="34" charset="-127"/>
              </a:rPr>
              <a:t>?</a:t>
            </a:r>
            <a:endParaRPr lang="en-US" altLang="tr-TR" sz="2800" smtClean="0">
              <a:ea typeface="굴림" pitchFamily="34" charset="-127"/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ko-KR" b="1" i="1" dirty="0">
                <a:ea typeface="굴림" pitchFamily="34" charset="-127"/>
              </a:rPr>
              <a:t>	</a:t>
            </a:r>
            <a:r>
              <a:rPr lang="en-US" altLang="ko-KR" b="1" i="1" u="sng" dirty="0">
                <a:ea typeface="굴림" pitchFamily="34" charset="-127"/>
              </a:rPr>
              <a:t>n</a:t>
            </a:r>
            <a:r>
              <a:rPr lang="en-US" altLang="ko-KR" b="1" i="1" dirty="0">
                <a:ea typeface="굴림" pitchFamily="34" charset="-127"/>
              </a:rPr>
              <a:t> 				</a:t>
            </a:r>
            <a:r>
              <a:rPr lang="en-US" altLang="ko-KR" b="1" i="1" u="sng" dirty="0">
                <a:ea typeface="굴림" pitchFamily="34" charset="-127"/>
              </a:rPr>
              <a:t>O(</a:t>
            </a:r>
            <a:r>
              <a:rPr lang="en-US" altLang="ko-KR" sz="2000" b="1" i="1" u="sng" dirty="0">
                <a:ea typeface="굴림" pitchFamily="34" charset="-127"/>
              </a:rPr>
              <a:t>log</a:t>
            </a:r>
            <a:r>
              <a:rPr lang="en-US" altLang="ko-KR" sz="2000" b="1" i="1" u="sng" baseline="-25000" dirty="0">
                <a:ea typeface="굴림" pitchFamily="34" charset="-127"/>
              </a:rPr>
              <a:t>2</a:t>
            </a:r>
            <a:r>
              <a:rPr lang="en-US" altLang="ko-KR" sz="2000" b="1" i="1" u="sng" dirty="0">
                <a:ea typeface="굴림" pitchFamily="34" charset="-127"/>
              </a:rPr>
              <a:t>n</a:t>
            </a:r>
            <a:r>
              <a:rPr lang="en-US" altLang="ko-KR" b="1" i="1" u="sng" dirty="0">
                <a:ea typeface="굴림" pitchFamily="34" charset="-127"/>
              </a:rPr>
              <a:t>)</a:t>
            </a:r>
            <a:endParaRPr lang="en-US" altLang="ko-KR" b="1" u="sng" dirty="0">
              <a:ea typeface="굴림" pitchFamily="34" charset="-127"/>
            </a:endParaRP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ko-KR" dirty="0">
                <a:ea typeface="굴림" pitchFamily="34" charset="-127"/>
              </a:rPr>
              <a:t>	16			  	  4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ko-KR" dirty="0">
                <a:ea typeface="굴림" pitchFamily="34" charset="-127"/>
              </a:rPr>
              <a:t>	64			  	  6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ko-KR" dirty="0">
                <a:ea typeface="굴림" pitchFamily="34" charset="-127"/>
              </a:rPr>
              <a:t>	256 			  	  8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ko-KR" dirty="0">
                <a:ea typeface="굴림" pitchFamily="34" charset="-127"/>
              </a:rPr>
              <a:t>	1024 (1KB) 	 	</a:t>
            </a:r>
            <a:r>
              <a:rPr lang="tr-TR" altLang="ko-KR" dirty="0" smtClean="0">
                <a:ea typeface="굴림" pitchFamily="34" charset="-127"/>
              </a:rPr>
              <a:t>	</a:t>
            </a:r>
            <a:r>
              <a:rPr lang="en-US" altLang="ko-KR" dirty="0" smtClean="0">
                <a:ea typeface="굴림" pitchFamily="34" charset="-127"/>
              </a:rPr>
              <a:t> </a:t>
            </a:r>
            <a:r>
              <a:rPr lang="en-US" altLang="ko-KR" dirty="0">
                <a:ea typeface="굴림" pitchFamily="34" charset="-127"/>
              </a:rPr>
              <a:t>10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ko-KR" dirty="0">
                <a:ea typeface="굴림" pitchFamily="34" charset="-127"/>
              </a:rPr>
              <a:t>	16,384 		 	 14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ko-KR" dirty="0">
                <a:ea typeface="굴림" pitchFamily="34" charset="-127"/>
              </a:rPr>
              <a:t>	131,072 		 	 17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ko-KR" dirty="0">
                <a:ea typeface="굴림" pitchFamily="34" charset="-127"/>
              </a:rPr>
              <a:t>	262,144 		 	 18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ko-KR" dirty="0">
                <a:ea typeface="굴림" pitchFamily="34" charset="-127"/>
              </a:rPr>
              <a:t>	524,288 		 	 19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ko-KR" dirty="0">
                <a:ea typeface="굴림" pitchFamily="34" charset="-127"/>
              </a:rPr>
              <a:t>	1,048,576 (1MB) 	 	 20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altLang="ko-KR" dirty="0">
                <a:ea typeface="굴림" pitchFamily="34" charset="-127"/>
              </a:rPr>
              <a:t>	1,073,741,824 (1GB) 	 30</a:t>
            </a:r>
          </a:p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Searching:</a:t>
            </a:r>
            <a:r>
              <a:rPr lang="en-US" dirty="0" smtClean="0"/>
              <a:t> Given a piece of information (key), asked to find a record that contains other information associated with the key.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Examples: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Given a name, find personnel records.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Given a student id number, find student record.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Algorithms for Searching</a:t>
            </a:r>
          </a:p>
        </p:txBody>
      </p:sp>
      <p:sp>
        <p:nvSpPr>
          <p:cNvPr id="15362" name="İçerik Yer Tutucusu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1252537"/>
          </a:xfrm>
        </p:spPr>
        <p:txBody>
          <a:bodyPr/>
          <a:lstStyle/>
          <a:p>
            <a:pPr eaLnBrk="1" hangingPunct="1"/>
            <a:r>
              <a:rPr lang="en-US" smtClean="0"/>
              <a:t>The algorithm used for searching depends on the organization and structure of data.</a:t>
            </a:r>
          </a:p>
        </p:txBody>
      </p:sp>
      <p:graphicFrame>
        <p:nvGraphicFramePr>
          <p:cNvPr id="15386" name="Group 26"/>
          <p:cNvGraphicFramePr>
            <a:graphicFrameLocks noGrp="1"/>
          </p:cNvGraphicFramePr>
          <p:nvPr/>
        </p:nvGraphicFramePr>
        <p:xfrm>
          <a:off x="2181225" y="2565400"/>
          <a:ext cx="4694238" cy="1857375"/>
        </p:xfrm>
        <a:graphic>
          <a:graphicData uri="http://schemas.openxmlformats.org/drawingml/2006/table">
            <a:tbl>
              <a:tblPr/>
              <a:tblGrid>
                <a:gridCol w="1895475"/>
                <a:gridCol w="2798763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Data Structure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Algorithm to be used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Linked 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Sequential Search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Sorted Array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Binary Search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Unsorted Array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Sequential Search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Hash Table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Hashing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5383" name="İçerik Yer Tutucusu 2"/>
          <p:cNvSpPr txBox="1">
            <a:spLocks/>
          </p:cNvSpPr>
          <p:nvPr/>
        </p:nvSpPr>
        <p:spPr bwMode="auto">
          <a:xfrm>
            <a:off x="609600" y="527208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</a:rPr>
              <a:t>Searching over a file stored on disk </a:t>
            </a:r>
            <a:r>
              <a:rPr lang="en-US" sz="2400">
                <a:latin typeface="Calibri" pitchFamily="34" charset="0"/>
                <a:sym typeface="Wingdings" pitchFamily="2" charset="2"/>
              </a:rPr>
              <a:t> </a:t>
            </a:r>
            <a:r>
              <a:rPr lang="en-US" sz="240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external</a:t>
            </a:r>
            <a:r>
              <a:rPr lang="en-US" sz="2400">
                <a:latin typeface="Calibri" pitchFamily="34" charset="0"/>
                <a:sym typeface="Wingdings" pitchFamily="2" charset="2"/>
              </a:rPr>
              <a:t> searching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>
                <a:latin typeface="Calibri" pitchFamily="34" charset="0"/>
              </a:rPr>
              <a:t>Searching over an array, or a linked list </a:t>
            </a:r>
            <a:r>
              <a:rPr lang="en-US" sz="2400">
                <a:latin typeface="Calibri" pitchFamily="34" charset="0"/>
                <a:sym typeface="Wingdings" pitchFamily="2" charset="2"/>
              </a:rPr>
              <a:t> </a:t>
            </a:r>
            <a:r>
              <a:rPr lang="en-US" sz="2400">
                <a:solidFill>
                  <a:srgbClr val="FF0000"/>
                </a:solidFill>
                <a:latin typeface="Calibri" pitchFamily="34" charset="0"/>
                <a:sym typeface="Wingdings" pitchFamily="2" charset="2"/>
              </a:rPr>
              <a:t>internal</a:t>
            </a:r>
            <a:r>
              <a:rPr lang="en-US" sz="2400">
                <a:latin typeface="Calibri" pitchFamily="34" charset="0"/>
                <a:sym typeface="Wingdings" pitchFamily="2" charset="2"/>
              </a:rPr>
              <a:t> searching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tr-TR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Başlık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941387"/>
          </a:xfrm>
        </p:spPr>
        <p:txBody>
          <a:bodyPr/>
          <a:lstStyle/>
          <a:p>
            <a:pPr eaLnBrk="1" hangingPunct="1"/>
            <a:r>
              <a:rPr lang="en-US" smtClean="0"/>
              <a:t>Concepts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3292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b="1" u="sng" dirty="0" smtClean="0"/>
              <a:t>Record</a:t>
            </a:r>
            <a:r>
              <a:rPr lang="en-US" altLang="tr-TR" b="1" u="sng" dirty="0"/>
              <a:t>:</a:t>
            </a:r>
            <a:r>
              <a:rPr lang="en-US" altLang="tr-TR" dirty="0"/>
              <a:t> a collection of related fields.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b="1" u="sng" dirty="0"/>
              <a:t>Field</a:t>
            </a:r>
            <a:r>
              <a:rPr lang="en-US" altLang="tr-TR" dirty="0"/>
              <a:t>: the smallest logically meaningful unit of information in a file.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b="1" u="sng" dirty="0"/>
              <a:t>Key</a:t>
            </a:r>
            <a:r>
              <a:rPr lang="en-US" altLang="tr-TR" dirty="0"/>
              <a:t>: </a:t>
            </a:r>
            <a:r>
              <a:rPr lang="tr-TR" altLang="tr-TR" dirty="0" smtClean="0"/>
              <a:t>a </a:t>
            </a:r>
            <a:r>
              <a:rPr lang="en-US" altLang="tr-TR" dirty="0" smtClean="0"/>
              <a:t>field, </a:t>
            </a:r>
            <a:r>
              <a:rPr lang="en-US" altLang="tr-TR" dirty="0"/>
              <a:t>or a combination of fields, that may be used in a </a:t>
            </a:r>
            <a:r>
              <a:rPr lang="en-US" altLang="tr-TR" dirty="0" smtClean="0"/>
              <a:t>search</a:t>
            </a:r>
            <a:r>
              <a:rPr lang="tr-TR" altLang="tr-TR" dirty="0" smtClean="0"/>
              <a:t>.</a:t>
            </a:r>
            <a:endParaRPr lang="en-US" altLang="tr-TR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tr-TR" sz="2800" b="1" dirty="0" smtClean="0"/>
              <a:t>Primary key</a:t>
            </a:r>
            <a:r>
              <a:rPr lang="en-US" altLang="tr-TR" sz="2800" dirty="0" smtClean="0"/>
              <a:t>: a key that uniquely identifies a record (e.g., student id number)</a:t>
            </a:r>
            <a:r>
              <a:rPr lang="tr-TR" altLang="tr-TR" sz="2800" dirty="0" smtClean="0"/>
              <a:t> </a:t>
            </a:r>
            <a:r>
              <a:rPr lang="en-US" altLang="tr-TR" sz="2800" dirty="0" smtClean="0">
                <a:sym typeface="Wingdings" panose="05000000000000000000" pitchFamily="2" charset="2"/>
              </a:rPr>
              <a:t></a:t>
            </a:r>
            <a:r>
              <a:rPr lang="en-US" altLang="tr-TR" sz="2800" dirty="0" smtClean="0"/>
              <a:t>  |Result| &lt;= 1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tr-TR" sz="2800" b="1" dirty="0" smtClean="0"/>
              <a:t>Secondary key</a:t>
            </a:r>
            <a:r>
              <a:rPr lang="en-US" altLang="tr-TR" sz="2800" dirty="0" smtClean="0"/>
              <a:t>: other keys that may be used for search. </a:t>
            </a:r>
            <a:r>
              <a:rPr lang="en-US" altLang="tr-TR" sz="2800" dirty="0" smtClean="0">
                <a:sym typeface="Wingdings" panose="05000000000000000000" pitchFamily="2" charset="2"/>
              </a:rPr>
              <a:t> 0&lt;= </a:t>
            </a:r>
            <a:r>
              <a:rPr lang="en-US" altLang="tr-TR" sz="2800" dirty="0" smtClean="0"/>
              <a:t>|Result| &lt;= n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z="2400" dirty="0" smtClean="0"/>
              <a:t>Student name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z="2400" dirty="0" smtClean="0"/>
              <a:t>age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altLang="tr-TR" sz="2400" dirty="0" smtClean="0"/>
              <a:t>Student name + age</a:t>
            </a:r>
            <a:endParaRPr lang="en-US" alt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0538"/>
            <a:ext cx="8229600" cy="8509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tr-TR" dirty="0" smtClean="0"/>
              <a:t>Sequential Search for a Primary Key</a:t>
            </a:r>
            <a:endParaRPr lang="en-US" altLang="tr-TR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844675"/>
            <a:ext cx="8928100" cy="41052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int sequentialSearch(int D[], int key, int n){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  int i;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	for (i = 0; i &lt; n; i++){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     if (D[i]== key)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		</a:t>
            </a:r>
            <a:r>
              <a:rPr lang="tr-TR" altLang="tr-TR" sz="2400" b="1" smtClean="0">
                <a:latin typeface="Courier New" pitchFamily="49" charset="0"/>
              </a:rPr>
              <a:t>    </a:t>
            </a:r>
            <a:r>
              <a:rPr lang="en-US" altLang="tr-TR" sz="2400" b="1" smtClean="0">
                <a:latin typeface="Courier New" pitchFamily="49" charset="0"/>
              </a:rPr>
              <a:t>return i;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	return -1;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sz="24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Başlık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850900"/>
          </a:xfrm>
        </p:spPr>
        <p:txBody>
          <a:bodyPr/>
          <a:lstStyle/>
          <a:p>
            <a:pPr eaLnBrk="1" hangingPunct="1"/>
            <a:r>
              <a:rPr lang="en-US" altLang="tr-TR" sz="3600" smtClean="0"/>
              <a:t>Analysis of Sequential Search </a:t>
            </a:r>
            <a:br>
              <a:rPr lang="en-US" altLang="tr-TR" sz="3600" smtClean="0"/>
            </a:br>
            <a:r>
              <a:rPr lang="en-US" altLang="tr-TR" sz="3600" smtClean="0"/>
              <a:t>for a Primary Key</a:t>
            </a:r>
            <a:endParaRPr lang="en-US" sz="3600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54737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b="1" dirty="0" err="1" smtClean="0">
                <a:latin typeface="Courier New" pitchFamily="49" charset="0"/>
              </a:rPr>
              <a:t>int</a:t>
            </a:r>
            <a:r>
              <a:rPr lang="en-US" altLang="tr-TR" b="1" dirty="0" smtClean="0">
                <a:latin typeface="Courier New" pitchFamily="49" charset="0"/>
              </a:rPr>
              <a:t> </a:t>
            </a:r>
            <a:r>
              <a:rPr lang="en-US" altLang="tr-TR" b="1" dirty="0" err="1" smtClean="0">
                <a:latin typeface="Courier New" pitchFamily="49" charset="0"/>
              </a:rPr>
              <a:t>sequentialSearch</a:t>
            </a:r>
            <a:r>
              <a:rPr lang="en-US" altLang="tr-TR" b="1" dirty="0" smtClean="0">
                <a:latin typeface="Courier New" pitchFamily="49" charset="0"/>
              </a:rPr>
              <a:t>(</a:t>
            </a:r>
            <a:r>
              <a:rPr lang="en-US" altLang="tr-TR" b="1" dirty="0" err="1" smtClean="0">
                <a:latin typeface="Courier New" pitchFamily="49" charset="0"/>
              </a:rPr>
              <a:t>int</a:t>
            </a:r>
            <a:r>
              <a:rPr lang="en-US" altLang="tr-TR" b="1" dirty="0" smtClean="0">
                <a:latin typeface="Courier New" pitchFamily="49" charset="0"/>
              </a:rPr>
              <a:t> D[], </a:t>
            </a:r>
            <a:r>
              <a:rPr lang="en-US" altLang="tr-TR" b="1" dirty="0" err="1" smtClean="0">
                <a:latin typeface="Courier New" pitchFamily="49" charset="0"/>
              </a:rPr>
              <a:t>int</a:t>
            </a:r>
            <a:r>
              <a:rPr lang="en-US" altLang="tr-TR" b="1" dirty="0" smtClean="0">
                <a:latin typeface="Courier New" pitchFamily="49" charset="0"/>
              </a:rPr>
              <a:t> key, </a:t>
            </a:r>
            <a:r>
              <a:rPr lang="en-US" altLang="tr-TR" b="1" dirty="0" err="1" smtClean="0">
                <a:latin typeface="Courier New" pitchFamily="49" charset="0"/>
              </a:rPr>
              <a:t>int</a:t>
            </a:r>
            <a:r>
              <a:rPr lang="en-US" altLang="tr-TR" b="1" dirty="0" smtClean="0">
                <a:latin typeface="Courier New" pitchFamily="49" charset="0"/>
              </a:rPr>
              <a:t> n){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b="1" dirty="0" smtClean="0">
                <a:latin typeface="Courier New" pitchFamily="49" charset="0"/>
              </a:rPr>
              <a:t>   </a:t>
            </a:r>
            <a:r>
              <a:rPr lang="en-US" altLang="tr-TR" b="1" dirty="0" err="1" smtClean="0">
                <a:latin typeface="Courier New" pitchFamily="49" charset="0"/>
              </a:rPr>
              <a:t>int</a:t>
            </a:r>
            <a:r>
              <a:rPr lang="en-US" altLang="tr-TR" b="1" dirty="0" smtClean="0">
                <a:latin typeface="Courier New" pitchFamily="49" charset="0"/>
              </a:rPr>
              <a:t> </a:t>
            </a:r>
            <a:r>
              <a:rPr lang="en-US" altLang="tr-TR" b="1" dirty="0" err="1" smtClean="0">
                <a:latin typeface="Courier New" pitchFamily="49" charset="0"/>
              </a:rPr>
              <a:t>i</a:t>
            </a:r>
            <a:r>
              <a:rPr lang="en-US" altLang="tr-TR" b="1" dirty="0" smtClean="0">
                <a:latin typeface="Courier New" pitchFamily="49" charset="0"/>
              </a:rPr>
              <a:t>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b="1" dirty="0" smtClean="0">
                <a:latin typeface="Courier New" pitchFamily="49" charset="0"/>
              </a:rPr>
              <a:t>	for (</a:t>
            </a:r>
            <a:r>
              <a:rPr lang="en-US" altLang="tr-TR" b="1" dirty="0" err="1" smtClean="0">
                <a:latin typeface="Courier New" pitchFamily="49" charset="0"/>
              </a:rPr>
              <a:t>i</a:t>
            </a:r>
            <a:r>
              <a:rPr lang="en-US" altLang="tr-TR" b="1" dirty="0" smtClean="0">
                <a:latin typeface="Courier New" pitchFamily="49" charset="0"/>
              </a:rPr>
              <a:t> = 0; </a:t>
            </a:r>
            <a:r>
              <a:rPr lang="en-US" altLang="tr-TR" b="1" dirty="0" err="1" smtClean="0">
                <a:latin typeface="Courier New" pitchFamily="49" charset="0"/>
              </a:rPr>
              <a:t>i</a:t>
            </a:r>
            <a:r>
              <a:rPr lang="en-US" altLang="tr-TR" b="1" dirty="0" smtClean="0">
                <a:latin typeface="Courier New" pitchFamily="49" charset="0"/>
              </a:rPr>
              <a:t> &lt; n; </a:t>
            </a:r>
            <a:r>
              <a:rPr lang="en-US" altLang="tr-TR" b="1" dirty="0" err="1" smtClean="0">
                <a:latin typeface="Courier New" pitchFamily="49" charset="0"/>
              </a:rPr>
              <a:t>i</a:t>
            </a:r>
            <a:r>
              <a:rPr lang="en-US" altLang="tr-TR" b="1" dirty="0" smtClean="0">
                <a:latin typeface="Courier New" pitchFamily="49" charset="0"/>
              </a:rPr>
              <a:t>++){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b="1" dirty="0" smtClean="0">
                <a:latin typeface="Courier New" pitchFamily="49" charset="0"/>
              </a:rPr>
              <a:t>      if (D[</a:t>
            </a:r>
            <a:r>
              <a:rPr lang="en-US" altLang="tr-TR" b="1" dirty="0" err="1" smtClean="0">
                <a:latin typeface="Courier New" pitchFamily="49" charset="0"/>
              </a:rPr>
              <a:t>i</a:t>
            </a:r>
            <a:r>
              <a:rPr lang="en-US" altLang="tr-TR" b="1" dirty="0" smtClean="0">
                <a:latin typeface="Courier New" pitchFamily="49" charset="0"/>
              </a:rPr>
              <a:t>]== key)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b="1" dirty="0" smtClean="0">
                <a:latin typeface="Courier New" pitchFamily="49" charset="0"/>
              </a:rPr>
              <a:t>		return </a:t>
            </a:r>
            <a:r>
              <a:rPr lang="en-US" altLang="tr-TR" b="1" dirty="0" err="1" smtClean="0">
                <a:latin typeface="Courier New" pitchFamily="49" charset="0"/>
              </a:rPr>
              <a:t>i</a:t>
            </a:r>
            <a:r>
              <a:rPr lang="en-US" altLang="tr-TR" b="1" dirty="0" smtClean="0">
                <a:latin typeface="Courier New" pitchFamily="49" charset="0"/>
              </a:rPr>
              <a:t>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b="1" dirty="0" smtClean="0">
                <a:latin typeface="Courier New" pitchFamily="49" charset="0"/>
              </a:rPr>
              <a:t>   }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b="1" dirty="0" smtClean="0">
                <a:latin typeface="Courier New" pitchFamily="49" charset="0"/>
              </a:rPr>
              <a:t>	return -1;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b="1" dirty="0" smtClean="0">
                <a:latin typeface="Courier New" pitchFamily="49" charset="0"/>
              </a:rPr>
              <a:t>}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tr-TR" sz="3600" b="1" i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sz="3600" b="1" i="1" dirty="0" smtClean="0"/>
              <a:t>Unsuccessful Search:</a:t>
            </a:r>
            <a:r>
              <a:rPr lang="en-US" altLang="tr-TR" sz="3600" dirty="0" smtClean="0"/>
              <a:t>	</a:t>
            </a:r>
            <a:r>
              <a:rPr lang="en-US" altLang="tr-TR" sz="3600" dirty="0" smtClean="0">
                <a:sym typeface="Wingdings" pitchFamily="2" charset="2"/>
              </a:rPr>
              <a:t> O(n)</a:t>
            </a:r>
            <a:endParaRPr lang="en-US" altLang="tr-TR" sz="3600" b="1" i="1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tr-TR" dirty="0" smtClean="0">
              <a:latin typeface="Courier New" pitchFamily="49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sz="3600" b="1" i="1" dirty="0" smtClean="0"/>
              <a:t>Successful Search: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sz="3600" b="1" dirty="0" smtClean="0"/>
              <a:t>	Best-Case:</a:t>
            </a:r>
            <a:r>
              <a:rPr lang="en-US" altLang="tr-TR" sz="3600" dirty="0" smtClean="0"/>
              <a:t>  </a:t>
            </a:r>
            <a:r>
              <a:rPr lang="en-US" altLang="tr-TR" sz="3600" i="1" dirty="0" smtClean="0"/>
              <a:t>key</a:t>
            </a:r>
            <a:r>
              <a:rPr lang="en-US" altLang="tr-TR" sz="3600" dirty="0" smtClean="0"/>
              <a:t> is in the first location of the array </a:t>
            </a:r>
            <a:r>
              <a:rPr lang="en-US" altLang="tr-TR" sz="3600" dirty="0" smtClean="0">
                <a:sym typeface="Wingdings" pitchFamily="2" charset="2"/>
              </a:rPr>
              <a:t></a:t>
            </a:r>
            <a:r>
              <a:rPr lang="en-US" altLang="tr-TR" sz="3600" dirty="0" smtClean="0"/>
              <a:t>O(1)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sz="3600" dirty="0" smtClean="0"/>
              <a:t>	</a:t>
            </a:r>
            <a:r>
              <a:rPr lang="en-US" altLang="tr-TR" sz="3600" b="1" dirty="0" smtClean="0"/>
              <a:t>Worst-Case:</a:t>
            </a:r>
            <a:r>
              <a:rPr lang="en-US" altLang="tr-TR" sz="3600" dirty="0" smtClean="0"/>
              <a:t> </a:t>
            </a:r>
            <a:r>
              <a:rPr lang="en-US" altLang="tr-TR" sz="3600" i="1" dirty="0" smtClean="0"/>
              <a:t>key</a:t>
            </a:r>
            <a:r>
              <a:rPr lang="en-US" altLang="tr-TR" sz="3600" dirty="0" smtClean="0"/>
              <a:t> is in the last location of the array </a:t>
            </a:r>
            <a:r>
              <a:rPr lang="en-US" altLang="tr-TR" sz="3600" dirty="0" smtClean="0">
                <a:sym typeface="Wingdings" pitchFamily="2" charset="2"/>
              </a:rPr>
              <a:t></a:t>
            </a:r>
            <a:r>
              <a:rPr lang="en-US" altLang="tr-TR" sz="3600" dirty="0" smtClean="0"/>
              <a:t>O(n)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sz="3600" dirty="0" smtClean="0"/>
              <a:t>	</a:t>
            </a:r>
            <a:r>
              <a:rPr lang="en-US" altLang="tr-TR" sz="3600" b="1" dirty="0" smtClean="0"/>
              <a:t>Average-Case</a:t>
            </a:r>
            <a:r>
              <a:rPr lang="en-US" altLang="tr-TR" sz="3600" dirty="0" smtClean="0"/>
              <a:t>: The number of key comparisons 1, 2, ..., 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sz="3600" dirty="0" smtClean="0"/>
              <a:t>			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tr-TR" sz="36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tr-TR" sz="3600" dirty="0" smtClean="0"/>
              <a:t>				</a:t>
            </a:r>
            <a:r>
              <a:rPr lang="en-US" altLang="tr-TR" sz="3600" dirty="0" smtClean="0">
                <a:sym typeface="Wingdings" pitchFamily="2" charset="2"/>
              </a:rPr>
              <a:t> O(n)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1165225" y="5816600"/>
          <a:ext cx="1677988" cy="925513"/>
        </p:xfrm>
        <a:graphic>
          <a:graphicData uri="http://schemas.openxmlformats.org/presentationml/2006/ole">
            <p:oleObj spid="_x0000_s2057" name="Equation" r:id="rId3" imgW="1104900" imgH="60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Sequential Search for a Secondary Key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 smtClean="0"/>
              <a:t>Example</a:t>
            </a:r>
            <a:r>
              <a:rPr lang="en-US" dirty="0" smtClean="0"/>
              <a:t>: search for a particular surname from a student array.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Define student record as follows: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student_id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char name[15];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char surname[20];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char department[40];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float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}STUDENT;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Sequential Search for a Secondary Key</a:t>
            </a:r>
            <a:endParaRPr lang="tr-TR" dirty="0"/>
          </a:p>
        </p:txBody>
      </p:sp>
      <p:sp>
        <p:nvSpPr>
          <p:cNvPr id="21506" name="İçerik Yer Tutucusu 2"/>
          <p:cNvSpPr>
            <a:spLocks noGrp="1"/>
          </p:cNvSpPr>
          <p:nvPr>
            <p:ph idx="1"/>
          </p:nvPr>
        </p:nvSpPr>
        <p:spPr>
          <a:xfrm>
            <a:off x="457200" y="836613"/>
            <a:ext cx="8507413" cy="576103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int secondaryKeySearch(STUDENT D[],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                       int N,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                       int Result[],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                       char *key){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   int i=0, k;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   for (k=0; k&lt;N; k++){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      if (strcmp(D[k].surname,key)==0</a:t>
            </a:r>
            <a:r>
              <a:rPr lang="tr-TR" sz="2200" b="1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{</a:t>
            </a:r>
            <a:endParaRPr lang="tr-TR" sz="2200" b="1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tr-TR" sz="2200" b="1" smtClean="0">
                <a:latin typeface="Courier New" pitchFamily="49" charset="0"/>
                <a:cs typeface="Courier New" pitchFamily="49" charset="0"/>
              </a:rPr>
              <a:t>         // found, insert into Result array</a:t>
            </a:r>
            <a:endParaRPr lang="en-US" sz="2200" b="1" smtClean="0">
              <a:latin typeface="Courier New" pitchFamily="49" charset="0"/>
              <a:cs typeface="Courier New" pitchFamily="49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         Result[i]=k;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         i++;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      }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   return i;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200" b="1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Motivation for Binary Search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Sequential search is 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/>
              <a:t>easy to implement,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/>
              <a:t>efficient for short lists, but</a:t>
            </a:r>
          </a:p>
          <a:p>
            <a:pPr lvl="1" eaLnBrk="1" fontAlgn="auto" hangingPunct="1">
              <a:spcAft>
                <a:spcPts val="0"/>
              </a:spcAft>
              <a:buFont typeface="Arial" panose="020B0604020202020204" pitchFamily="34" charset="0"/>
              <a:buChar char="–"/>
              <a:defRPr/>
            </a:pPr>
            <a:r>
              <a:rPr lang="en-US" dirty="0" smtClean="0"/>
              <a:t>disaster for long ones.</a:t>
            </a:r>
          </a:p>
          <a:p>
            <a:pPr marL="5715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 smtClean="0"/>
              <a:t>Example</a:t>
            </a:r>
            <a:r>
              <a:rPr lang="en-US" dirty="0" smtClean="0"/>
              <a:t>: Find «Thomas Smith» in a large phone book.</a:t>
            </a:r>
          </a:p>
          <a:p>
            <a:pPr marL="5715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/>
              <a:t>To find any item in a long sorted list </a:t>
            </a:r>
          </a:p>
          <a:p>
            <a:pPr marL="5715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 smtClean="0">
                <a:sym typeface="Wingdings" panose="05000000000000000000" pitchFamily="2" charset="2"/>
              </a:rPr>
              <a:t>                    </a:t>
            </a:r>
            <a:r>
              <a:rPr lang="en-US" dirty="0" smtClean="0"/>
              <a:t>use binary search.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582</Words>
  <Application>Microsoft Office PowerPoint</Application>
  <PresentationFormat>On-screen Show (4:3)</PresentationFormat>
  <Paragraphs>138</Paragraphs>
  <Slides>13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Tasarım Şablonu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1" baseType="lpstr">
      <vt:lpstr>Arial</vt:lpstr>
      <vt:lpstr>Calibri</vt:lpstr>
      <vt:lpstr>Wingdings</vt:lpstr>
      <vt:lpstr>Courier New</vt:lpstr>
      <vt:lpstr>Symbol</vt:lpstr>
      <vt:lpstr>굴림</vt:lpstr>
      <vt:lpstr>Ofis Teması</vt:lpstr>
      <vt:lpstr>Equation</vt:lpstr>
      <vt:lpstr>Searching</vt:lpstr>
      <vt:lpstr>Definition</vt:lpstr>
      <vt:lpstr>Algorithms for Searching</vt:lpstr>
      <vt:lpstr>Concepts</vt:lpstr>
      <vt:lpstr>Sequential Search for a Primary Key</vt:lpstr>
      <vt:lpstr>Analysis of Sequential Search  for a Primary Key</vt:lpstr>
      <vt:lpstr>Sequential Search for a Secondary Key</vt:lpstr>
      <vt:lpstr>Sequential Search for a Secondary Key</vt:lpstr>
      <vt:lpstr>Motivation for Binary Search</vt:lpstr>
      <vt:lpstr>Binary Search Algorithm</vt:lpstr>
      <vt:lpstr>Binary Search</vt:lpstr>
      <vt:lpstr>Binary Search – Analysis </vt:lpstr>
      <vt:lpstr>How much better is O(log2n)?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sao</dc:creator>
  <cp:lastModifiedBy>lg</cp:lastModifiedBy>
  <cp:revision>18</cp:revision>
  <dcterms:created xsi:type="dcterms:W3CDTF">2014-09-28T18:00:25Z</dcterms:created>
  <dcterms:modified xsi:type="dcterms:W3CDTF">2015-10-21T10:24:24Z</dcterms:modified>
</cp:coreProperties>
</file>