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79" r:id="rId8"/>
    <p:sldId id="269" r:id="rId9"/>
    <p:sldId id="280" r:id="rId10"/>
    <p:sldId id="281" r:id="rId11"/>
    <p:sldId id="270" r:id="rId12"/>
    <p:sldId id="27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78" r:id="rId2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2" autoAdjust="0"/>
    <p:restoredTop sz="86475" autoAdjust="0"/>
  </p:normalViewPr>
  <p:slideViewPr>
    <p:cSldViewPr>
      <p:cViewPr varScale="1">
        <p:scale>
          <a:sx n="67" d="100"/>
          <a:sy n="67" d="100"/>
        </p:scale>
        <p:origin x="-12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274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37FFD6-EAAF-4166-91E1-A97F5323BE7F}" type="datetimeFigureOut">
              <a:rPr lang="tr-TR"/>
              <a:pPr/>
              <a:t>14.10.2015</a:t>
            </a:fld>
            <a:endParaRPr lang="tr-TR"/>
          </a:p>
        </p:txBody>
      </p:sp>
      <p:sp>
        <p:nvSpPr>
          <p:cNvPr id="378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tr-TR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CA6308-4611-433B-9B7D-0304C4EFB563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0FDC2-B0A4-4602-968E-BFD182B54A8F}" type="datetime1">
              <a:rPr lang="tr-TR"/>
              <a:pPr>
                <a:defRPr/>
              </a:pPr>
              <a:t>14.10.2015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D8A75-6738-4D8D-B0F1-83C1C7BF168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E435D-64A9-4368-90E7-6EF7E24CAFAB}" type="datetime1">
              <a:rPr lang="tr-TR"/>
              <a:pPr>
                <a:defRPr/>
              </a:pPr>
              <a:t>14.10.2015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C455C-BE8E-4382-892C-FA2BD59B358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80113-6E00-4521-B4B9-78BCC789EC89}" type="datetime1">
              <a:rPr lang="tr-TR"/>
              <a:pPr>
                <a:defRPr/>
              </a:pPr>
              <a:t>14.10.2015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EB07F-12FE-4FAB-ACC8-0D9F07884BD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DCC99-8C64-4CFC-A66B-AF9ECCBE41EF}" type="datetime1">
              <a:rPr lang="tr-TR"/>
              <a:pPr>
                <a:defRPr/>
              </a:pPr>
              <a:t>14.10.2015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9CE1F-5960-4BDD-AAB5-9FA961B2F13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607C3-2D93-401A-9E76-40FAFC925045}" type="datetime1">
              <a:rPr lang="tr-TR"/>
              <a:pPr>
                <a:defRPr/>
              </a:pPr>
              <a:t>14.10.2015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BBF8-F634-4C48-8F2E-AD69DB520E7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9895-8EF7-412C-BF84-09DEFF9CF4F7}" type="datetime1">
              <a:rPr lang="tr-TR"/>
              <a:pPr>
                <a:defRPr/>
              </a:pPr>
              <a:t>14.10.2015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FE943-D057-4591-999F-9B472A4E6FB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B92EE-8001-408C-B5E1-5068ECEA5782}" type="datetime1">
              <a:rPr lang="tr-TR"/>
              <a:pPr>
                <a:defRPr/>
              </a:pPr>
              <a:t>14.10.2015</a:t>
            </a:fld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A90AF-FDE9-4363-B983-2388E950996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2FF39-97D0-4C36-8E95-D8C05B0A9153}" type="datetime1">
              <a:rPr lang="tr-TR"/>
              <a:pPr>
                <a:defRPr/>
              </a:pPr>
              <a:t>14.10.2015</a:t>
            </a:fld>
            <a:endParaRPr lang="tr-TR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23924-671C-4696-A15F-914E758F9CC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C03B9-A032-4D11-A4D3-0828EB0670D8}" type="datetime1">
              <a:rPr lang="tr-TR"/>
              <a:pPr>
                <a:defRPr/>
              </a:pPr>
              <a:t>14.10.2015</a:t>
            </a:fld>
            <a:endParaRPr lang="tr-TR"/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660FC-7B0F-49E1-A005-AD89ECDEA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369F0-6E78-43FB-A1AE-D4F9AD9E4729}" type="datetime1">
              <a:rPr lang="tr-TR"/>
              <a:pPr>
                <a:defRPr/>
              </a:pPr>
              <a:t>14.10.2015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DFEAC-4F9F-4DAB-A179-2B4BD77A710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7C1E4-37BE-4362-9390-1A477B199DF6}" type="datetime1">
              <a:rPr lang="tr-TR"/>
              <a:pPr>
                <a:defRPr/>
              </a:pPr>
              <a:t>14.10.2015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06D99-9F66-4520-B7F6-F9B039A5AD3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59EDE1-BB10-4FE3-A76A-70924D50D201}" type="datetime1">
              <a:rPr lang="tr-TR"/>
              <a:pPr>
                <a:defRPr/>
              </a:pPr>
              <a:t>14.10.2015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7CE45-7E39-4E88-B64B-F9526B63C29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77F769-44E2-4048-B70E-AF4D9C46EAE4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13313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Sorting Algorithms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mtClean="0"/>
              <a:t>Part 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F3986C-99A7-450C-8B65-F7886D79F2DF}" type="slidenum">
              <a:rPr lang="tr-TR"/>
              <a:pPr>
                <a:defRPr/>
              </a:pPr>
              <a:t>10</a:t>
            </a:fld>
            <a:endParaRPr lang="tr-TR"/>
          </a:p>
        </p:txBody>
      </p:sp>
      <p:sp>
        <p:nvSpPr>
          <p:cNvPr id="22529" name="Başlık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850900"/>
          </a:xfrm>
        </p:spPr>
        <p:txBody>
          <a:bodyPr/>
          <a:lstStyle/>
          <a:p>
            <a:pPr eaLnBrk="1" hangingPunct="1"/>
            <a:r>
              <a:rPr lang="en-US" smtClean="0"/>
              <a:t>Quicksort: Example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/>
        </p:nvGraphicFramePr>
        <p:xfrm>
          <a:off x="704850" y="1125538"/>
          <a:ext cx="6819900" cy="457200"/>
        </p:xfrm>
        <a:graphic>
          <a:graphicData uri="http://schemas.openxmlformats.org/drawingml/2006/table">
            <a:tbl>
              <a:tblPr/>
              <a:tblGrid>
                <a:gridCol w="757767"/>
                <a:gridCol w="757767"/>
                <a:gridCol w="757767"/>
                <a:gridCol w="757767"/>
                <a:gridCol w="757767"/>
                <a:gridCol w="757767"/>
                <a:gridCol w="757767"/>
                <a:gridCol w="757767"/>
                <a:gridCol w="757767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675188" y="1989138"/>
            <a:ext cx="401637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tr-TR">
                <a:latin typeface="Times New Roman" pitchFamily="18" charset="0"/>
                <a:cs typeface="Times New Roman" pitchFamily="18" charset="0"/>
              </a:rPr>
              <a:t>k</a:t>
            </a:r>
            <a:endParaRPr lang="en-US" altLang="tr-TR" sz="12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altLang="tr-TR" sz="2400">
              <a:latin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348038" y="1989138"/>
            <a:ext cx="401637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tr-TR">
                <a:latin typeface="Times New Roman" pitchFamily="18" charset="0"/>
                <a:cs typeface="Times New Roman" pitchFamily="18" charset="0"/>
              </a:rPr>
              <a:t>j</a:t>
            </a:r>
          </a:p>
          <a:p>
            <a:pPr eaLnBrk="0" hangingPunct="0"/>
            <a:endParaRPr lang="en-US" altLang="tr-TR" sz="2400">
              <a:latin typeface="Times New Roman" pitchFamily="18" charset="0"/>
            </a:endParaRPr>
          </a:p>
        </p:txBody>
      </p:sp>
      <p:cxnSp>
        <p:nvCxnSpPr>
          <p:cNvPr id="7" name="Düz Ok Bağlayıcısı 6"/>
          <p:cNvCxnSpPr/>
          <p:nvPr/>
        </p:nvCxnSpPr>
        <p:spPr>
          <a:xfrm flipV="1">
            <a:off x="3492500" y="1757363"/>
            <a:ext cx="0" cy="231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Düz Ok Bağlayıcısı 7"/>
          <p:cNvCxnSpPr/>
          <p:nvPr/>
        </p:nvCxnSpPr>
        <p:spPr>
          <a:xfrm flipV="1">
            <a:off x="4859338" y="1773238"/>
            <a:ext cx="0" cy="231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547813" y="2492375"/>
            <a:ext cx="6048375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tr-TR">
                <a:latin typeface="Times New Roman" pitchFamily="18" charset="0"/>
                <a:cs typeface="Times New Roman" pitchFamily="18" charset="0"/>
              </a:rPr>
              <a:t>Since k &gt; j, partition is over, sort each part using quicksort</a:t>
            </a:r>
            <a:endParaRPr lang="en-US" altLang="tr-TR" sz="12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altLang="tr-TR" sz="2400">
              <a:latin typeface="Times New Roman" pitchFamily="18" charset="0"/>
            </a:endParaRPr>
          </a:p>
        </p:txBody>
      </p:sp>
      <p:graphicFrame>
        <p:nvGraphicFramePr>
          <p:cNvPr id="10" name="Tablo 9"/>
          <p:cNvGraphicFramePr>
            <a:graphicFrameLocks noGrp="1"/>
          </p:cNvGraphicFramePr>
          <p:nvPr/>
        </p:nvGraphicFramePr>
        <p:xfrm>
          <a:off x="684213" y="3403600"/>
          <a:ext cx="6819900" cy="457200"/>
        </p:xfrm>
        <a:graphic>
          <a:graphicData uri="http://schemas.openxmlformats.org/drawingml/2006/table">
            <a:tbl>
              <a:tblPr/>
              <a:tblGrid>
                <a:gridCol w="757767"/>
                <a:gridCol w="757767"/>
                <a:gridCol w="757767"/>
                <a:gridCol w="757767"/>
                <a:gridCol w="757767"/>
                <a:gridCol w="757767"/>
                <a:gridCol w="757767"/>
                <a:gridCol w="757767"/>
                <a:gridCol w="757767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Sağ Ayraç 10"/>
          <p:cNvSpPr/>
          <p:nvPr/>
        </p:nvSpPr>
        <p:spPr>
          <a:xfrm>
            <a:off x="683568" y="4005064"/>
            <a:ext cx="360040" cy="1800200"/>
          </a:xfrm>
          <a:prstGeom prst="rightBrace">
            <a:avLst/>
          </a:prstGeom>
          <a:scene3d>
            <a:camera prst="orthographicFront">
              <a:rot lat="0" lon="54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Sağ Ayraç 12"/>
          <p:cNvSpPr/>
          <p:nvPr/>
        </p:nvSpPr>
        <p:spPr>
          <a:xfrm rot="5400000">
            <a:off x="2036763" y="2652713"/>
            <a:ext cx="360362" cy="30654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Sağ Ayraç 13"/>
          <p:cNvSpPr/>
          <p:nvPr/>
        </p:nvSpPr>
        <p:spPr>
          <a:xfrm rot="5400000">
            <a:off x="5853113" y="2652713"/>
            <a:ext cx="360362" cy="30654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276350" y="4452938"/>
            <a:ext cx="200025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tr-TR">
                <a:latin typeface="Times New Roman" pitchFamily="18" charset="0"/>
                <a:cs typeface="Times New Roman" pitchFamily="18" charset="0"/>
              </a:rPr>
              <a:t>quicksort(D, left, j)</a:t>
            </a:r>
            <a:endParaRPr lang="en-US" altLang="tr-TR" sz="12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altLang="tr-TR" sz="2400">
              <a:latin typeface="Times New Roman" pitchFamily="18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4876800" y="4437063"/>
            <a:ext cx="2503488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tr-TR">
                <a:latin typeface="Times New Roman" pitchFamily="18" charset="0"/>
                <a:cs typeface="Times New Roman" pitchFamily="18" charset="0"/>
              </a:rPr>
              <a:t>quicksort(D, k, right)</a:t>
            </a:r>
            <a:endParaRPr lang="en-US" altLang="tr-TR" sz="12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altLang="tr-TR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652C9-0643-4AA2-AF15-42E28102C2CC}" type="slidenum">
              <a:rPr lang="tr-TR"/>
              <a:pPr>
                <a:defRPr/>
              </a:pPr>
              <a:t>11</a:t>
            </a:fld>
            <a:endParaRPr lang="tr-TR"/>
          </a:p>
        </p:txBody>
      </p:sp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Quicksort – Analysis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Quicksort is </a:t>
            </a:r>
            <a:r>
              <a:rPr lang="en-US" altLang="tr-TR" b="1" smtClean="0"/>
              <a:t>O(n*log</a:t>
            </a:r>
            <a:r>
              <a:rPr lang="en-US" altLang="tr-TR" b="1" baseline="-25000" smtClean="0"/>
              <a:t>2</a:t>
            </a:r>
            <a:r>
              <a:rPr lang="en-US" altLang="tr-TR" b="1" smtClean="0"/>
              <a:t>n)</a:t>
            </a:r>
            <a:r>
              <a:rPr lang="en-US" altLang="tr-TR" smtClean="0"/>
              <a:t> in the best case and average case.</a:t>
            </a:r>
          </a:p>
          <a:p>
            <a:pPr eaLnBrk="1" hangingPunct="1"/>
            <a:r>
              <a:rPr lang="en-US" altLang="tr-TR" smtClean="0"/>
              <a:t>Quicksort is slow when the array is sorted and we choose the first element as the pivot; or the minimum or the maximum value is chosen as the pivot </a:t>
            </a:r>
            <a:r>
              <a:rPr lang="en-US" altLang="tr-TR" smtClean="0">
                <a:sym typeface="Wingdings" pitchFamily="2" charset="2"/>
              </a:rPr>
              <a:t> </a:t>
            </a:r>
            <a:r>
              <a:rPr lang="en-US" altLang="tr-TR" b="1" smtClean="0">
                <a:sym typeface="Wingdings" pitchFamily="2" charset="2"/>
              </a:rPr>
              <a:t>O(n</a:t>
            </a:r>
            <a:r>
              <a:rPr lang="en-US" altLang="tr-TR" b="1" baseline="30000" smtClean="0">
                <a:sym typeface="Wingdings" pitchFamily="2" charset="2"/>
              </a:rPr>
              <a:t>2</a:t>
            </a:r>
            <a:r>
              <a:rPr lang="en-US" altLang="tr-TR" b="1" smtClean="0">
                <a:sym typeface="Wingdings" pitchFamily="2" charset="2"/>
              </a:rPr>
              <a:t>)</a:t>
            </a:r>
            <a:endParaRPr lang="en-US" altLang="tr-TR" b="1" smtClean="0"/>
          </a:p>
          <a:p>
            <a:pPr eaLnBrk="1" hangingPunct="1">
              <a:buFontTx/>
              <a:buNone/>
            </a:pPr>
            <a:endParaRPr lang="en-US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0F8B0-3DAA-4874-B27A-49C9FAABE093}" type="slidenum">
              <a:rPr lang="tr-TR"/>
              <a:pPr>
                <a:defRPr/>
              </a:pPr>
              <a:t>12</a:t>
            </a:fld>
            <a:endParaRPr lang="tr-TR"/>
          </a:p>
        </p:txBody>
      </p:sp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922337"/>
          </a:xfrm>
        </p:spPr>
        <p:txBody>
          <a:bodyPr/>
          <a:lstStyle/>
          <a:p>
            <a:pPr eaLnBrk="1" hangingPunct="1"/>
            <a:r>
              <a:rPr lang="en-US" altLang="tr-TR" smtClean="0"/>
              <a:t>Quicksort – Analysis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40067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tr-TR" b="1" smtClean="0"/>
              <a:t>Advantage of Quicksort: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tr-TR" smtClean="0"/>
              <a:t>Although the worst case behavior is not so good, its average case behavior is much better than its worst case.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tr-TR" smtClean="0"/>
              <a:t>So, Quicksort is one of best sorting algorithms using key comparisons.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en-US" altLang="tr-TR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tr-TR" b="1" smtClean="0"/>
              <a:t>Disadvantage of Quicksort: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mtClean="0"/>
              <a:t>Because of recursion, it uses program stack too much.</a:t>
            </a:r>
            <a:r>
              <a:rPr lang="en-US" smtClean="0">
                <a:sym typeface="Wingdings" panose="05000000000000000000" pitchFamily="2" charset="2"/>
              </a:rPr>
              <a:t> increases memory requirement.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6ECBB-047D-4E72-965F-81FC61417E18}" type="slidenum">
              <a:rPr lang="tr-TR"/>
              <a:pPr>
                <a:defRPr/>
              </a:pPr>
              <a:t>13</a:t>
            </a:fld>
            <a:endParaRPr lang="tr-TR"/>
          </a:p>
        </p:txBody>
      </p:sp>
      <p:sp>
        <p:nvSpPr>
          <p:cNvPr id="25601" name="Başlık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868362"/>
          </a:xfrm>
        </p:spPr>
        <p:txBody>
          <a:bodyPr/>
          <a:lstStyle/>
          <a:p>
            <a:pPr eaLnBrk="1" hangingPunct="1"/>
            <a:r>
              <a:rPr lang="en-US" smtClean="0"/>
              <a:t>Heap Sort</a:t>
            </a:r>
          </a:p>
        </p:txBody>
      </p:sp>
      <p:sp>
        <p:nvSpPr>
          <p:cNvPr id="25602" name="İçerik Yer Tutucusu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1152525"/>
          </a:xfrm>
        </p:spPr>
        <p:txBody>
          <a:bodyPr/>
          <a:lstStyle/>
          <a:p>
            <a:pPr eaLnBrk="1" hangingPunct="1"/>
            <a:r>
              <a:rPr lang="en-US" sz="2800" smtClean="0"/>
              <a:t>Uses «binary max heap» data structure to sort an array of data values.</a:t>
            </a:r>
          </a:p>
          <a:p>
            <a:pPr eaLnBrk="1" hangingPunct="1"/>
            <a:endParaRPr lang="en-US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169863" y="2276475"/>
            <a:ext cx="4184650" cy="4062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latin typeface="+mn-lt"/>
                <a:cs typeface="+mn-cs"/>
              </a:rPr>
              <a:t>Binary Max Heap Property: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>
                <a:latin typeface="+mn-lt"/>
                <a:cs typeface="+mn-cs"/>
              </a:rPr>
              <a:t>Each node has at most 2 children.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>
                <a:latin typeface="+mn-lt"/>
                <a:cs typeface="+mn-cs"/>
              </a:rPr>
              <a:t>The root has the max. valued element.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>
                <a:latin typeface="+mn-lt"/>
                <a:cs typeface="+mn-cs"/>
              </a:rPr>
              <a:t>The value stored in each node must be greater than or equal to the values stored in its children.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pic>
        <p:nvPicPr>
          <p:cNvPr id="25604" name="Resim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5988" y="3063875"/>
            <a:ext cx="4310062" cy="367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o 6"/>
          <p:cNvGraphicFramePr>
            <a:graphicFrameLocks noGrp="1"/>
          </p:cNvGraphicFramePr>
          <p:nvPr/>
        </p:nvGraphicFramePr>
        <p:xfrm>
          <a:off x="4067175" y="2492375"/>
          <a:ext cx="4968875" cy="365125"/>
        </p:xfrm>
        <a:graphic>
          <a:graphicData uri="http://schemas.openxmlformats.org/drawingml/2006/table">
            <a:tbl>
              <a:tblPr/>
              <a:tblGrid>
                <a:gridCol w="496855"/>
                <a:gridCol w="496855"/>
                <a:gridCol w="496855"/>
                <a:gridCol w="496855"/>
                <a:gridCol w="496855"/>
                <a:gridCol w="496855"/>
                <a:gridCol w="496855"/>
                <a:gridCol w="496855"/>
                <a:gridCol w="496855"/>
                <a:gridCol w="496855"/>
              </a:tblGrid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F96B3-6EBA-4930-AAA1-18B9AD1DDA1B}" type="slidenum">
              <a:rPr lang="tr-TR"/>
              <a:pPr>
                <a:defRPr/>
              </a:pPr>
              <a:t>14</a:t>
            </a:fld>
            <a:endParaRPr lang="tr-TR"/>
          </a:p>
        </p:txBody>
      </p:sp>
      <p:sp>
        <p:nvSpPr>
          <p:cNvPr id="26625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Heap Structure</a:t>
            </a:r>
          </a:p>
        </p:txBody>
      </p:sp>
      <p:sp>
        <p:nvSpPr>
          <p:cNvPr id="26626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Each node of the tree corresponds to an element of the array,</a:t>
            </a:r>
          </a:p>
          <a:p>
            <a:pPr eaLnBrk="1" hangingPunct="1"/>
            <a:r>
              <a:rPr lang="en-US" smtClean="0"/>
              <a:t>The tree is completely filled on all levels except the lowest, which is filled from the left up to a point.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26CF9-3029-420B-AD3C-9065282FF903}" type="slidenum">
              <a:rPr lang="tr-TR"/>
              <a:pPr>
                <a:defRPr/>
              </a:pPr>
              <a:t>15</a:t>
            </a:fld>
            <a:endParaRPr lang="tr-TR"/>
          </a:p>
        </p:txBody>
      </p:sp>
      <p:sp>
        <p:nvSpPr>
          <p:cNvPr id="27649" name="Başlık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868362"/>
          </a:xfrm>
        </p:spPr>
        <p:txBody>
          <a:bodyPr/>
          <a:lstStyle/>
          <a:p>
            <a:pPr eaLnBrk="1" hangingPunct="1"/>
            <a:r>
              <a:rPr lang="en-US" smtClean="0"/>
              <a:t>Heap Sort Algorithm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4737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Let D be an n element array to be sorted.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Build a binary max heap over array D. So, the root has the largest element.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Exchange the values in the root node and in the last element of the array. So, the largest value is stored at the end of the array.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Build another binary max heap by using the first n-1 elements in </a:t>
            </a:r>
            <a:r>
              <a:rPr lang="en-US" dirty="0" err="1" smtClean="0"/>
              <a:t>th</a:t>
            </a:r>
            <a:r>
              <a:rPr lang="tr-TR" dirty="0" smtClean="0"/>
              <a:t>e</a:t>
            </a:r>
            <a:r>
              <a:rPr lang="en-US" dirty="0" smtClean="0"/>
              <a:t> array. 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Repeat steps 2 and 3 until the array becomes sorted.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8F73B-F992-4EE8-8507-BD88303CAC7D}" type="slidenum">
              <a:rPr lang="tr-TR"/>
              <a:pPr>
                <a:defRPr/>
              </a:pPr>
              <a:t>16</a:t>
            </a:fld>
            <a:endParaRPr lang="tr-TR"/>
          </a:p>
        </p:txBody>
      </p:sp>
      <p:sp>
        <p:nvSpPr>
          <p:cNvPr id="28673" name="Başlık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850900"/>
          </a:xfrm>
        </p:spPr>
        <p:txBody>
          <a:bodyPr/>
          <a:lstStyle/>
          <a:p>
            <a:pPr eaLnBrk="1" hangingPunct="1"/>
            <a:r>
              <a:rPr lang="en-US" smtClean="0"/>
              <a:t>Functions Used in Heap Sort</a:t>
            </a:r>
          </a:p>
        </p:txBody>
      </p:sp>
      <p:sp>
        <p:nvSpPr>
          <p:cNvPr id="28674" name="İçerik Yer Tutucusu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// Index of the left child of node i</a:t>
            </a:r>
          </a:p>
          <a:p>
            <a:pPr marL="0" indent="0" eaLnBrk="1" hangingPunct="1">
              <a:buFont typeface="Arial" charset="0"/>
              <a:buNone/>
            </a:pPr>
            <a:endParaRPr lang="en-US" sz="2400" b="1" smtClean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int left(int i){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return(2*i+1);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 eaLnBrk="1" hangingPunct="1">
              <a:buFont typeface="Arial" charset="0"/>
              <a:buNone/>
            </a:pPr>
            <a:endParaRPr lang="en-US" sz="2400" b="1" smtClean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// Index of the right child of node i</a:t>
            </a:r>
          </a:p>
          <a:p>
            <a:pPr marL="0" indent="0" eaLnBrk="1" hangingPunct="1">
              <a:buFont typeface="Arial" charset="0"/>
              <a:buNone/>
            </a:pPr>
            <a:endParaRPr lang="en-US" sz="2400" b="1" smtClean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int right(int i){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return(2*i+2);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 eaLnBrk="1" hangingPunct="1">
              <a:buFont typeface="Arial" charset="0"/>
              <a:buNone/>
            </a:pPr>
            <a:endParaRPr lang="en-US" sz="2400" b="1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D436E-F05D-4181-9AC9-6C512EE3C4D5}" type="slidenum">
              <a:rPr lang="tr-TR"/>
              <a:pPr>
                <a:defRPr/>
              </a:pPr>
              <a:t>17</a:t>
            </a:fld>
            <a:endParaRPr lang="tr-TR"/>
          </a:p>
        </p:txBody>
      </p:sp>
      <p:sp>
        <p:nvSpPr>
          <p:cNvPr id="29697" name="Başlık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777875"/>
          </a:xfrm>
        </p:spPr>
        <p:txBody>
          <a:bodyPr/>
          <a:lstStyle/>
          <a:p>
            <a:pPr eaLnBrk="1" hangingPunct="1"/>
            <a:r>
              <a:rPr lang="en-US" smtClean="0"/>
              <a:t>Functions Used in Heap Sort (cont.)</a:t>
            </a:r>
          </a:p>
        </p:txBody>
      </p:sp>
      <p:sp>
        <p:nvSpPr>
          <p:cNvPr id="29698" name="İçerik Yer Tutucusu 2"/>
          <p:cNvSpPr>
            <a:spLocks noGrp="1"/>
          </p:cNvSpPr>
          <p:nvPr>
            <p:ph idx="1"/>
          </p:nvPr>
        </p:nvSpPr>
        <p:spPr>
          <a:xfrm>
            <a:off x="107950" y="765175"/>
            <a:ext cx="8964613" cy="590391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// Heap size is a global variable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int heap_size;   // index of the last element</a:t>
            </a:r>
          </a:p>
          <a:p>
            <a:pPr marL="0" indent="0" eaLnBrk="1" hangingPunct="1">
              <a:buFont typeface="Arial" charset="0"/>
              <a:buNone/>
            </a:pPr>
            <a:endParaRPr lang="en-US" sz="2400" b="1" smtClean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void heapify(int D[], int i){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int left_child, right_child, max, temp;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left_child = left(i);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right_child = right(i);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// find the max of nodes left, right, and i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if ((left_child &lt;= heap_size) &amp;&amp;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    (D[left_child] &gt; D[i]))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   max = left_child;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else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   max = i;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D8BCA5-7236-4268-BC81-0C2B4D4280A8}" type="slidenum">
              <a:rPr lang="tr-TR"/>
              <a:pPr>
                <a:defRPr/>
              </a:pPr>
              <a:t>18</a:t>
            </a:fld>
            <a:endParaRPr lang="tr-TR"/>
          </a:p>
        </p:txBody>
      </p:sp>
      <p:sp>
        <p:nvSpPr>
          <p:cNvPr id="30721" name="Başlık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796925"/>
          </a:xfrm>
        </p:spPr>
        <p:txBody>
          <a:bodyPr/>
          <a:lstStyle/>
          <a:p>
            <a:pPr eaLnBrk="1" hangingPunct="1"/>
            <a:r>
              <a:rPr lang="en-US" smtClean="0"/>
              <a:t>Functions Used in Heap Sort (cont.)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6896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if ((right_child &lt;= heap_size) &amp;&amp;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    (D[right_child] &gt; D[max]))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      max = right_child;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en-US" sz="2400" b="1" smtClean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// if max is not the i th node, exchange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en-US" sz="2400" b="1" smtClean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if (max != i){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   temp = D[max];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   D[max]= D[i];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   D[i] = temp;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   heapify(D, max);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} </a:t>
            </a:r>
            <a:endParaRPr lang="en-US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07F0B9-B56D-46C9-969C-DCCF482ED923}" type="slidenum">
              <a:rPr lang="tr-TR"/>
              <a:pPr>
                <a:defRPr/>
              </a:pPr>
              <a:t>19</a:t>
            </a:fld>
            <a:endParaRPr lang="tr-TR"/>
          </a:p>
        </p:txBody>
      </p:sp>
      <p:sp>
        <p:nvSpPr>
          <p:cNvPr id="31745" name="Başlık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777875"/>
          </a:xfrm>
        </p:spPr>
        <p:txBody>
          <a:bodyPr/>
          <a:lstStyle/>
          <a:p>
            <a:pPr eaLnBrk="1" hangingPunct="1"/>
            <a:r>
              <a:rPr lang="en-US" smtClean="0"/>
              <a:t>Heapify: Example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/>
        </p:nvGraphicFramePr>
        <p:xfrm>
          <a:off x="1619250" y="1171575"/>
          <a:ext cx="6048375" cy="457200"/>
        </p:xfrm>
        <a:graphic>
          <a:graphicData uri="http://schemas.openxmlformats.org/drawingml/2006/table">
            <a:tbl>
              <a:tblPr/>
              <a:tblGrid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70" name="Metin kutusu 4"/>
          <p:cNvSpPr txBox="1">
            <a:spLocks noChangeArrowheads="1"/>
          </p:cNvSpPr>
          <p:nvPr/>
        </p:nvSpPr>
        <p:spPr bwMode="auto">
          <a:xfrm>
            <a:off x="1763713" y="836613"/>
            <a:ext cx="6121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0          1           2         3         4         5         6         7         8          9</a:t>
            </a:r>
          </a:p>
        </p:txBody>
      </p:sp>
      <p:sp>
        <p:nvSpPr>
          <p:cNvPr id="31771" name="Metin kutusu 5"/>
          <p:cNvSpPr txBox="1">
            <a:spLocks noChangeArrowheads="1"/>
          </p:cNvSpPr>
          <p:nvPr/>
        </p:nvSpPr>
        <p:spPr bwMode="auto">
          <a:xfrm>
            <a:off x="323850" y="1916113"/>
            <a:ext cx="16557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heapify(D,1)</a:t>
            </a:r>
          </a:p>
        </p:txBody>
      </p:sp>
      <p:pic>
        <p:nvPicPr>
          <p:cNvPr id="31772" name="Resim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420938"/>
            <a:ext cx="3848100" cy="324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73" name="Resim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101850"/>
            <a:ext cx="4241800" cy="354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758E45-1EC2-4ED1-AB2D-4732CB368FF2}" type="slidenum">
              <a:rPr lang="tr-TR"/>
              <a:pPr>
                <a:defRPr/>
              </a:pPr>
              <a:t>2</a:t>
            </a:fld>
            <a:endParaRPr lang="tr-TR"/>
          </a:p>
        </p:txBody>
      </p:sp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Quicksort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 fontScale="92500" lnSpcReduction="20000"/>
          </a:bodyPr>
          <a:lstStyle/>
          <a:p>
            <a:pPr marL="457200" indent="-4572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tr-TR" dirty="0" smtClean="0">
                <a:cs typeface="Times New Roman" pitchFamily="18" charset="0"/>
              </a:rPr>
              <a:t>Like </a:t>
            </a:r>
            <a:r>
              <a:rPr lang="en-US" altLang="tr-TR" dirty="0" err="1" smtClean="0">
                <a:cs typeface="Times New Roman" pitchFamily="18" charset="0"/>
              </a:rPr>
              <a:t>mergesort</a:t>
            </a:r>
            <a:r>
              <a:rPr lang="en-US" altLang="tr-TR" dirty="0" smtClean="0">
                <a:cs typeface="Times New Roman" pitchFamily="18" charset="0"/>
              </a:rPr>
              <a:t>, Quicksort is also based on </a:t>
            </a:r>
          </a:p>
          <a:p>
            <a:pPr marL="457200" indent="-45720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tr-TR" dirty="0" smtClean="0">
                <a:cs typeface="Times New Roman" pitchFamily="18" charset="0"/>
              </a:rPr>
              <a:t>	the </a:t>
            </a:r>
            <a:r>
              <a:rPr lang="en-US" altLang="tr-TR" i="1" dirty="0" smtClean="0">
                <a:cs typeface="Times New Roman" pitchFamily="18" charset="0"/>
              </a:rPr>
              <a:t>divide-and-conquer</a:t>
            </a:r>
            <a:r>
              <a:rPr lang="en-US" altLang="tr-TR" dirty="0" smtClean="0">
                <a:cs typeface="Times New Roman" pitchFamily="18" charset="0"/>
              </a:rPr>
              <a:t> paradigm.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tr-TR" dirty="0" smtClean="0">
                <a:cs typeface="Times New Roman" pitchFamily="18" charset="0"/>
              </a:rPr>
              <a:t>But it uses this technique in a somewhat opposite manner, </a:t>
            </a:r>
          </a:p>
          <a:p>
            <a:pPr marL="457200" indent="-45720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tr-TR" dirty="0" smtClean="0">
                <a:cs typeface="Times New Roman" pitchFamily="18" charset="0"/>
              </a:rPr>
              <a:t>	as all the hard work is done </a:t>
            </a:r>
            <a:r>
              <a:rPr lang="en-US" altLang="tr-TR" i="1" dirty="0" smtClean="0">
                <a:cs typeface="Times New Roman" pitchFamily="18" charset="0"/>
              </a:rPr>
              <a:t>before</a:t>
            </a:r>
            <a:r>
              <a:rPr lang="en-US" altLang="tr-TR" dirty="0" smtClean="0">
                <a:cs typeface="Times New Roman" pitchFamily="18" charset="0"/>
              </a:rPr>
              <a:t> the recursive calls.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tr-TR" dirty="0" smtClean="0">
                <a:cs typeface="Times New Roman" pitchFamily="18" charset="0"/>
              </a:rPr>
              <a:t>It works as follows:</a:t>
            </a:r>
          </a:p>
          <a:p>
            <a:pPr marL="800100" lvl="1" indent="-342900" algn="just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 altLang="tr-TR" sz="2400" dirty="0" smtClean="0">
                <a:cs typeface="Times New Roman" pitchFamily="18" charset="0"/>
              </a:rPr>
              <a:t>First, it partitions an array into two parts, </a:t>
            </a:r>
          </a:p>
          <a:p>
            <a:pPr marL="800100" lvl="1" indent="-342900" algn="just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 altLang="tr-TR" sz="2400" dirty="0" smtClean="0">
                <a:cs typeface="Times New Roman" pitchFamily="18" charset="0"/>
              </a:rPr>
              <a:t>Then, it sorts the parts independently, </a:t>
            </a:r>
          </a:p>
          <a:p>
            <a:pPr marL="800100" lvl="1" indent="-342900" algn="just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en-US" altLang="tr-TR" sz="2400" dirty="0" smtClean="0">
                <a:cs typeface="Times New Roman" pitchFamily="18" charset="0"/>
              </a:rPr>
              <a:t>Finally, it combines the sorted subsequences by </a:t>
            </a:r>
          </a:p>
          <a:p>
            <a:pPr marL="800100" lvl="1" indent="-342900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tr-TR" sz="2400" dirty="0" smtClean="0">
                <a:cs typeface="Times New Roman" pitchFamily="18" charset="0"/>
              </a:rPr>
              <a:t>	a simple concatenation.</a:t>
            </a:r>
            <a:endParaRPr lang="en-US" altLang="tr-TR" sz="2400" dirty="0" smtClean="0"/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67205-D7F0-48D1-B3CC-FFEF559731A6}" type="slidenum">
              <a:rPr lang="tr-TR"/>
              <a:pPr>
                <a:defRPr/>
              </a:pPr>
              <a:t>20</a:t>
            </a:fld>
            <a:endParaRPr lang="tr-TR"/>
          </a:p>
        </p:txBody>
      </p:sp>
      <p:sp>
        <p:nvSpPr>
          <p:cNvPr id="32769" name="Başlık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147050" cy="779462"/>
          </a:xfrm>
        </p:spPr>
        <p:txBody>
          <a:bodyPr/>
          <a:lstStyle/>
          <a:p>
            <a:pPr eaLnBrk="1" hangingPunct="1"/>
            <a:r>
              <a:rPr lang="en-US" smtClean="0"/>
              <a:t>Heapify: Example (cont.)</a:t>
            </a:r>
          </a:p>
        </p:txBody>
      </p:sp>
      <p:pic>
        <p:nvPicPr>
          <p:cNvPr id="32770" name="Resim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01850" y="1033463"/>
            <a:ext cx="4918075" cy="325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o 4"/>
          <p:cNvGraphicFramePr>
            <a:graphicFrameLocks noGrp="1"/>
          </p:cNvGraphicFramePr>
          <p:nvPr/>
        </p:nvGraphicFramePr>
        <p:xfrm>
          <a:off x="1619250" y="5059363"/>
          <a:ext cx="6048375" cy="457200"/>
        </p:xfrm>
        <a:graphic>
          <a:graphicData uri="http://schemas.openxmlformats.org/drawingml/2006/table">
            <a:tbl>
              <a:tblPr/>
              <a:tblGrid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AF0567-7740-440B-BC70-6DFA5C60CD75}" type="slidenum">
              <a:rPr lang="tr-TR"/>
              <a:pPr>
                <a:defRPr/>
              </a:pPr>
              <a:t>21</a:t>
            </a:fld>
            <a:endParaRPr lang="tr-TR"/>
          </a:p>
        </p:txBody>
      </p:sp>
      <p:sp>
        <p:nvSpPr>
          <p:cNvPr id="33793" name="Başlık 1"/>
          <p:cNvSpPr>
            <a:spLocks noGrp="1"/>
          </p:cNvSpPr>
          <p:nvPr>
            <p:ph type="title"/>
          </p:nvPr>
        </p:nvSpPr>
        <p:spPr>
          <a:xfrm>
            <a:off x="395288" y="44450"/>
            <a:ext cx="8229600" cy="922338"/>
          </a:xfrm>
        </p:spPr>
        <p:txBody>
          <a:bodyPr/>
          <a:lstStyle/>
          <a:p>
            <a:pPr eaLnBrk="1" hangingPunct="1"/>
            <a:r>
              <a:rPr lang="en-US" smtClean="0"/>
              <a:t>Functions Used in Heap Sort (cont.)</a:t>
            </a:r>
          </a:p>
        </p:txBody>
      </p:sp>
      <p:sp>
        <p:nvSpPr>
          <p:cNvPr id="33794" name="İçerik Yer Tutucusu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31686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void build_heap(int D[], int n){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int i;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heap_size = n-1;</a:t>
            </a:r>
          </a:p>
          <a:p>
            <a:pPr marL="0" indent="0" eaLnBrk="1" hangingPunct="1">
              <a:buFont typeface="Arial" charset="0"/>
              <a:buNone/>
            </a:pPr>
            <a:endParaRPr lang="en-US" sz="2400" b="1" smtClean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for (i = (n-1)/2; i &gt;= 0; i--)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heapify(D,i);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smtClean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/>
        </p:nvGraphicFramePr>
        <p:xfrm>
          <a:off x="611188" y="4149725"/>
          <a:ext cx="6048375" cy="457200"/>
        </p:xfrm>
        <a:graphic>
          <a:graphicData uri="http://schemas.openxmlformats.org/drawingml/2006/table">
            <a:tbl>
              <a:tblPr/>
              <a:tblGrid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19" name="Metin kutusu 4"/>
          <p:cNvSpPr txBox="1">
            <a:spLocks noChangeArrowheads="1"/>
          </p:cNvSpPr>
          <p:nvPr/>
        </p:nvSpPr>
        <p:spPr bwMode="auto">
          <a:xfrm>
            <a:off x="7164388" y="4149725"/>
            <a:ext cx="14398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Array D</a:t>
            </a:r>
          </a:p>
        </p:txBody>
      </p:sp>
      <p:sp>
        <p:nvSpPr>
          <p:cNvPr id="33820" name="Metin kutusu 5"/>
          <p:cNvSpPr txBox="1">
            <a:spLocks noChangeArrowheads="1"/>
          </p:cNvSpPr>
          <p:nvPr/>
        </p:nvSpPr>
        <p:spPr bwMode="auto">
          <a:xfrm>
            <a:off x="395288" y="4868863"/>
            <a:ext cx="6769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build_heap(D,10); </a:t>
            </a:r>
            <a:r>
              <a:rPr lang="en-US">
                <a:latin typeface="Calibri" pitchFamily="34" charset="0"/>
                <a:sym typeface="Wingdings" pitchFamily="2" charset="2"/>
              </a:rPr>
              <a:t> heapify(D,4); heapify(D,3); heapify(D,2);       </a:t>
            </a:r>
          </a:p>
          <a:p>
            <a:r>
              <a:rPr lang="en-US">
                <a:latin typeface="Calibri" pitchFamily="34" charset="0"/>
                <a:sym typeface="Wingdings" pitchFamily="2" charset="2"/>
              </a:rPr>
              <a:t>                                      heapify(D,1); heapify(D,0);</a:t>
            </a:r>
            <a:endParaRPr lang="en-US">
              <a:latin typeface="Calibri" pitchFamily="34" charset="0"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/>
        </p:nvGraphicFramePr>
        <p:xfrm>
          <a:off x="611188" y="5924550"/>
          <a:ext cx="6048375" cy="457200"/>
        </p:xfrm>
        <a:graphic>
          <a:graphicData uri="http://schemas.openxmlformats.org/drawingml/2006/table">
            <a:tbl>
              <a:tblPr/>
              <a:tblGrid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  <a:gridCol w="604867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45" name="Metin kutusu 7"/>
          <p:cNvSpPr txBox="1">
            <a:spLocks noChangeArrowheads="1"/>
          </p:cNvSpPr>
          <p:nvPr/>
        </p:nvSpPr>
        <p:spPr bwMode="auto">
          <a:xfrm>
            <a:off x="7164388" y="5940425"/>
            <a:ext cx="14398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Array D after build_heap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517EE-FBF4-4027-95F3-85DB0622E6B3}" type="slidenum">
              <a:rPr lang="tr-TR"/>
              <a:pPr>
                <a:defRPr/>
              </a:pPr>
              <a:t>22</a:t>
            </a:fld>
            <a:endParaRPr lang="tr-TR"/>
          </a:p>
        </p:txBody>
      </p:sp>
      <p:sp>
        <p:nvSpPr>
          <p:cNvPr id="34817" name="Başlık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850900"/>
          </a:xfrm>
        </p:spPr>
        <p:txBody>
          <a:bodyPr/>
          <a:lstStyle/>
          <a:p>
            <a:pPr eaLnBrk="1" hangingPunct="1"/>
            <a:r>
              <a:rPr lang="en-US" smtClean="0"/>
              <a:t>Heap Sort Function</a:t>
            </a:r>
          </a:p>
        </p:txBody>
      </p:sp>
      <p:sp>
        <p:nvSpPr>
          <p:cNvPr id="34818" name="İçerik Yer Tutucusu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void heapsort(int D[], int n){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int i, temp;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build_heap(D,n);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for (i = n-1; i &gt;= 1; i--){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// exchange the root with the ith element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   temp = D[i];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   D[i] = D[0];</a:t>
            </a:r>
            <a:endParaRPr lang="tr-TR" sz="2400" b="1" smtClean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tr-TR" sz="2400" b="1" smtClean="0">
                <a:latin typeface="Courier New" pitchFamily="49" charset="0"/>
                <a:cs typeface="Courier New" pitchFamily="49" charset="0"/>
              </a:rPr>
              <a:t>      D[0] = temp;</a:t>
            </a:r>
            <a:endParaRPr lang="en-US" sz="2400" b="1" smtClean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   heap_size--;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   heapify(D,0);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E79F4-F9CE-4C30-9FE1-B30E9163FB23}" type="slidenum">
              <a:rPr lang="tr-TR"/>
              <a:pPr>
                <a:defRPr/>
              </a:pPr>
              <a:t>23</a:t>
            </a:fld>
            <a:endParaRPr lang="tr-TR"/>
          </a:p>
        </p:txBody>
      </p:sp>
      <p:sp>
        <p:nvSpPr>
          <p:cNvPr id="35841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Heap Sort -- Analysis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32765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mtClean="0"/>
              <a:t>Running time of </a:t>
            </a:r>
            <a:r>
              <a:rPr lang="en-US" err="1" smtClean="0"/>
              <a:t>heapify</a:t>
            </a:r>
            <a:r>
              <a:rPr lang="en-US" smtClean="0"/>
              <a:t>() </a:t>
            </a:r>
            <a:r>
              <a:rPr lang="en-US" smtClean="0">
                <a:sym typeface="Wingdings" panose="05000000000000000000" pitchFamily="2" charset="2"/>
              </a:rPr>
              <a:t> </a:t>
            </a:r>
            <a:r>
              <a:rPr lang="en-US" b="1" smtClean="0">
                <a:sym typeface="Wingdings" panose="05000000000000000000" pitchFamily="2" charset="2"/>
              </a:rPr>
              <a:t>O(log</a:t>
            </a:r>
            <a:r>
              <a:rPr lang="en-US" b="1" baseline="-25000" smtClean="0">
                <a:sym typeface="Wingdings" panose="05000000000000000000" pitchFamily="2" charset="2"/>
              </a:rPr>
              <a:t>2</a:t>
            </a:r>
            <a:r>
              <a:rPr lang="en-US" b="1" smtClean="0">
                <a:sym typeface="Wingdings" panose="05000000000000000000" pitchFamily="2" charset="2"/>
              </a:rPr>
              <a:t>n)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mtClean="0">
                <a:sym typeface="Wingdings" panose="05000000000000000000" pitchFamily="2" charset="2"/>
              </a:rPr>
              <a:t>Running time of </a:t>
            </a:r>
            <a:r>
              <a:rPr lang="en-US" err="1" smtClean="0">
                <a:sym typeface="Wingdings" panose="05000000000000000000" pitchFamily="2" charset="2"/>
              </a:rPr>
              <a:t>build_heap</a:t>
            </a:r>
            <a:r>
              <a:rPr lang="en-US" smtClean="0">
                <a:sym typeface="Wingdings" panose="05000000000000000000" pitchFamily="2" charset="2"/>
              </a:rPr>
              <a:t>()  </a:t>
            </a:r>
            <a:r>
              <a:rPr lang="en-US" b="1" smtClean="0">
                <a:sym typeface="Wingdings" panose="05000000000000000000" pitchFamily="2" charset="2"/>
              </a:rPr>
              <a:t>O(nlog</a:t>
            </a:r>
            <a:r>
              <a:rPr lang="en-US" b="1" baseline="-25000" smtClean="0">
                <a:sym typeface="Wingdings" panose="05000000000000000000" pitchFamily="2" charset="2"/>
              </a:rPr>
              <a:t>2</a:t>
            </a:r>
            <a:r>
              <a:rPr lang="en-US" b="1" smtClean="0">
                <a:sym typeface="Wingdings" panose="05000000000000000000" pitchFamily="2" charset="2"/>
              </a:rPr>
              <a:t>n)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mtClean="0">
                <a:sym typeface="Wingdings" panose="05000000000000000000" pitchFamily="2" charset="2"/>
              </a:rPr>
              <a:t>Running time of </a:t>
            </a:r>
            <a:r>
              <a:rPr lang="en-US" err="1" smtClean="0">
                <a:sym typeface="Wingdings" panose="05000000000000000000" pitchFamily="2" charset="2"/>
              </a:rPr>
              <a:t>heapsort</a:t>
            </a:r>
            <a:r>
              <a:rPr lang="en-US" smtClean="0">
                <a:sym typeface="Wingdings" panose="05000000000000000000" pitchFamily="2" charset="2"/>
              </a:rPr>
              <a:t>()  </a:t>
            </a:r>
            <a:r>
              <a:rPr lang="en-US" b="1" smtClean="0">
                <a:sym typeface="Wingdings" panose="05000000000000000000" pitchFamily="2" charset="2"/>
              </a:rPr>
              <a:t>O(nlog</a:t>
            </a:r>
            <a:r>
              <a:rPr lang="en-US" b="1" baseline="-25000" smtClean="0">
                <a:sym typeface="Wingdings" panose="05000000000000000000" pitchFamily="2" charset="2"/>
              </a:rPr>
              <a:t>2</a:t>
            </a:r>
            <a:r>
              <a:rPr lang="en-US" b="1" smtClean="0">
                <a:sym typeface="Wingdings" panose="05000000000000000000" pitchFamily="2" charset="2"/>
              </a:rPr>
              <a:t>n)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smtClean="0">
              <a:sym typeface="Wingdings" panose="05000000000000000000" pitchFamily="2" charset="2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smtClean="0">
                <a:sym typeface="Wingdings" panose="05000000000000000000" pitchFamily="2" charset="2"/>
              </a:rPr>
              <a:t>Advantages of </a:t>
            </a:r>
            <a:r>
              <a:rPr lang="en-US" b="1" err="1" smtClean="0">
                <a:sym typeface="Wingdings" panose="05000000000000000000" pitchFamily="2" charset="2"/>
              </a:rPr>
              <a:t>heapsort</a:t>
            </a:r>
            <a:r>
              <a:rPr lang="en-US" b="1" smtClean="0">
                <a:sym typeface="Wingdings" panose="05000000000000000000" pitchFamily="2" charset="2"/>
              </a:rPr>
              <a:t>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mtClean="0"/>
              <a:t>The best sorting algorithm in this class.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mtClean="0"/>
              <a:t>Runs in place (no extra array is needed like </a:t>
            </a:r>
            <a:r>
              <a:rPr lang="en-US" err="1" smtClean="0"/>
              <a:t>mergesort</a:t>
            </a:r>
            <a:r>
              <a:rPr lang="en-US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mtClean="0"/>
              <a:t>The running time does not change whether the array D is sorted in advance or not.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DF7B0C-ECD2-4082-902B-987A808E7327}" type="slidenum">
              <a:rPr lang="tr-TR"/>
              <a:pPr>
                <a:defRPr/>
              </a:pPr>
              <a:t>24</a:t>
            </a:fld>
            <a:endParaRPr lang="tr-TR"/>
          </a:p>
        </p:txBody>
      </p:sp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Comparison of Sorting Algorithms</a:t>
            </a:r>
          </a:p>
        </p:txBody>
      </p:sp>
      <p:pic>
        <p:nvPicPr>
          <p:cNvPr id="3686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3413" y="1752600"/>
            <a:ext cx="7666037" cy="378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2770C1-191E-46E3-8714-739D86D6B04C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Quicksort (cont.)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1219200"/>
            <a:ext cx="8650288" cy="5105400"/>
          </a:xfrm>
        </p:spPr>
        <p:txBody>
          <a:bodyPr rtlCol="0"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tr-TR" dirty="0" smtClean="0">
                <a:cs typeface="Times New Roman" pitchFamily="18" charset="0"/>
              </a:rPr>
              <a:t>The quick-sort algorithm consists of the following three steps:</a:t>
            </a:r>
          </a:p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endParaRPr lang="en-US" altLang="tr-TR" dirty="0" smtClean="0"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tr-TR" dirty="0" smtClean="0">
                <a:cs typeface="Times New Roman" pitchFamily="18" charset="0"/>
              </a:rPr>
              <a:t>1. </a:t>
            </a:r>
            <a:r>
              <a:rPr lang="en-US" altLang="tr-TR" b="1" i="1" dirty="0" smtClean="0">
                <a:cs typeface="Times New Roman" pitchFamily="18" charset="0"/>
              </a:rPr>
              <a:t>Divide</a:t>
            </a:r>
            <a:r>
              <a:rPr lang="en-US" altLang="tr-TR" dirty="0" smtClean="0">
                <a:cs typeface="Times New Roman" pitchFamily="18" charset="0"/>
              </a:rPr>
              <a:t>: Partition the list.</a:t>
            </a:r>
          </a:p>
          <a:p>
            <a:pPr lvl="1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tr-TR" sz="2400" dirty="0" smtClean="0">
                <a:cs typeface="Times New Roman" pitchFamily="18" charset="0"/>
              </a:rPr>
              <a:t>To partition the list, we first choose some element from the list for which we hope about half the elements will come before and half after. Call this element the </a:t>
            </a:r>
            <a:r>
              <a:rPr lang="en-US" altLang="tr-TR" sz="2400" b="1" i="1" dirty="0" smtClean="0">
                <a:cs typeface="Times New Roman" pitchFamily="18" charset="0"/>
              </a:rPr>
              <a:t>pivot</a:t>
            </a:r>
            <a:r>
              <a:rPr lang="en-US" altLang="tr-TR" sz="2400" dirty="0" smtClean="0">
                <a:cs typeface="Times New Roman" pitchFamily="18" charset="0"/>
              </a:rPr>
              <a:t>. </a:t>
            </a:r>
          </a:p>
          <a:p>
            <a:pPr lvl="1" algn="just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tr-TR" sz="2400" dirty="0" smtClean="0">
                <a:cs typeface="Times New Roman" pitchFamily="18" charset="0"/>
              </a:rPr>
              <a:t>Then we partition the elements so that all those with values less than the pivot come in one </a:t>
            </a:r>
            <a:r>
              <a:rPr lang="en-US" altLang="tr-TR" sz="2400" dirty="0" err="1" smtClean="0">
                <a:cs typeface="Times New Roman" pitchFamily="18" charset="0"/>
              </a:rPr>
              <a:t>sublist</a:t>
            </a:r>
            <a:r>
              <a:rPr lang="en-US" altLang="tr-TR" sz="2400" dirty="0" smtClean="0">
                <a:cs typeface="Times New Roman" pitchFamily="18" charset="0"/>
              </a:rPr>
              <a:t> and all those with greater values come in another.</a:t>
            </a:r>
          </a:p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tr-TR" dirty="0" smtClean="0">
                <a:cs typeface="Times New Roman" pitchFamily="18" charset="0"/>
              </a:rPr>
              <a:t> 2. </a:t>
            </a:r>
            <a:r>
              <a:rPr lang="en-US" altLang="tr-TR" b="1" i="1" dirty="0" smtClean="0">
                <a:cs typeface="Times New Roman" pitchFamily="18" charset="0"/>
              </a:rPr>
              <a:t>Recursion</a:t>
            </a:r>
            <a:r>
              <a:rPr lang="en-US" altLang="tr-TR" dirty="0" smtClean="0">
                <a:cs typeface="Times New Roman" pitchFamily="18" charset="0"/>
              </a:rPr>
              <a:t>: Recursively sort the </a:t>
            </a:r>
            <a:r>
              <a:rPr lang="en-US" altLang="tr-TR" dirty="0" err="1" smtClean="0">
                <a:cs typeface="Times New Roman" pitchFamily="18" charset="0"/>
              </a:rPr>
              <a:t>sublists</a:t>
            </a:r>
            <a:r>
              <a:rPr lang="en-US" altLang="tr-TR" dirty="0" smtClean="0">
                <a:cs typeface="Times New Roman" pitchFamily="18" charset="0"/>
              </a:rPr>
              <a:t> separately.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tr-TR" dirty="0" smtClean="0">
                <a:cs typeface="Times New Roman" pitchFamily="18" charset="0"/>
              </a:rPr>
              <a:t> 3. </a:t>
            </a:r>
            <a:r>
              <a:rPr lang="en-US" altLang="tr-TR" b="1" i="1" dirty="0" smtClean="0">
                <a:cs typeface="Times New Roman" pitchFamily="18" charset="0"/>
              </a:rPr>
              <a:t>Conquer</a:t>
            </a:r>
            <a:r>
              <a:rPr lang="en-US" altLang="tr-TR" dirty="0" smtClean="0">
                <a:cs typeface="Times New Roman" pitchFamily="18" charset="0"/>
              </a:rPr>
              <a:t>: Put the sorted </a:t>
            </a:r>
            <a:r>
              <a:rPr lang="en-US" altLang="tr-TR" dirty="0" err="1" smtClean="0">
                <a:cs typeface="Times New Roman" pitchFamily="18" charset="0"/>
              </a:rPr>
              <a:t>sublists</a:t>
            </a:r>
            <a:r>
              <a:rPr lang="en-US" altLang="tr-TR" dirty="0" smtClean="0">
                <a:cs typeface="Times New Roman" pitchFamily="18" charset="0"/>
              </a:rPr>
              <a:t> together.</a:t>
            </a:r>
            <a:endParaRPr lang="en-US" altLang="tr-TR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73041-99E4-4816-9A43-B5C7076BD9CA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Partition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256212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tr-TR" sz="2000" dirty="0" smtClean="0"/>
              <a:t>Partitioning places the pivot in its correct place position within the array.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tr-TR" sz="20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tr-TR" sz="20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tr-TR" sz="20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tr-TR" sz="20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tr-TR" sz="20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tr-TR" sz="20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tr-TR" sz="2000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tr-TR" sz="2000" dirty="0" smtClean="0"/>
              <a:t>Arranging the array elements around the pivot p generates two smaller sorting problems.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tr-TR" dirty="0" smtClean="0"/>
              <a:t>sort the left section of the array, and sort the right section of the array.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tr-TR" dirty="0" smtClean="0"/>
              <a:t>when these two smaller sorting problems are solved recursively, our bigger sorting problem is solved.</a:t>
            </a: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1838325"/>
            <a:ext cx="6765925" cy="216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1C7B94-0FEB-42C7-86ED-872CDB609340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Partition – Choosing the pivot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tr-TR" smtClean="0"/>
              <a:t>First, we have to select a pivot element among the elements of the given array, and we put this pivot into the first location of the array before partitioning.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tr-TR" smtClean="0"/>
              <a:t>Which array item should be selected as pivot?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tr-TR" sz="2400" smtClean="0"/>
              <a:t>Somehow we have to select a pivot, and we hope that we will get a good partitioning.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tr-TR" sz="2400" smtClean="0"/>
              <a:t>If the items in the array arranged randomly, we choose a pivot randomly.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tr-TR" sz="2400" smtClean="0"/>
              <a:t>We can choose the first or last element as a pivot (it may not give a good partitioning).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tr-TR" sz="2400" smtClean="0"/>
              <a:t>We can use different techniques to select the pivot.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3A262-582A-42B8-A3A9-52C7C2A321E9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863601"/>
          </a:xfrm>
        </p:spPr>
        <p:txBody>
          <a:bodyPr/>
          <a:lstStyle/>
          <a:p>
            <a:pPr eaLnBrk="1" hangingPunct="1"/>
            <a:r>
              <a:rPr lang="en-US" altLang="tr-TR" smtClean="0"/>
              <a:t>Quicksort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713788" cy="568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000" b="1" smtClean="0">
                <a:latin typeface="Courier New" pitchFamily="49" charset="0"/>
              </a:rPr>
              <a:t>void quicksort(int D[], int left, int right)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000" b="1" smtClean="0">
                <a:latin typeface="Courier New" pitchFamily="49" charset="0"/>
              </a:rPr>
              <a:t>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000" b="1" smtClean="0">
                <a:latin typeface="Courier New" pitchFamily="49" charset="0"/>
              </a:rPr>
              <a:t>int k, j, q, temp;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tr-TR" sz="2000" b="1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000" b="1" smtClean="0">
                <a:latin typeface="Courier New" pitchFamily="49" charset="0"/>
              </a:rPr>
              <a:t>   //partition the array into two parts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000" b="1" smtClean="0">
                <a:latin typeface="Courier New" pitchFamily="49" charset="0"/>
              </a:rPr>
              <a:t>   k = left;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000" b="1" smtClean="0">
                <a:latin typeface="Courier New" pitchFamily="49" charset="0"/>
              </a:rPr>
              <a:t>   j = right;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tr-TR" sz="2000" b="1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000" b="1" smtClean="0">
                <a:latin typeface="Courier New" pitchFamily="49" charset="0"/>
              </a:rPr>
              <a:t>   q = D[(left+right)/2];   //pivot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tr-TR" sz="2000" b="1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000" smtClean="0">
                <a:latin typeface="Courier New" pitchFamily="49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F93541-89EE-4410-87D2-48070823C267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19457" name="Başlık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777875"/>
          </a:xfrm>
        </p:spPr>
        <p:txBody>
          <a:bodyPr/>
          <a:lstStyle/>
          <a:p>
            <a:pPr eaLnBrk="1" hangingPunct="1"/>
            <a:r>
              <a:rPr lang="en-US" altLang="tr-TR" smtClean="0"/>
              <a:t>Quicksort (cont.)</a:t>
            </a:r>
            <a:endParaRPr lang="en-US" smtClean="0"/>
          </a:p>
        </p:txBody>
      </p:sp>
      <p:sp>
        <p:nvSpPr>
          <p:cNvPr id="19458" name="İçerik Yer Tutucusu 2"/>
          <p:cNvSpPr>
            <a:spLocks noGrp="1"/>
          </p:cNvSpPr>
          <p:nvPr>
            <p:ph idx="1"/>
          </p:nvPr>
        </p:nvSpPr>
        <p:spPr>
          <a:xfrm>
            <a:off x="468313" y="981075"/>
            <a:ext cx="8218487" cy="5688013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tr-TR" sz="2000" smtClean="0">
                <a:latin typeface="Courier New" pitchFamily="49" charset="0"/>
              </a:rPr>
              <a:t>   </a:t>
            </a:r>
            <a:r>
              <a:rPr lang="en-US" altLang="tr-TR" sz="2000" b="1" smtClean="0">
                <a:latin typeface="Courier New" pitchFamily="49" charset="0"/>
              </a:rPr>
              <a:t>do{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tr-TR" sz="2000" b="1" smtClean="0">
                <a:latin typeface="Courier New" pitchFamily="49" charset="0"/>
              </a:rPr>
              <a:t>      while ((D[k] &lt; q) &amp;&amp; (k &lt; </a:t>
            </a:r>
            <a:r>
              <a:rPr lang="tr-TR" altLang="tr-TR" sz="2000" b="1" smtClean="0">
                <a:latin typeface="Courier New" pitchFamily="49" charset="0"/>
              </a:rPr>
              <a:t>right</a:t>
            </a:r>
            <a:r>
              <a:rPr lang="en-US" altLang="tr-TR" sz="2000" b="1" smtClean="0">
                <a:latin typeface="Courier New" pitchFamily="49" charset="0"/>
              </a:rPr>
              <a:t>))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tr-TR" sz="2000" b="1" smtClean="0">
                <a:latin typeface="Courier New" pitchFamily="49" charset="0"/>
              </a:rPr>
              <a:t>         k++;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tr-TR" sz="2000" b="1" smtClean="0">
                <a:latin typeface="Courier New" pitchFamily="49" charset="0"/>
              </a:rPr>
              <a:t>      while ((D[j] &gt; q) &amp;&amp; (j &gt; </a:t>
            </a:r>
            <a:r>
              <a:rPr lang="tr-TR" altLang="tr-TR" sz="2000" b="1" smtClean="0">
                <a:latin typeface="Courier New" pitchFamily="49" charset="0"/>
              </a:rPr>
              <a:t>left</a:t>
            </a:r>
            <a:r>
              <a:rPr lang="en-US" altLang="tr-TR" sz="2000" b="1" smtClean="0">
                <a:latin typeface="Courier New" pitchFamily="49" charset="0"/>
              </a:rPr>
              <a:t>))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tr-TR" sz="2000" b="1" smtClean="0">
                <a:latin typeface="Courier New" pitchFamily="49" charset="0"/>
              </a:rPr>
              <a:t>         j--;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tr-TR" sz="2000" b="1" smtClean="0">
                <a:latin typeface="Courier New" pitchFamily="49" charset="0"/>
              </a:rPr>
              <a:t>      if (k &lt;= j) { //exchange D[k] &amp; D[j]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tr-TR" sz="2000" b="1" smtClean="0">
                <a:latin typeface="Courier New" pitchFamily="49" charset="0"/>
              </a:rPr>
              <a:t>         temp = D[k];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tr-TR" sz="2000" b="1" smtClean="0">
                <a:latin typeface="Courier New" pitchFamily="49" charset="0"/>
              </a:rPr>
              <a:t>         D[k] = D[j];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tr-TR" sz="2000" b="1" smtClean="0">
                <a:latin typeface="Courier New" pitchFamily="49" charset="0"/>
              </a:rPr>
              <a:t>         D[j] = temp;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tr-TR" sz="2000" b="1" smtClean="0">
                <a:latin typeface="Courier New" pitchFamily="49" charset="0"/>
              </a:rPr>
              <a:t>         k++;    j--;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tr-TR" sz="2000" b="1" smtClean="0">
                <a:latin typeface="Courier New" pitchFamily="49" charset="0"/>
              </a:rPr>
              <a:t>      }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tr-TR" sz="2000" b="1" smtClean="0">
                <a:latin typeface="Courier New" pitchFamily="49" charset="0"/>
              </a:rPr>
              <a:t>   }while(k &lt;= j); 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// Sort each part using quicksort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  if (left &lt; j)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     quicksort(D, left, j);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  if (k &lt; right)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     quicksort(D, k, right);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endParaRPr lang="en-US" sz="3000" b="1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EA05C-BDF1-4D6B-B78D-ABE37E22E8BC}" type="slidenum">
              <a:rPr lang="tr-TR"/>
              <a:pPr>
                <a:defRPr/>
              </a:pPr>
              <a:t>8</a:t>
            </a:fld>
            <a:endParaRPr lang="tr-TR"/>
          </a:p>
        </p:txBody>
      </p:sp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tr-TR" smtClean="0"/>
              <a:t>Quicksort – Analysis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0067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sz="2600" b="1" i="1" smtClean="0"/>
              <a:t>Worst Case: </a:t>
            </a:r>
            <a:r>
              <a:rPr lang="en-US" altLang="tr-TR" sz="2600" smtClean="0"/>
              <a:t> (assume that we are selecting the </a:t>
            </a:r>
            <a:r>
              <a:rPr lang="tr-TR" altLang="tr-TR" sz="2600" smtClean="0"/>
              <a:t>min or max</a:t>
            </a:r>
            <a:r>
              <a:rPr lang="en-US" altLang="tr-TR" sz="2600" smtClean="0"/>
              <a:t> element as pivot)</a:t>
            </a:r>
            <a:endParaRPr lang="tr-TR" altLang="tr-TR" sz="260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altLang="tr-TR" sz="2000" b="1" i="1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tr-TR" smtClean="0"/>
              <a:t>The pivot divides the list of size n into two </a:t>
            </a:r>
            <a:r>
              <a:rPr lang="en-US" altLang="tr-TR" err="1" smtClean="0"/>
              <a:t>sublists</a:t>
            </a:r>
            <a:r>
              <a:rPr lang="en-US" altLang="tr-TR" smtClean="0"/>
              <a:t> of sizes 0 and n-1.</a:t>
            </a:r>
            <a:endParaRPr lang="tr-TR" altLang="tr-TR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en-US" altLang="tr-TR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tr-TR" smtClean="0"/>
              <a:t>The number of key comparisons 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smtClean="0"/>
              <a:t>		= n-1 + n-2 + ... + 1 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smtClean="0"/>
              <a:t>		= </a:t>
            </a:r>
            <a:r>
              <a:rPr lang="en-US" altLang="tr-TR" b="1" smtClean="0"/>
              <a:t>n</a:t>
            </a:r>
            <a:r>
              <a:rPr lang="en-US" altLang="tr-TR" b="1" baseline="30000" smtClean="0"/>
              <a:t>2</a:t>
            </a:r>
            <a:r>
              <a:rPr lang="en-US" altLang="tr-TR" b="1" smtClean="0"/>
              <a:t>/2 – n/2		</a:t>
            </a:r>
            <a:r>
              <a:rPr lang="en-US" altLang="tr-TR" b="1" smtClean="0">
                <a:sym typeface="Wingdings" pitchFamily="2" charset="2"/>
              </a:rPr>
              <a:t>  O(n</a:t>
            </a:r>
            <a:r>
              <a:rPr lang="en-US" altLang="tr-TR" b="1" baseline="30000" smtClean="0">
                <a:sym typeface="Wingdings" pitchFamily="2" charset="2"/>
              </a:rPr>
              <a:t>2</a:t>
            </a:r>
            <a:r>
              <a:rPr lang="en-US" altLang="tr-TR" b="1" smtClean="0">
                <a:sym typeface="Wingdings" pitchFamily="2" charset="2"/>
              </a:rPr>
              <a:t>)</a:t>
            </a:r>
            <a:endParaRPr lang="tr-TR" altLang="tr-TR" b="1" smtClean="0">
              <a:sym typeface="Wingdings" pitchFamily="2" charset="2"/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altLang="tr-TR" b="1" smtClean="0">
              <a:sym typeface="Wingdings" pitchFamily="2" charset="2"/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tr-TR" smtClean="0"/>
              <a:t>The number of swaps =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smtClean="0"/>
              <a:t>		=  n-1      +     n-1 + n-2 + ... + 1 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altLang="tr-TR" smtClean="0"/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smtClean="0"/>
              <a:t>		= </a:t>
            </a:r>
            <a:r>
              <a:rPr lang="en-US" altLang="tr-TR" b="1" smtClean="0"/>
              <a:t>n</a:t>
            </a:r>
            <a:r>
              <a:rPr lang="en-US" altLang="tr-TR" b="1" baseline="30000" smtClean="0"/>
              <a:t>2</a:t>
            </a:r>
            <a:r>
              <a:rPr lang="en-US" altLang="tr-TR" b="1" smtClean="0"/>
              <a:t>/2 + n/2 - 1		</a:t>
            </a:r>
            <a:r>
              <a:rPr lang="en-US" altLang="tr-TR" b="1" smtClean="0">
                <a:sym typeface="Wingdings" pitchFamily="2" charset="2"/>
              </a:rPr>
              <a:t>  O(n</a:t>
            </a:r>
            <a:r>
              <a:rPr lang="en-US" altLang="tr-TR" b="1" baseline="30000" smtClean="0">
                <a:sym typeface="Wingdings" pitchFamily="2" charset="2"/>
              </a:rPr>
              <a:t>2</a:t>
            </a:r>
            <a:r>
              <a:rPr lang="en-US" altLang="tr-TR" b="1" smtClean="0">
                <a:sym typeface="Wingdings" pitchFamily="2" charset="2"/>
              </a:rPr>
              <a:t>)</a:t>
            </a:r>
            <a:endParaRPr lang="tr-TR" altLang="tr-TR" sz="2000" smtClean="0">
              <a:sym typeface="Wingdings" pitchFamily="2" charset="2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altLang="tr-TR" sz="2000">
              <a:sym typeface="Wingdings" pitchFamily="2" charset="2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tr-TR" sz="2100" smtClean="0">
                <a:sym typeface="Wingdings" pitchFamily="2" charset="2"/>
              </a:rPr>
              <a:t>So, Quicksort is </a:t>
            </a:r>
            <a:r>
              <a:rPr lang="en-US" altLang="tr-TR" sz="2100" b="1" smtClean="0">
                <a:sym typeface="Wingdings" pitchFamily="2" charset="2"/>
              </a:rPr>
              <a:t>O(n</a:t>
            </a:r>
            <a:r>
              <a:rPr lang="en-US" altLang="tr-TR" sz="2100" b="1" baseline="30000" smtClean="0">
                <a:sym typeface="Wingdings" pitchFamily="2" charset="2"/>
              </a:rPr>
              <a:t>2</a:t>
            </a:r>
            <a:r>
              <a:rPr lang="en-US" altLang="tr-TR" sz="2100" b="1" smtClean="0">
                <a:sym typeface="Wingdings" pitchFamily="2" charset="2"/>
              </a:rPr>
              <a:t>)</a:t>
            </a:r>
            <a:r>
              <a:rPr lang="en-US" altLang="tr-TR" sz="2100" smtClean="0">
                <a:sym typeface="Wingdings" pitchFamily="2" charset="2"/>
              </a:rPr>
              <a:t> in worst case</a:t>
            </a:r>
            <a:r>
              <a:rPr lang="tr-TR" altLang="tr-TR" sz="2100">
                <a:sym typeface="Wingdings" pitchFamily="2" charset="2"/>
              </a:rPr>
              <a:t>.</a:t>
            </a:r>
            <a:endParaRPr lang="en-US" altLang="tr-TR" sz="210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4F0A6E-B585-4E06-8C82-B7F5BC1B9A0C}" type="slidenum">
              <a:rPr lang="tr-TR"/>
              <a:pPr>
                <a:defRPr/>
              </a:pPr>
              <a:t>9</a:t>
            </a:fld>
            <a:endParaRPr lang="tr-TR"/>
          </a:p>
        </p:txBody>
      </p:sp>
      <p:sp>
        <p:nvSpPr>
          <p:cNvPr id="21505" name="Başlık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941387"/>
          </a:xfrm>
        </p:spPr>
        <p:txBody>
          <a:bodyPr/>
          <a:lstStyle/>
          <a:p>
            <a:pPr eaLnBrk="1" hangingPunct="1"/>
            <a:r>
              <a:rPr lang="en-US" smtClean="0"/>
              <a:t>Quicksort: Example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/>
        </p:nvGraphicFramePr>
        <p:xfrm>
          <a:off x="611188" y="1125538"/>
          <a:ext cx="6819900" cy="457200"/>
        </p:xfrm>
        <a:graphic>
          <a:graphicData uri="http://schemas.openxmlformats.org/drawingml/2006/table">
            <a:tbl>
              <a:tblPr/>
              <a:tblGrid>
                <a:gridCol w="757767"/>
                <a:gridCol w="757767"/>
                <a:gridCol w="757767"/>
                <a:gridCol w="757767"/>
                <a:gridCol w="757767"/>
                <a:gridCol w="757767"/>
                <a:gridCol w="757767"/>
                <a:gridCol w="757767"/>
                <a:gridCol w="757767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596188" y="1196975"/>
            <a:ext cx="14097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tr-TR">
                <a:latin typeface="Times New Roman" pitchFamily="18" charset="0"/>
                <a:cs typeface="Times New Roman" pitchFamily="18" charset="0"/>
              </a:rPr>
              <a:t>Original List</a:t>
            </a:r>
            <a:endParaRPr lang="en-US" altLang="tr-TR" sz="12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altLang="tr-TR" sz="2400">
              <a:latin typeface="Times New Roman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659563" y="1716088"/>
            <a:ext cx="14097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tr-TR">
                <a:latin typeface="Times New Roman" pitchFamily="18" charset="0"/>
                <a:cs typeface="Times New Roman" pitchFamily="18" charset="0"/>
              </a:rPr>
              <a:t>right = 8</a:t>
            </a:r>
          </a:p>
          <a:p>
            <a:r>
              <a:rPr lang="en-US" altLang="tr-TR">
                <a:latin typeface="Times New Roman" pitchFamily="18" charset="0"/>
                <a:cs typeface="Times New Roman" pitchFamily="18" charset="0"/>
              </a:rPr>
              <a:t>j = 8</a:t>
            </a:r>
            <a:endParaRPr lang="en-US" altLang="tr-TR" sz="2400"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563938" y="1773238"/>
            <a:ext cx="1409700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tr-TR">
                <a:latin typeface="Times New Roman" pitchFamily="18" charset="0"/>
                <a:cs typeface="Times New Roman" pitchFamily="18" charset="0"/>
              </a:rPr>
              <a:t>Pivot = 6</a:t>
            </a:r>
            <a:endParaRPr lang="en-US" altLang="tr-TR" sz="12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altLang="tr-TR" sz="2400">
              <a:latin typeface="Times New Roman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95288" y="1700213"/>
            <a:ext cx="14097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tr-TR">
                <a:latin typeface="Times New Roman" pitchFamily="18" charset="0"/>
                <a:cs typeface="Times New Roman" pitchFamily="18" charset="0"/>
              </a:rPr>
              <a:t>left = 0</a:t>
            </a:r>
          </a:p>
          <a:p>
            <a:r>
              <a:rPr lang="en-US" altLang="tr-TR">
                <a:latin typeface="Times New Roman" pitchFamily="18" charset="0"/>
                <a:cs typeface="Times New Roman" pitchFamily="18" charset="0"/>
              </a:rPr>
              <a:t>k = 0</a:t>
            </a:r>
            <a:endParaRPr lang="en-US" altLang="tr-TR" sz="12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altLang="tr-TR" sz="2400">
              <a:latin typeface="Times New Roman" pitchFamily="18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547813" y="2363788"/>
            <a:ext cx="5400675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tr-TR">
                <a:latin typeface="Times New Roman" pitchFamily="18" charset="0"/>
                <a:cs typeface="Times New Roman" pitchFamily="18" charset="0"/>
              </a:rPr>
              <a:t>Since 7 &gt; 2, exchange 7 and 2, increment k, decrement j</a:t>
            </a:r>
            <a:endParaRPr lang="en-US" altLang="tr-TR" sz="12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altLang="tr-TR" sz="2400">
              <a:latin typeface="Times New Roman" pitchFamily="18" charset="0"/>
            </a:endParaRPr>
          </a:p>
        </p:txBody>
      </p:sp>
      <p:graphicFrame>
        <p:nvGraphicFramePr>
          <p:cNvPr id="11" name="Tablo 10"/>
          <p:cNvGraphicFramePr>
            <a:graphicFrameLocks noGrp="1"/>
          </p:cNvGraphicFramePr>
          <p:nvPr/>
        </p:nvGraphicFramePr>
        <p:xfrm>
          <a:off x="611188" y="3043238"/>
          <a:ext cx="6819900" cy="457200"/>
        </p:xfrm>
        <a:graphic>
          <a:graphicData uri="http://schemas.openxmlformats.org/drawingml/2006/table">
            <a:tbl>
              <a:tblPr/>
              <a:tblGrid>
                <a:gridCol w="757767"/>
                <a:gridCol w="757767"/>
                <a:gridCol w="757767"/>
                <a:gridCol w="757767"/>
                <a:gridCol w="757767"/>
                <a:gridCol w="757767"/>
                <a:gridCol w="757767"/>
                <a:gridCol w="757767"/>
                <a:gridCol w="757767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577975" y="3876675"/>
            <a:ext cx="4016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tr-TR">
                <a:latin typeface="Times New Roman" pitchFamily="18" charset="0"/>
                <a:cs typeface="Times New Roman" pitchFamily="18" charset="0"/>
              </a:rPr>
              <a:t>k</a:t>
            </a:r>
            <a:endParaRPr lang="en-US" altLang="tr-TR" sz="12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altLang="tr-TR" sz="2400">
              <a:latin typeface="Times New Roman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115050" y="3860800"/>
            <a:ext cx="4016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tr-TR">
                <a:latin typeface="Times New Roman" pitchFamily="18" charset="0"/>
                <a:cs typeface="Times New Roman" pitchFamily="18" charset="0"/>
              </a:rPr>
              <a:t>j</a:t>
            </a:r>
            <a:endParaRPr lang="en-US" altLang="tr-TR" sz="12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altLang="tr-TR" sz="2400">
              <a:latin typeface="Times New Roman" pitchFamily="18" charset="0"/>
            </a:endParaRPr>
          </a:p>
        </p:txBody>
      </p:sp>
      <p:cxnSp>
        <p:nvCxnSpPr>
          <p:cNvPr id="17" name="Düz Ok Bağlayıcısı 16"/>
          <p:cNvCxnSpPr/>
          <p:nvPr/>
        </p:nvCxnSpPr>
        <p:spPr>
          <a:xfrm flipV="1">
            <a:off x="900113" y="1541463"/>
            <a:ext cx="0" cy="231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 flipV="1">
            <a:off x="6948488" y="1584325"/>
            <a:ext cx="0" cy="231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Düz Ok Bağlayıcısı 18"/>
          <p:cNvCxnSpPr/>
          <p:nvPr/>
        </p:nvCxnSpPr>
        <p:spPr>
          <a:xfrm flipV="1">
            <a:off x="3995738" y="1600200"/>
            <a:ext cx="0" cy="231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692275" y="3573463"/>
            <a:ext cx="0" cy="231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Düz Ok Bağlayıcısı 20"/>
          <p:cNvCxnSpPr/>
          <p:nvPr/>
        </p:nvCxnSpPr>
        <p:spPr>
          <a:xfrm flipV="1">
            <a:off x="6227763" y="3629025"/>
            <a:ext cx="0" cy="231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 flipV="1">
            <a:off x="2051050" y="3629025"/>
            <a:ext cx="433388" cy="247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Düz Ok Bağlayıcısı 24"/>
          <p:cNvCxnSpPr/>
          <p:nvPr/>
        </p:nvCxnSpPr>
        <p:spPr>
          <a:xfrm flipV="1">
            <a:off x="2195513" y="3629025"/>
            <a:ext cx="1008062" cy="404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üz Ok Bağlayıcısı 26"/>
          <p:cNvCxnSpPr/>
          <p:nvPr/>
        </p:nvCxnSpPr>
        <p:spPr>
          <a:xfrm flipH="1" flipV="1">
            <a:off x="5580063" y="3629025"/>
            <a:ext cx="534987" cy="247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1547813" y="4452938"/>
            <a:ext cx="5400675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tr-TR">
                <a:latin typeface="Times New Roman" pitchFamily="18" charset="0"/>
                <a:cs typeface="Times New Roman" pitchFamily="18" charset="0"/>
              </a:rPr>
              <a:t>Since 8 &gt; 4, exchange 8 and 4, increment k, decrement j</a:t>
            </a:r>
            <a:endParaRPr lang="en-US" altLang="tr-TR" sz="12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altLang="tr-TR" sz="2400">
              <a:latin typeface="Times New Roman" pitchFamily="18" charset="0"/>
            </a:endParaRPr>
          </a:p>
        </p:txBody>
      </p:sp>
      <p:graphicFrame>
        <p:nvGraphicFramePr>
          <p:cNvPr id="29" name="Tablo 28"/>
          <p:cNvGraphicFramePr>
            <a:graphicFrameLocks noGrp="1"/>
          </p:cNvGraphicFramePr>
          <p:nvPr/>
        </p:nvGraphicFramePr>
        <p:xfrm>
          <a:off x="611188" y="5059363"/>
          <a:ext cx="6819900" cy="457200"/>
        </p:xfrm>
        <a:graphic>
          <a:graphicData uri="http://schemas.openxmlformats.org/drawingml/2006/table">
            <a:tbl>
              <a:tblPr/>
              <a:tblGrid>
                <a:gridCol w="757767"/>
                <a:gridCol w="757767"/>
                <a:gridCol w="757767"/>
                <a:gridCol w="757767"/>
                <a:gridCol w="757767"/>
                <a:gridCol w="757767"/>
                <a:gridCol w="757767"/>
                <a:gridCol w="757767"/>
                <a:gridCol w="757767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524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3883025" y="5892800"/>
            <a:ext cx="401638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tr-TR">
                <a:latin typeface="Times New Roman" pitchFamily="18" charset="0"/>
                <a:cs typeface="Times New Roman" pitchFamily="18" charset="0"/>
              </a:rPr>
              <a:t>k</a:t>
            </a:r>
            <a:endParaRPr lang="en-US" altLang="tr-TR" sz="12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altLang="tr-TR" sz="2400">
              <a:latin typeface="Times New Roman" pitchFamily="18" charset="0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4602163" y="5892800"/>
            <a:ext cx="401637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tr-TR">
                <a:latin typeface="Times New Roman" pitchFamily="18" charset="0"/>
                <a:cs typeface="Times New Roman" pitchFamily="18" charset="0"/>
              </a:rPr>
              <a:t>j</a:t>
            </a:r>
          </a:p>
          <a:p>
            <a:pPr eaLnBrk="0" hangingPunct="0"/>
            <a:endParaRPr lang="en-US" altLang="tr-TR" sz="2400">
              <a:latin typeface="Times New Roman" pitchFamily="18" charset="0"/>
            </a:endParaRPr>
          </a:p>
        </p:txBody>
      </p:sp>
      <p:cxnSp>
        <p:nvCxnSpPr>
          <p:cNvPr id="32" name="Düz Ok Bağlayıcısı 31"/>
          <p:cNvCxnSpPr/>
          <p:nvPr/>
        </p:nvCxnSpPr>
        <p:spPr>
          <a:xfrm flipV="1">
            <a:off x="3995738" y="5661025"/>
            <a:ext cx="0" cy="231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Düz Ok Bağlayıcısı 32"/>
          <p:cNvCxnSpPr/>
          <p:nvPr/>
        </p:nvCxnSpPr>
        <p:spPr>
          <a:xfrm flipV="1">
            <a:off x="4716463" y="5645150"/>
            <a:ext cx="0" cy="231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Düz Ok Bağlayıcısı 34"/>
          <p:cNvCxnSpPr/>
          <p:nvPr/>
        </p:nvCxnSpPr>
        <p:spPr>
          <a:xfrm flipH="1" flipV="1">
            <a:off x="4248150" y="5661025"/>
            <a:ext cx="354013" cy="231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1547813" y="6397625"/>
            <a:ext cx="6048375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tr-TR">
                <a:latin typeface="Times New Roman" pitchFamily="18" charset="0"/>
                <a:cs typeface="Times New Roman" pitchFamily="18" charset="0"/>
              </a:rPr>
              <a:t>Since 6 &gt;= 6, exchange 6 and 6, increment k, decrement j</a:t>
            </a:r>
            <a:endParaRPr lang="en-US" altLang="tr-TR" sz="120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altLang="tr-TR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  <p:bldP spid="28" grpId="0"/>
      <p:bldP spid="30" grpId="0"/>
      <p:bldP spid="31" grpId="0"/>
      <p:bldP spid="36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1128</Words>
  <Application>Microsoft Office PowerPoint</Application>
  <PresentationFormat>On-screen Show (4:3)</PresentationFormat>
  <Paragraphs>306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Tasarım Şablonu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0" baseType="lpstr">
      <vt:lpstr>Arial</vt:lpstr>
      <vt:lpstr>Calibri</vt:lpstr>
      <vt:lpstr>Times New Roman</vt:lpstr>
      <vt:lpstr>Courier New</vt:lpstr>
      <vt:lpstr>Wingdings</vt:lpstr>
      <vt:lpstr>Ofis Teması</vt:lpstr>
      <vt:lpstr>Sorting Algorithms</vt:lpstr>
      <vt:lpstr>Quicksort</vt:lpstr>
      <vt:lpstr>Quicksort (cont.)</vt:lpstr>
      <vt:lpstr>Partition</vt:lpstr>
      <vt:lpstr>Partition – Choosing the pivot</vt:lpstr>
      <vt:lpstr>Quicksort</vt:lpstr>
      <vt:lpstr>Quicksort (cont.)</vt:lpstr>
      <vt:lpstr>Quicksort – Analysis </vt:lpstr>
      <vt:lpstr>Quicksort: Example</vt:lpstr>
      <vt:lpstr>Quicksort: Example</vt:lpstr>
      <vt:lpstr>Quicksort – Analysis</vt:lpstr>
      <vt:lpstr>Quicksort – Analysis</vt:lpstr>
      <vt:lpstr>Heap Sort</vt:lpstr>
      <vt:lpstr>Heap Structure</vt:lpstr>
      <vt:lpstr>Heap Sort Algorithm</vt:lpstr>
      <vt:lpstr>Functions Used in Heap Sort</vt:lpstr>
      <vt:lpstr>Functions Used in Heap Sort (cont.)</vt:lpstr>
      <vt:lpstr>Functions Used in Heap Sort (cont.)</vt:lpstr>
      <vt:lpstr>Heapify: Example</vt:lpstr>
      <vt:lpstr>Heapify: Example (cont.)</vt:lpstr>
      <vt:lpstr>Functions Used in Heap Sort (cont.)</vt:lpstr>
      <vt:lpstr>Heap Sort Function</vt:lpstr>
      <vt:lpstr>Heap Sort -- Analysis</vt:lpstr>
      <vt:lpstr>Comparison of Sorting Algorithms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Sorting Algorithms</dc:title>
  <dc:creator>sao</dc:creator>
  <cp:lastModifiedBy>lg</cp:lastModifiedBy>
  <cp:revision>28</cp:revision>
  <dcterms:created xsi:type="dcterms:W3CDTF">2014-10-07T17:39:57Z</dcterms:created>
  <dcterms:modified xsi:type="dcterms:W3CDTF">2015-10-14T10:02:14Z</dcterms:modified>
</cp:coreProperties>
</file>