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43"/>
  </p:notesMasterIdLst>
  <p:sldIdLst>
    <p:sldId id="256" r:id="rId2"/>
    <p:sldId id="408" r:id="rId3"/>
    <p:sldId id="440" r:id="rId4"/>
    <p:sldId id="441" r:id="rId5"/>
    <p:sldId id="442" r:id="rId6"/>
    <p:sldId id="438" r:id="rId7"/>
    <p:sldId id="443" r:id="rId8"/>
    <p:sldId id="444" r:id="rId9"/>
    <p:sldId id="445" r:id="rId10"/>
    <p:sldId id="446" r:id="rId11"/>
    <p:sldId id="448" r:id="rId12"/>
    <p:sldId id="447" r:id="rId13"/>
    <p:sldId id="449" r:id="rId14"/>
    <p:sldId id="450" r:id="rId15"/>
    <p:sldId id="451" r:id="rId16"/>
    <p:sldId id="452" r:id="rId17"/>
    <p:sldId id="454" r:id="rId18"/>
    <p:sldId id="453" r:id="rId19"/>
    <p:sldId id="456" r:id="rId20"/>
    <p:sldId id="455" r:id="rId21"/>
    <p:sldId id="457" r:id="rId22"/>
    <p:sldId id="458" r:id="rId23"/>
    <p:sldId id="460" r:id="rId24"/>
    <p:sldId id="459" r:id="rId25"/>
    <p:sldId id="461" r:id="rId26"/>
    <p:sldId id="462" r:id="rId27"/>
    <p:sldId id="463" r:id="rId28"/>
    <p:sldId id="464" r:id="rId29"/>
    <p:sldId id="465" r:id="rId30"/>
    <p:sldId id="466" r:id="rId31"/>
    <p:sldId id="467" r:id="rId32"/>
    <p:sldId id="468" r:id="rId33"/>
    <p:sldId id="469" r:id="rId34"/>
    <p:sldId id="470" r:id="rId35"/>
    <p:sldId id="471" r:id="rId36"/>
    <p:sldId id="473" r:id="rId37"/>
    <p:sldId id="472" r:id="rId38"/>
    <p:sldId id="474" r:id="rId39"/>
    <p:sldId id="476" r:id="rId40"/>
    <p:sldId id="477" r:id="rId41"/>
    <p:sldId id="478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rkann" initials="S" lastIdx="3" clrIdx="0">
    <p:extLst>
      <p:ext uri="{19B8F6BF-5375-455C-9EA6-DF929625EA0E}">
        <p15:presenceInfo xmlns:p15="http://schemas.microsoft.com/office/powerpoint/2012/main" userId="Serk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49A0A"/>
    <a:srgbClr val="000000"/>
    <a:srgbClr val="996600"/>
    <a:srgbClr val="69699D"/>
    <a:srgbClr val="E6E6C3"/>
    <a:srgbClr val="333333"/>
    <a:srgbClr val="003366"/>
    <a:srgbClr val="666699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93" autoAdjust="0"/>
    <p:restoredTop sz="80275" autoAdjust="0"/>
  </p:normalViewPr>
  <p:slideViewPr>
    <p:cSldViewPr snapToGrid="0" snapToObjects="1">
      <p:cViewPr varScale="1">
        <p:scale>
          <a:sx n="69" d="100"/>
          <a:sy n="69" d="100"/>
        </p:scale>
        <p:origin x="1627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C7BD5-06F0-9C4A-921A-01E890CD7FEA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39615-C8A6-3240-B0B3-1EA1529BD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12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39615-C8A6-3240-B0B3-1EA1529BD11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10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36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7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17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80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8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8" name="Rectangle 1"/>
          <p:cNvSpPr txBox="1">
            <a:spLocks noChangeArrowheads="1"/>
          </p:cNvSpPr>
          <p:nvPr userDrawn="1"/>
        </p:nvSpPr>
        <p:spPr bwMode="auto">
          <a:xfrm>
            <a:off x="1" y="-2349"/>
            <a:ext cx="9144000" cy="2308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828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6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77DDE-FE91-4F9E-B6CF-F2D56CBEB0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840219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dirty="0"/>
              <a:t>M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D1C00AD-44C4-432A-B4E8-9AEC87B2B823}"/>
              </a:ext>
            </a:extLst>
          </p:cNvPr>
          <p:cNvSpPr txBox="1">
            <a:spLocks/>
          </p:cNvSpPr>
          <p:nvPr userDrawn="1"/>
        </p:nvSpPr>
        <p:spPr>
          <a:xfrm>
            <a:off x="628650" y="3404702"/>
            <a:ext cx="7886700" cy="840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/>
              <a:t>m</a:t>
            </a:r>
            <a:endParaRPr lang="en-US" sz="320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E858803-2374-4CC2-BBB0-1EDEB58B1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340363"/>
            <a:ext cx="7722523" cy="2088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8BE3917-57B4-4485-AD33-70795FEC6D2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8649" y="4330931"/>
            <a:ext cx="7800455" cy="2158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28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7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0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8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5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1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FE19F-5CD0-4505-AE91-72C42BF1EB2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1"/>
          <p:cNvSpPr txBox="1">
            <a:spLocks noChangeArrowheads="1"/>
          </p:cNvSpPr>
          <p:nvPr userDrawn="1"/>
        </p:nvSpPr>
        <p:spPr bwMode="auto">
          <a:xfrm>
            <a:off x="1" y="-2349"/>
            <a:ext cx="9144000" cy="2308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87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85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685800" rtl="0" eaLnBrk="1" latinLnBrk="0" hangingPunct="1">
        <a:lnSpc>
          <a:spcPct val="90000"/>
        </a:lnSpc>
        <a:spcBef>
          <a:spcPts val="75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3144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6573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128" y="1307592"/>
            <a:ext cx="7739743" cy="2107340"/>
          </a:xfrm>
        </p:spPr>
        <p:txBody>
          <a:bodyPr/>
          <a:lstStyle/>
          <a:p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Section 6 </a:t>
            </a:r>
            <a:b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  <a:t>Inner Workings of Python Objects</a:t>
            </a:r>
          </a:p>
        </p:txBody>
      </p:sp>
    </p:spTree>
    <p:extLst>
      <p:ext uri="{BB962C8B-B14F-4D97-AF65-F5344CB8AC3E}">
        <p14:creationId xmlns:p14="http://schemas.microsoft.com/office/powerpoint/2010/main" val="1287846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A4401-4C16-4F2A-ACB2-83D3DB1F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Instances and Classes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BD57BAC-8902-45BE-9869-5AFB3D2E45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2124852"/>
            <a:ext cx="7886700" cy="3752884"/>
          </a:xfrm>
        </p:spPr>
      </p:pic>
    </p:spTree>
    <p:extLst>
      <p:ext uri="{BB962C8B-B14F-4D97-AF65-F5344CB8AC3E}">
        <p14:creationId xmlns:p14="http://schemas.microsoft.com/office/powerpoint/2010/main" val="3648702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44F24-3987-4C73-B78E-CC95D8E2F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Attribute Access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C150A-0687-4690-83FA-6D640CC76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work with objects, you access data and methods using the </a:t>
            </a:r>
            <a:r>
              <a:rPr lang="tr-TR" dirty="0"/>
              <a:t>(</a:t>
            </a:r>
            <a:r>
              <a:rPr lang="en-US" dirty="0"/>
              <a:t>.</a:t>
            </a:r>
            <a:r>
              <a:rPr lang="tr-TR" dirty="0"/>
              <a:t>)</a:t>
            </a:r>
            <a:r>
              <a:rPr lang="en-US" dirty="0"/>
              <a:t> operator</a:t>
            </a:r>
            <a:endParaRPr lang="tr-TR" dirty="0"/>
          </a:p>
          <a:p>
            <a:endParaRPr lang="tr-TR" dirty="0"/>
          </a:p>
          <a:p>
            <a:pPr marL="285750" lvl="1" indent="0">
              <a:buNone/>
            </a:pPr>
            <a:r>
              <a:rPr lang="en-US" b="1" dirty="0"/>
              <a:t>x = obj.name          </a:t>
            </a:r>
            <a:r>
              <a:rPr lang="tr-TR" b="1" dirty="0"/>
              <a:t>   </a:t>
            </a:r>
            <a:r>
              <a:rPr lang="en-US" b="1" dirty="0"/>
              <a:t># Getting</a:t>
            </a:r>
          </a:p>
          <a:p>
            <a:pPr marL="285750" lvl="1" indent="0">
              <a:buNone/>
            </a:pPr>
            <a:r>
              <a:rPr lang="en-US" b="1" dirty="0"/>
              <a:t>obj.name = value      # Setting</a:t>
            </a:r>
          </a:p>
          <a:p>
            <a:pPr marL="285750" lvl="1" indent="0">
              <a:buNone/>
            </a:pPr>
            <a:r>
              <a:rPr lang="en-US" b="1" dirty="0"/>
              <a:t>del obj.name          </a:t>
            </a:r>
            <a:r>
              <a:rPr lang="tr-TR" b="1" dirty="0"/>
              <a:t>   </a:t>
            </a:r>
            <a:r>
              <a:rPr lang="en-US" b="1" dirty="0"/>
              <a:t># Deleting</a:t>
            </a:r>
            <a:endParaRPr lang="tr-TR" b="1" dirty="0"/>
          </a:p>
          <a:p>
            <a:endParaRPr lang="en-US" dirty="0"/>
          </a:p>
          <a:p>
            <a:r>
              <a:rPr lang="en-US" dirty="0"/>
              <a:t>These operations are directly tied to the dictionaries sitting underneath the covers.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593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5D71D-8322-4DCF-AB73-50C3FD975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Modifying Instances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98416-6805-4619-855E-3E2828665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Operations that modify an object update the underlying dictionary.</a:t>
            </a:r>
          </a:p>
          <a:p>
            <a:pPr marL="285750" lvl="1" indent="0">
              <a:buNone/>
            </a:pPr>
            <a:r>
              <a:rPr lang="en-US" b="1" dirty="0"/>
              <a:t>&gt;&gt;&gt; s = Stock('GOOG', 100, 490.1)</a:t>
            </a:r>
          </a:p>
          <a:p>
            <a:pPr marL="285750" lvl="1" indent="0">
              <a:buNone/>
            </a:pPr>
            <a:r>
              <a:rPr lang="en-US" b="1" dirty="0"/>
              <a:t>&gt;&gt;&gt; s.__</a:t>
            </a:r>
            <a:r>
              <a:rPr lang="en-US" b="1" dirty="0" err="1"/>
              <a:t>dict</a:t>
            </a:r>
            <a:r>
              <a:rPr lang="en-US" b="1" dirty="0"/>
              <a:t>__</a:t>
            </a:r>
          </a:p>
          <a:p>
            <a:pPr marL="285750" lvl="1" indent="0">
              <a:buNone/>
            </a:pPr>
            <a:r>
              <a:rPr lang="en-US" b="1" dirty="0"/>
              <a:t>{ '</a:t>
            </a:r>
            <a:r>
              <a:rPr lang="en-US" b="1" dirty="0" err="1"/>
              <a:t>name':'GOOG</a:t>
            </a:r>
            <a:r>
              <a:rPr lang="en-US" b="1" dirty="0"/>
              <a:t>', 'shares': 100, 'price': 490.1 }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s.shares</a:t>
            </a:r>
            <a:r>
              <a:rPr lang="en-US" b="1" dirty="0"/>
              <a:t> = 50      </a:t>
            </a:r>
            <a:r>
              <a:rPr lang="tr-TR" b="1" dirty="0"/>
              <a:t>	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# Setting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s.date</a:t>
            </a:r>
            <a:r>
              <a:rPr lang="en-US" b="1" dirty="0"/>
              <a:t> = '6/7/2007’ </a:t>
            </a:r>
            <a:r>
              <a:rPr lang="tr-TR" b="1" dirty="0"/>
              <a:t>	 </a:t>
            </a:r>
            <a:r>
              <a:rPr lang="en-US" b="1" dirty="0">
                <a:solidFill>
                  <a:srgbClr val="FF0000"/>
                </a:solidFill>
              </a:rPr>
              <a:t># Setting</a:t>
            </a:r>
          </a:p>
          <a:p>
            <a:pPr marL="285750" lvl="1" indent="0">
              <a:buNone/>
            </a:pPr>
            <a:r>
              <a:rPr lang="en-US" b="1" dirty="0"/>
              <a:t>&gt;&gt;&gt; s.__</a:t>
            </a:r>
            <a:r>
              <a:rPr lang="en-US" b="1" dirty="0" err="1"/>
              <a:t>dict</a:t>
            </a:r>
            <a:r>
              <a:rPr lang="en-US" b="1" dirty="0"/>
              <a:t>__</a:t>
            </a:r>
          </a:p>
          <a:p>
            <a:pPr marL="285750" lvl="1" indent="0">
              <a:buNone/>
            </a:pPr>
            <a:r>
              <a:rPr lang="en-US" b="1" dirty="0"/>
              <a:t>{ 'name': 'GOOG', 'shares': 50, 'price': 490.1, 'date': '6/7/2007’ }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&gt;&gt;&gt; del </a:t>
            </a:r>
            <a:r>
              <a:rPr lang="en-US" b="1" dirty="0" err="1"/>
              <a:t>s.shares</a:t>
            </a:r>
            <a:r>
              <a:rPr lang="en-US" b="1" dirty="0"/>
              <a:t>       </a:t>
            </a:r>
            <a:r>
              <a:rPr lang="tr-TR" b="1" dirty="0"/>
              <a:t>	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# Deleting</a:t>
            </a:r>
          </a:p>
          <a:p>
            <a:pPr marL="285750" lvl="1" indent="0">
              <a:buNone/>
            </a:pPr>
            <a:r>
              <a:rPr lang="en-US" b="1" dirty="0"/>
              <a:t>&gt;&gt;&gt; s.__</a:t>
            </a:r>
            <a:r>
              <a:rPr lang="en-US" b="1" dirty="0" err="1"/>
              <a:t>dict</a:t>
            </a:r>
            <a:r>
              <a:rPr lang="en-US" b="1" dirty="0"/>
              <a:t>__</a:t>
            </a:r>
          </a:p>
          <a:p>
            <a:pPr marL="285750" lvl="1" indent="0">
              <a:buNone/>
            </a:pPr>
            <a:r>
              <a:rPr lang="en-US" b="1" dirty="0"/>
              <a:t>{ 'name': 'GOOG', 'price': 490.1, 'date': '6/7/2007' }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256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C5D7B-AAC4-4EF4-BE07-CF3BD5158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Modifying Instances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24129-6EF8-4D4A-981D-10B8C5872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may be surprising that instances can be</a:t>
            </a:r>
            <a:r>
              <a:rPr lang="tr-TR" dirty="0"/>
              <a:t> </a:t>
            </a:r>
            <a:r>
              <a:rPr lang="en-US" dirty="0"/>
              <a:t>extended after creation</a:t>
            </a:r>
            <a:endParaRPr lang="tr-TR" dirty="0"/>
          </a:p>
          <a:p>
            <a:r>
              <a:rPr lang="en-US" dirty="0"/>
              <a:t>You can freely change attributes at any time</a:t>
            </a:r>
            <a:endParaRPr lang="tr-TR" dirty="0"/>
          </a:p>
          <a:p>
            <a:endParaRPr lang="tr-TR" dirty="0"/>
          </a:p>
          <a:p>
            <a:pPr marL="285750" lvl="1" indent="0">
              <a:buNone/>
            </a:pPr>
            <a:r>
              <a:rPr lang="en-US" b="1" dirty="0"/>
              <a:t>&gt;&gt;&gt; s = Stock('GOOG',100,490.10)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s.blah</a:t>
            </a:r>
            <a:r>
              <a:rPr lang="en-US" b="1" dirty="0"/>
              <a:t> = "some new attribute"</a:t>
            </a:r>
          </a:p>
          <a:p>
            <a:pPr marL="285750" lvl="1" indent="0">
              <a:buNone/>
            </a:pPr>
            <a:r>
              <a:rPr lang="en-US" b="1" dirty="0"/>
              <a:t>&gt;&gt;&gt; del s.name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  <a:endParaRPr lang="tr-TR" b="1" dirty="0"/>
          </a:p>
          <a:p>
            <a:endParaRPr lang="tr-TR" dirty="0"/>
          </a:p>
          <a:p>
            <a:r>
              <a:rPr lang="en-US" dirty="0"/>
              <a:t>Again, you're just manipulating a dictionary</a:t>
            </a:r>
          </a:p>
          <a:p>
            <a:r>
              <a:rPr lang="en-US" dirty="0"/>
              <a:t>Very different from C++/Java where the</a:t>
            </a:r>
            <a:r>
              <a:rPr lang="tr-TR" dirty="0"/>
              <a:t> </a:t>
            </a:r>
            <a:r>
              <a:rPr lang="en-US" dirty="0"/>
              <a:t>structure of an object is rigidly fixed</a:t>
            </a:r>
          </a:p>
        </p:txBody>
      </p:sp>
    </p:spTree>
    <p:extLst>
      <p:ext uri="{BB962C8B-B14F-4D97-AF65-F5344CB8AC3E}">
        <p14:creationId xmlns:p14="http://schemas.microsoft.com/office/powerpoint/2010/main" val="1185993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0EFAB-BAFF-44EC-9A2E-33EAE5F6C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F4538-7059-43A3-9464-DE9F6115C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Suppose you read an attribute on an instance.</a:t>
            </a:r>
            <a:endParaRPr lang="tr-TR" sz="2400" dirty="0"/>
          </a:p>
          <a:p>
            <a:pPr marL="285750" lvl="1" indent="0">
              <a:buNone/>
            </a:pPr>
            <a:r>
              <a:rPr lang="en-US" sz="2000" b="1" dirty="0"/>
              <a:t>x = obj.name</a:t>
            </a:r>
            <a:endParaRPr lang="tr-TR" sz="2000" b="1" dirty="0"/>
          </a:p>
          <a:p>
            <a:pPr marL="285750" lvl="1" indent="0">
              <a:buNone/>
            </a:pPr>
            <a:endParaRPr lang="en-US" sz="2000" b="1" dirty="0"/>
          </a:p>
          <a:p>
            <a:r>
              <a:rPr lang="en-US" sz="2400" dirty="0"/>
              <a:t>The attribute may exist in two places:</a:t>
            </a:r>
          </a:p>
          <a:p>
            <a:pPr lvl="1"/>
            <a:r>
              <a:rPr lang="en-US" sz="2000" dirty="0"/>
              <a:t>Local instance dictionary.</a:t>
            </a:r>
          </a:p>
          <a:p>
            <a:pPr lvl="1"/>
            <a:r>
              <a:rPr lang="en-US" sz="2000" dirty="0"/>
              <a:t>Class dictionary.</a:t>
            </a:r>
            <a:endParaRPr lang="tr-TR" sz="2000" dirty="0"/>
          </a:p>
          <a:p>
            <a:endParaRPr lang="tr-TR" sz="2400" dirty="0"/>
          </a:p>
          <a:p>
            <a:r>
              <a:rPr lang="tr-TR" sz="2400" dirty="0" err="1"/>
              <a:t>So</a:t>
            </a:r>
            <a:r>
              <a:rPr lang="tr-TR" sz="2400" dirty="0"/>
              <a:t>, b</a:t>
            </a:r>
            <a:r>
              <a:rPr lang="en-US" sz="2400" dirty="0" err="1"/>
              <a:t>oth</a:t>
            </a:r>
            <a:r>
              <a:rPr lang="en-US" sz="2400" dirty="0"/>
              <a:t> dictionaries must be checked. </a:t>
            </a:r>
            <a:endParaRPr lang="tr-TR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550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6B275-E7A0-4D8D-9BEC-D1AF70D37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5F213-5B87-4491-814B-2FBB26394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check in local __</a:t>
            </a:r>
            <a:r>
              <a:rPr lang="en-US" dirty="0" err="1"/>
              <a:t>dict</a:t>
            </a:r>
            <a:r>
              <a:rPr lang="en-US" dirty="0"/>
              <a:t>__. </a:t>
            </a:r>
            <a:endParaRPr lang="tr-TR" dirty="0"/>
          </a:p>
          <a:p>
            <a:r>
              <a:rPr lang="en-US" dirty="0"/>
              <a:t>If not found, look in __</a:t>
            </a:r>
            <a:r>
              <a:rPr lang="en-US" dirty="0" err="1"/>
              <a:t>dict</a:t>
            </a:r>
            <a:r>
              <a:rPr lang="en-US" dirty="0"/>
              <a:t>__ of class through __class__.</a:t>
            </a:r>
            <a:endParaRPr lang="tr-TR" dirty="0"/>
          </a:p>
          <a:p>
            <a:endParaRPr lang="tr-TR" dirty="0"/>
          </a:p>
          <a:p>
            <a:pPr marL="285750" lvl="1" indent="0">
              <a:buNone/>
            </a:pPr>
            <a:r>
              <a:rPr lang="en-US" b="1" dirty="0"/>
              <a:t>&gt;&gt;&gt; s = Stock(...)</a:t>
            </a:r>
          </a:p>
          <a:p>
            <a:pPr marL="285750" lvl="1" indent="0">
              <a:buNone/>
            </a:pPr>
            <a:r>
              <a:rPr lang="en-US" b="1" dirty="0"/>
              <a:t>&gt;&gt;&gt; s.name</a:t>
            </a:r>
          </a:p>
          <a:p>
            <a:pPr marL="285750" lvl="1" indent="0">
              <a:buNone/>
            </a:pPr>
            <a:r>
              <a:rPr lang="en-US" b="1" dirty="0"/>
              <a:t>'GOOG'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s.cost</a:t>
            </a:r>
            <a:r>
              <a:rPr lang="en-US" b="1" dirty="0"/>
              <a:t>()</a:t>
            </a:r>
          </a:p>
          <a:p>
            <a:pPr marL="285750" lvl="1" indent="0">
              <a:buNone/>
            </a:pPr>
            <a:r>
              <a:rPr lang="en-US" b="1" dirty="0"/>
              <a:t>49010.0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r>
              <a:rPr lang="en-US" dirty="0"/>
              <a:t>This lookup scheme is how the members of a class get shared by all instances.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010597-6F9A-4848-B45F-D552704E781C}"/>
              </a:ext>
            </a:extLst>
          </p:cNvPr>
          <p:cNvSpPr txBox="1"/>
          <p:nvPr/>
        </p:nvSpPr>
        <p:spPr>
          <a:xfrm>
            <a:off x="3923818" y="3004555"/>
            <a:ext cx="1637818" cy="64633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latin typeface="Courier"/>
              </a:rPr>
              <a:t>.__</a:t>
            </a:r>
            <a:r>
              <a:rPr lang="en-US" sz="1800" b="0" i="0" u="none" strike="noStrike" baseline="0" dirty="0" err="1">
                <a:latin typeface="Courier"/>
              </a:rPr>
              <a:t>dict</a:t>
            </a:r>
            <a:r>
              <a:rPr lang="en-US" sz="1800" b="0" i="0" u="none" strike="noStrike" baseline="0" dirty="0">
                <a:latin typeface="Courier"/>
              </a:rPr>
              <a:t>__</a:t>
            </a:r>
          </a:p>
          <a:p>
            <a:pPr algn="l"/>
            <a:r>
              <a:rPr lang="en-US" sz="1800" b="0" i="0" u="none" strike="noStrike" baseline="0" dirty="0">
                <a:latin typeface="Courier"/>
              </a:rPr>
              <a:t>.__class__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667636-E1F5-46C4-AEED-67CD9C70CB29}"/>
              </a:ext>
            </a:extLst>
          </p:cNvPr>
          <p:cNvSpPr txBox="1"/>
          <p:nvPr/>
        </p:nvSpPr>
        <p:spPr>
          <a:xfrm>
            <a:off x="3923818" y="4168977"/>
            <a:ext cx="1637818" cy="36933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latin typeface="Courier"/>
              </a:rPr>
              <a:t>.__</a:t>
            </a:r>
            <a:r>
              <a:rPr lang="en-US" sz="1800" b="0" i="0" u="none" strike="noStrike" baseline="0" dirty="0" err="1">
                <a:latin typeface="Courier"/>
              </a:rPr>
              <a:t>dict</a:t>
            </a:r>
            <a:r>
              <a:rPr lang="en-US" sz="1800" b="0" i="0" u="none" strike="noStrike" baseline="0" dirty="0">
                <a:latin typeface="Courier"/>
              </a:rPr>
              <a:t>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D0B36B-1799-45FE-BF27-8691D095B5B9}"/>
              </a:ext>
            </a:extLst>
          </p:cNvPr>
          <p:cNvSpPr txBox="1"/>
          <p:nvPr/>
        </p:nvSpPr>
        <p:spPr>
          <a:xfrm>
            <a:off x="6715246" y="3004555"/>
            <a:ext cx="2141558" cy="58477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600" b="0" i="0" u="none" strike="noStrike" baseline="0" dirty="0">
                <a:latin typeface="Courier"/>
              </a:rPr>
              <a:t>{'name': 'GOOG',</a:t>
            </a:r>
          </a:p>
          <a:p>
            <a:pPr algn="l"/>
            <a:r>
              <a:rPr lang="en-US" sz="1600" b="0" i="0" u="none" strike="noStrike" baseline="0" dirty="0">
                <a:latin typeface="Courier"/>
              </a:rPr>
              <a:t>'shares': 100 }</a:t>
            </a:r>
            <a:endParaRPr lang="en-US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068D4-36FA-425E-ACE1-CDB2461F7DFD}"/>
              </a:ext>
            </a:extLst>
          </p:cNvPr>
          <p:cNvSpPr txBox="1"/>
          <p:nvPr/>
        </p:nvSpPr>
        <p:spPr>
          <a:xfrm>
            <a:off x="6715246" y="4183485"/>
            <a:ext cx="2141558" cy="83099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600" b="0" i="0" u="none" strike="noStrike" baseline="0" dirty="0">
                <a:latin typeface="Courier"/>
              </a:rPr>
              <a:t>{'cost': &lt;</a:t>
            </a:r>
            <a:r>
              <a:rPr lang="en-US" sz="1600" b="0" i="0" u="none" strike="noStrike" baseline="0" dirty="0" err="1">
                <a:latin typeface="Courier"/>
              </a:rPr>
              <a:t>func</a:t>
            </a:r>
            <a:r>
              <a:rPr lang="en-US" sz="1600" b="0" i="0" u="none" strike="noStrike" baseline="0" dirty="0">
                <a:latin typeface="Courier"/>
              </a:rPr>
              <a:t>&gt;,</a:t>
            </a:r>
          </a:p>
          <a:p>
            <a:pPr algn="l"/>
            <a:r>
              <a:rPr lang="en-US" sz="1600" b="0" i="0" u="none" strike="noStrike" baseline="0" dirty="0">
                <a:latin typeface="Courier"/>
              </a:rPr>
              <a:t>'sell':&lt;</a:t>
            </a:r>
            <a:r>
              <a:rPr lang="en-US" sz="1600" b="0" i="0" u="none" strike="noStrike" baseline="0" dirty="0" err="1">
                <a:latin typeface="Courier"/>
              </a:rPr>
              <a:t>func</a:t>
            </a:r>
            <a:r>
              <a:rPr lang="en-US" sz="1600" b="0" i="0" u="none" strike="noStrike" baseline="0" dirty="0">
                <a:latin typeface="Courier"/>
              </a:rPr>
              <a:t>&gt;,</a:t>
            </a:r>
          </a:p>
          <a:p>
            <a:pPr algn="l"/>
            <a:r>
              <a:rPr lang="en-US" sz="1600" b="0" i="0" u="none" strike="noStrike" baseline="0" dirty="0">
                <a:latin typeface="Courier"/>
              </a:rPr>
              <a:t>'__</a:t>
            </a:r>
            <a:r>
              <a:rPr lang="en-US" sz="1600" b="0" i="0" u="none" strike="noStrike" baseline="0" dirty="0" err="1">
                <a:latin typeface="Courier"/>
              </a:rPr>
              <a:t>init</a:t>
            </a:r>
            <a:r>
              <a:rPr lang="en-US" sz="1600" b="0" i="0" u="none" strike="noStrike" baseline="0" dirty="0">
                <a:latin typeface="Courier"/>
              </a:rPr>
              <a:t>__':..}</a:t>
            </a:r>
            <a:endParaRPr lang="en-US" sz="1600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62A0A48-4916-4B2F-9D7B-E13FFC43818F}"/>
              </a:ext>
            </a:extLst>
          </p:cNvPr>
          <p:cNvCxnSpPr>
            <a:cxnSpLocks/>
          </p:cNvCxnSpPr>
          <p:nvPr/>
        </p:nvCxnSpPr>
        <p:spPr>
          <a:xfrm>
            <a:off x="5648446" y="3298785"/>
            <a:ext cx="972273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2CB1496-FEB1-4882-9F8C-A9FD80877D53}"/>
              </a:ext>
            </a:extLst>
          </p:cNvPr>
          <p:cNvCxnSpPr>
            <a:cxnSpLocks/>
          </p:cNvCxnSpPr>
          <p:nvPr/>
        </p:nvCxnSpPr>
        <p:spPr>
          <a:xfrm>
            <a:off x="5648446" y="4388734"/>
            <a:ext cx="972273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F405AF4-D1A6-43B7-BA1D-23852E27BB72}"/>
              </a:ext>
            </a:extLst>
          </p:cNvPr>
          <p:cNvCxnSpPr>
            <a:cxnSpLocks/>
          </p:cNvCxnSpPr>
          <p:nvPr/>
        </p:nvCxnSpPr>
        <p:spPr>
          <a:xfrm>
            <a:off x="4676173" y="3650886"/>
            <a:ext cx="0" cy="42340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577DF90-36FE-4243-B9BF-FE1DA4B95432}"/>
              </a:ext>
            </a:extLst>
          </p:cNvPr>
          <p:cNvSpPr txBox="1"/>
          <p:nvPr/>
        </p:nvSpPr>
        <p:spPr>
          <a:xfrm>
            <a:off x="3214025" y="3823568"/>
            <a:ext cx="9297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baseline="0" dirty="0">
                <a:latin typeface="Courier"/>
              </a:rPr>
              <a:t>Stock</a:t>
            </a:r>
            <a:endParaRPr lang="en-US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75318BB-D5C9-4007-90EF-250568F78052}"/>
              </a:ext>
            </a:extLst>
          </p:cNvPr>
          <p:cNvSpPr txBox="1"/>
          <p:nvPr/>
        </p:nvSpPr>
        <p:spPr>
          <a:xfrm>
            <a:off x="3582364" y="2772545"/>
            <a:ext cx="9297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800" b="1" i="0" u="none" strike="noStrike" baseline="0" dirty="0">
                <a:latin typeface="Courier"/>
              </a:rPr>
              <a:t>s</a:t>
            </a:r>
            <a:endParaRPr lang="en-US" b="1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D68F8BA-152E-48F0-94A9-22A2335C1027}"/>
              </a:ext>
            </a:extLst>
          </p:cNvPr>
          <p:cNvSpPr/>
          <p:nvPr/>
        </p:nvSpPr>
        <p:spPr>
          <a:xfrm>
            <a:off x="5935885" y="3317140"/>
            <a:ext cx="405112" cy="4233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FEE2385-4B67-401F-8AD3-A1282E6740A5}"/>
              </a:ext>
            </a:extLst>
          </p:cNvPr>
          <p:cNvSpPr/>
          <p:nvPr/>
        </p:nvSpPr>
        <p:spPr>
          <a:xfrm>
            <a:off x="5935885" y="4401487"/>
            <a:ext cx="405112" cy="4233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601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17CEE-70D9-48FF-9594-861042FFC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inheritance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BC085-E893-4660-8D5A-C0BAE5202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Classes may inherit from other classes.</a:t>
            </a:r>
          </a:p>
          <a:p>
            <a:pPr marL="285750" lvl="1" indent="0">
              <a:buNone/>
            </a:pPr>
            <a:r>
              <a:rPr lang="en-US" b="1" dirty="0"/>
              <a:t>class A(B, C):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r>
              <a:rPr lang="en-US" dirty="0"/>
              <a:t>The base classes are stored in a tuple in each class.</a:t>
            </a:r>
            <a:endParaRPr lang="tr-TR" dirty="0"/>
          </a:p>
          <a:p>
            <a:endParaRPr lang="tr-TR" dirty="0"/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A.__bases</a:t>
            </a:r>
            <a:r>
              <a:rPr lang="en-US" b="1" dirty="0"/>
              <a:t>__</a:t>
            </a:r>
          </a:p>
          <a:p>
            <a:pPr marL="285750" lvl="1" indent="0">
              <a:buNone/>
            </a:pPr>
            <a:r>
              <a:rPr lang="en-US" b="1" dirty="0"/>
              <a:t>(&lt;class '__</a:t>
            </a:r>
            <a:r>
              <a:rPr lang="en-US" b="1" dirty="0" err="1"/>
              <a:t>main__.B</a:t>
            </a:r>
            <a:r>
              <a:rPr lang="en-US" b="1" dirty="0"/>
              <a:t>'&gt;, &lt;class '__</a:t>
            </a:r>
            <a:r>
              <a:rPr lang="en-US" b="1" dirty="0" err="1"/>
              <a:t>main__.C</a:t>
            </a:r>
            <a:r>
              <a:rPr lang="en-US" b="1" dirty="0"/>
              <a:t>'&gt;)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  <a:endParaRPr lang="tr-TR" b="1" dirty="0"/>
          </a:p>
          <a:p>
            <a:pPr marL="285750" lvl="1" indent="0">
              <a:buNone/>
            </a:pPr>
            <a:endParaRPr lang="tr-TR" dirty="0"/>
          </a:p>
          <a:p>
            <a:pPr algn="l"/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This provides a link to parent classes.</a:t>
            </a:r>
            <a:endParaRPr lang="tr-TR" b="0" i="0" dirty="0">
              <a:solidFill>
                <a:srgbClr val="24292F"/>
              </a:solidFill>
              <a:effectLst/>
              <a:latin typeface="-apple-system"/>
            </a:endParaRPr>
          </a:p>
          <a:p>
            <a:pPr algn="l"/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This link simply extends the search process</a:t>
            </a:r>
            <a:r>
              <a:rPr lang="tr-TR" b="0" i="0" dirty="0">
                <a:solidFill>
                  <a:srgbClr val="24292F"/>
                </a:solidFill>
                <a:effectLst/>
                <a:latin typeface="-apple-system"/>
              </a:rPr>
              <a:t> </a:t>
            </a:r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used to find attributes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5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6B275-E7A0-4D8D-9BEC-D1AF70D37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5F213-5B87-4491-814B-2FBB26394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5068926"/>
          </a:xfrm>
        </p:spPr>
        <p:txBody>
          <a:bodyPr/>
          <a:lstStyle/>
          <a:p>
            <a:r>
              <a:rPr lang="en-US" dirty="0"/>
              <a:t>First, check in local __</a:t>
            </a:r>
            <a:r>
              <a:rPr lang="en-US" dirty="0" err="1"/>
              <a:t>dict</a:t>
            </a:r>
            <a:r>
              <a:rPr lang="en-US" dirty="0"/>
              <a:t>__. </a:t>
            </a:r>
            <a:endParaRPr lang="tr-TR" dirty="0"/>
          </a:p>
          <a:p>
            <a:r>
              <a:rPr lang="en-US" dirty="0"/>
              <a:t>If not found, look in __</a:t>
            </a:r>
            <a:r>
              <a:rPr lang="en-US" dirty="0" err="1"/>
              <a:t>dict</a:t>
            </a:r>
            <a:r>
              <a:rPr lang="en-US" dirty="0"/>
              <a:t>__ of class through __class__.</a:t>
            </a:r>
            <a:endParaRPr lang="tr-TR" dirty="0"/>
          </a:p>
          <a:p>
            <a:r>
              <a:rPr lang="en-US" dirty="0"/>
              <a:t>If not found in class, look in base classes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&gt;&gt;&gt; s = Stock(...)</a:t>
            </a:r>
          </a:p>
          <a:p>
            <a:pPr marL="285750" lvl="1" indent="0">
              <a:buNone/>
            </a:pPr>
            <a:r>
              <a:rPr lang="en-US" b="1" dirty="0"/>
              <a:t>&gt;&gt;&gt; s.name</a:t>
            </a:r>
          </a:p>
          <a:p>
            <a:pPr marL="285750" lvl="1" indent="0">
              <a:buNone/>
            </a:pPr>
            <a:r>
              <a:rPr lang="en-US" b="1" dirty="0"/>
              <a:t>'GOOG'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s.cost</a:t>
            </a:r>
            <a:r>
              <a:rPr lang="en-US" b="1" dirty="0"/>
              <a:t>()</a:t>
            </a:r>
          </a:p>
          <a:p>
            <a:pPr marL="285750" lvl="1" indent="0">
              <a:buNone/>
            </a:pPr>
            <a:r>
              <a:rPr lang="en-US" b="1" dirty="0"/>
              <a:t>49010.0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r>
              <a:rPr lang="en-US" dirty="0"/>
              <a:t>This lookup scheme is how the members of a class get shared by all instances.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010597-6F9A-4848-B45F-D552704E781C}"/>
              </a:ext>
            </a:extLst>
          </p:cNvPr>
          <p:cNvSpPr txBox="1"/>
          <p:nvPr/>
        </p:nvSpPr>
        <p:spPr>
          <a:xfrm>
            <a:off x="3923818" y="3004555"/>
            <a:ext cx="1637818" cy="64633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latin typeface="Courier"/>
              </a:rPr>
              <a:t>.__</a:t>
            </a:r>
            <a:r>
              <a:rPr lang="en-US" sz="1800" b="0" i="0" u="none" strike="noStrike" baseline="0" dirty="0" err="1">
                <a:latin typeface="Courier"/>
              </a:rPr>
              <a:t>dict</a:t>
            </a:r>
            <a:r>
              <a:rPr lang="en-US" sz="1800" b="0" i="0" u="none" strike="noStrike" baseline="0" dirty="0">
                <a:latin typeface="Courier"/>
              </a:rPr>
              <a:t>__</a:t>
            </a:r>
          </a:p>
          <a:p>
            <a:pPr algn="l"/>
            <a:r>
              <a:rPr lang="en-US" sz="1800" b="0" i="0" u="none" strike="noStrike" baseline="0" dirty="0">
                <a:latin typeface="Courier"/>
              </a:rPr>
              <a:t>.__class__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667636-E1F5-46C4-AEED-67CD9C70CB29}"/>
              </a:ext>
            </a:extLst>
          </p:cNvPr>
          <p:cNvSpPr txBox="1"/>
          <p:nvPr/>
        </p:nvSpPr>
        <p:spPr>
          <a:xfrm>
            <a:off x="3923818" y="4168977"/>
            <a:ext cx="1637818" cy="36933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latin typeface="Courier"/>
              </a:rPr>
              <a:t>.__</a:t>
            </a:r>
            <a:r>
              <a:rPr lang="en-US" sz="1800" b="0" i="0" u="none" strike="noStrike" baseline="0" dirty="0" err="1">
                <a:latin typeface="Courier"/>
              </a:rPr>
              <a:t>dict</a:t>
            </a:r>
            <a:r>
              <a:rPr lang="en-US" sz="1800" b="0" i="0" u="none" strike="noStrike" baseline="0" dirty="0">
                <a:latin typeface="Courier"/>
              </a:rPr>
              <a:t>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D0B36B-1799-45FE-BF27-8691D095B5B9}"/>
              </a:ext>
            </a:extLst>
          </p:cNvPr>
          <p:cNvSpPr txBox="1"/>
          <p:nvPr/>
        </p:nvSpPr>
        <p:spPr>
          <a:xfrm>
            <a:off x="6715246" y="3004555"/>
            <a:ext cx="2141558" cy="58477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600" b="0" i="0" u="none" strike="noStrike" baseline="0" dirty="0">
                <a:latin typeface="Courier"/>
              </a:rPr>
              <a:t>{'name': 'GOOG',</a:t>
            </a:r>
          </a:p>
          <a:p>
            <a:pPr algn="l"/>
            <a:r>
              <a:rPr lang="en-US" sz="1600" b="0" i="0" u="none" strike="noStrike" baseline="0" dirty="0">
                <a:latin typeface="Courier"/>
              </a:rPr>
              <a:t>'shares': 100 }</a:t>
            </a:r>
            <a:endParaRPr lang="en-US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068D4-36FA-425E-ACE1-CDB2461F7DFD}"/>
              </a:ext>
            </a:extLst>
          </p:cNvPr>
          <p:cNvSpPr txBox="1"/>
          <p:nvPr/>
        </p:nvSpPr>
        <p:spPr>
          <a:xfrm>
            <a:off x="6715246" y="4183485"/>
            <a:ext cx="2141558" cy="83099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600" b="0" i="0" u="none" strike="noStrike" baseline="0" dirty="0">
                <a:latin typeface="Courier"/>
              </a:rPr>
              <a:t>{'cost': &lt;</a:t>
            </a:r>
            <a:r>
              <a:rPr lang="en-US" sz="1600" b="0" i="0" u="none" strike="noStrike" baseline="0" dirty="0" err="1">
                <a:latin typeface="Courier"/>
              </a:rPr>
              <a:t>func</a:t>
            </a:r>
            <a:r>
              <a:rPr lang="en-US" sz="1600" b="0" i="0" u="none" strike="noStrike" baseline="0" dirty="0">
                <a:latin typeface="Courier"/>
              </a:rPr>
              <a:t>&gt;,</a:t>
            </a:r>
          </a:p>
          <a:p>
            <a:pPr algn="l"/>
            <a:r>
              <a:rPr lang="en-US" sz="1600" b="0" i="0" u="none" strike="noStrike" baseline="0" dirty="0">
                <a:latin typeface="Courier"/>
              </a:rPr>
              <a:t>'sell':&lt;</a:t>
            </a:r>
            <a:r>
              <a:rPr lang="en-US" sz="1600" b="0" i="0" u="none" strike="noStrike" baseline="0" dirty="0" err="1">
                <a:latin typeface="Courier"/>
              </a:rPr>
              <a:t>func</a:t>
            </a:r>
            <a:r>
              <a:rPr lang="en-US" sz="1600" b="0" i="0" u="none" strike="noStrike" baseline="0" dirty="0">
                <a:latin typeface="Courier"/>
              </a:rPr>
              <a:t>&gt;,</a:t>
            </a:r>
          </a:p>
          <a:p>
            <a:pPr algn="l"/>
            <a:r>
              <a:rPr lang="en-US" sz="1600" b="0" i="0" u="none" strike="noStrike" baseline="0" dirty="0">
                <a:latin typeface="Courier"/>
              </a:rPr>
              <a:t>'__</a:t>
            </a:r>
            <a:r>
              <a:rPr lang="en-US" sz="1600" b="0" i="0" u="none" strike="noStrike" baseline="0" dirty="0" err="1">
                <a:latin typeface="Courier"/>
              </a:rPr>
              <a:t>init</a:t>
            </a:r>
            <a:r>
              <a:rPr lang="en-US" sz="1600" b="0" i="0" u="none" strike="noStrike" baseline="0" dirty="0">
                <a:latin typeface="Courier"/>
              </a:rPr>
              <a:t>__':..}</a:t>
            </a:r>
            <a:endParaRPr lang="en-US" sz="1600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62A0A48-4916-4B2F-9D7B-E13FFC43818F}"/>
              </a:ext>
            </a:extLst>
          </p:cNvPr>
          <p:cNvCxnSpPr>
            <a:cxnSpLocks/>
          </p:cNvCxnSpPr>
          <p:nvPr/>
        </p:nvCxnSpPr>
        <p:spPr>
          <a:xfrm>
            <a:off x="5648446" y="3298785"/>
            <a:ext cx="972273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2CB1496-FEB1-4882-9F8C-A9FD80877D53}"/>
              </a:ext>
            </a:extLst>
          </p:cNvPr>
          <p:cNvCxnSpPr>
            <a:cxnSpLocks/>
          </p:cNvCxnSpPr>
          <p:nvPr/>
        </p:nvCxnSpPr>
        <p:spPr>
          <a:xfrm>
            <a:off x="5648446" y="4388734"/>
            <a:ext cx="972273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F405AF4-D1A6-43B7-BA1D-23852E27BB72}"/>
              </a:ext>
            </a:extLst>
          </p:cNvPr>
          <p:cNvCxnSpPr>
            <a:cxnSpLocks/>
          </p:cNvCxnSpPr>
          <p:nvPr/>
        </p:nvCxnSpPr>
        <p:spPr>
          <a:xfrm>
            <a:off x="4676173" y="3650886"/>
            <a:ext cx="0" cy="42340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577DF90-36FE-4243-B9BF-FE1DA4B95432}"/>
              </a:ext>
            </a:extLst>
          </p:cNvPr>
          <p:cNvSpPr txBox="1"/>
          <p:nvPr/>
        </p:nvSpPr>
        <p:spPr>
          <a:xfrm>
            <a:off x="3214025" y="3823568"/>
            <a:ext cx="9297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baseline="0" dirty="0">
                <a:latin typeface="Courier"/>
              </a:rPr>
              <a:t>Stock</a:t>
            </a:r>
            <a:endParaRPr lang="en-US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75318BB-D5C9-4007-90EF-250568F78052}"/>
              </a:ext>
            </a:extLst>
          </p:cNvPr>
          <p:cNvSpPr txBox="1"/>
          <p:nvPr/>
        </p:nvSpPr>
        <p:spPr>
          <a:xfrm>
            <a:off x="3582364" y="2772545"/>
            <a:ext cx="9297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800" b="1" i="0" u="none" strike="noStrike" baseline="0" dirty="0">
                <a:latin typeface="Courier"/>
              </a:rPr>
              <a:t>s</a:t>
            </a:r>
            <a:endParaRPr lang="en-US" b="1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023789C-29A7-4B06-ABF2-6B68AF589594}"/>
              </a:ext>
            </a:extLst>
          </p:cNvPr>
          <p:cNvCxnSpPr>
            <a:cxnSpLocks/>
          </p:cNvCxnSpPr>
          <p:nvPr/>
        </p:nvCxnSpPr>
        <p:spPr>
          <a:xfrm>
            <a:off x="4678103" y="4682961"/>
            <a:ext cx="0" cy="42340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AE086FC-C1AB-4A6F-B7DE-B43A4C1F248D}"/>
              </a:ext>
            </a:extLst>
          </p:cNvPr>
          <p:cNvSpPr txBox="1"/>
          <p:nvPr/>
        </p:nvSpPr>
        <p:spPr>
          <a:xfrm>
            <a:off x="3923818" y="5066350"/>
            <a:ext cx="2118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look in __bases__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0D4A974-5981-4A70-ACC0-5FDD73D6494B}"/>
              </a:ext>
            </a:extLst>
          </p:cNvPr>
          <p:cNvSpPr/>
          <p:nvPr/>
        </p:nvSpPr>
        <p:spPr>
          <a:xfrm>
            <a:off x="5935885" y="3317140"/>
            <a:ext cx="405112" cy="4233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0CA0FA8-A49E-40CA-9BEC-3B33E82A4C8E}"/>
              </a:ext>
            </a:extLst>
          </p:cNvPr>
          <p:cNvSpPr/>
          <p:nvPr/>
        </p:nvSpPr>
        <p:spPr>
          <a:xfrm>
            <a:off x="5935885" y="4401487"/>
            <a:ext cx="405112" cy="4233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A1AAA74-10AD-465A-8076-345E28CD64FA}"/>
              </a:ext>
            </a:extLst>
          </p:cNvPr>
          <p:cNvSpPr/>
          <p:nvPr/>
        </p:nvSpPr>
        <p:spPr>
          <a:xfrm>
            <a:off x="4780345" y="4650077"/>
            <a:ext cx="405112" cy="4233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348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1C7BB-CAF4-4D0E-AB37-7890C610C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6DFE2-74A5-4072-B062-A753D8865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/>
          </a:bodyPr>
          <a:lstStyle/>
          <a:p>
            <a:r>
              <a:rPr lang="en-US" dirty="0"/>
              <a:t>In inheritance hierarchies, attributes are</a:t>
            </a:r>
            <a:r>
              <a:rPr lang="tr-TR" dirty="0"/>
              <a:t> </a:t>
            </a:r>
            <a:r>
              <a:rPr lang="en-US" dirty="0"/>
              <a:t>found by walking up the inheritance tree</a:t>
            </a:r>
            <a:endParaRPr lang="tr-TR" dirty="0"/>
          </a:p>
          <a:p>
            <a:endParaRPr lang="tr-TR" dirty="0"/>
          </a:p>
          <a:p>
            <a:pPr marL="285750" lvl="1" indent="0">
              <a:buNone/>
            </a:pPr>
            <a:r>
              <a:rPr lang="en-US" b="1" dirty="0"/>
              <a:t>class A: pass</a:t>
            </a:r>
          </a:p>
          <a:p>
            <a:pPr marL="285750" lvl="1" indent="0">
              <a:buNone/>
            </a:pPr>
            <a:r>
              <a:rPr lang="en-US" b="1" dirty="0"/>
              <a:t>class B(A): pass</a:t>
            </a:r>
          </a:p>
          <a:p>
            <a:pPr marL="285750" lvl="1" indent="0">
              <a:buNone/>
            </a:pPr>
            <a:r>
              <a:rPr lang="en-US" b="1" dirty="0"/>
              <a:t>class C(A): pass</a:t>
            </a:r>
          </a:p>
          <a:p>
            <a:pPr marL="285750" lvl="1" indent="0">
              <a:buNone/>
            </a:pPr>
            <a:r>
              <a:rPr lang="en-US" b="1" dirty="0"/>
              <a:t>class D(B): pass</a:t>
            </a:r>
          </a:p>
          <a:p>
            <a:pPr marL="285750" lvl="1" indent="0">
              <a:buNone/>
            </a:pPr>
            <a:r>
              <a:rPr lang="en-US" b="1" dirty="0"/>
              <a:t>class E(D): pass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algn="l"/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With single inheritance, there is single path to the top.</a:t>
            </a:r>
            <a:endParaRPr lang="tr-TR" b="0" i="0" dirty="0">
              <a:solidFill>
                <a:srgbClr val="24292F"/>
              </a:solidFill>
              <a:effectLst/>
              <a:latin typeface="-apple-system"/>
            </a:endParaRPr>
          </a:p>
          <a:p>
            <a:pPr algn="l"/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You stop with the first match.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A226CE-7CC8-427C-B25D-EA6B576DA7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5443" b="42986"/>
          <a:stretch/>
        </p:blipFill>
        <p:spPr>
          <a:xfrm>
            <a:off x="4572000" y="2554451"/>
            <a:ext cx="3496176" cy="3128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115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0A5EC-7E5E-45AD-B536-2E834F5A1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Resolution Order or MRO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3D420-914B-4522-9EB0-69A65528B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precomputes an inheritance chain and stores it in the MRO attribute on the class. You can view it.</a:t>
            </a:r>
            <a:endParaRPr lang="tr-TR" dirty="0"/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&gt;&gt;&gt; E.__</a:t>
            </a:r>
            <a:r>
              <a:rPr lang="en-US" b="1" dirty="0" err="1"/>
              <a:t>mro</a:t>
            </a:r>
            <a:r>
              <a:rPr lang="en-US" b="1" dirty="0"/>
              <a:t>__</a:t>
            </a:r>
          </a:p>
          <a:p>
            <a:pPr marL="285750" lvl="1" indent="0">
              <a:buNone/>
            </a:pPr>
            <a:r>
              <a:rPr lang="en-US" b="1" dirty="0"/>
              <a:t>(&lt;class '__</a:t>
            </a:r>
            <a:r>
              <a:rPr lang="en-US" b="1" dirty="0" err="1"/>
              <a:t>main__.E</a:t>
            </a:r>
            <a:r>
              <a:rPr lang="en-US" b="1" dirty="0"/>
              <a:t>'&gt;, &lt;class '__</a:t>
            </a:r>
            <a:r>
              <a:rPr lang="en-US" b="1" dirty="0" err="1"/>
              <a:t>main__.D</a:t>
            </a:r>
            <a:r>
              <a:rPr lang="en-US" b="1" dirty="0"/>
              <a:t>'&gt;,</a:t>
            </a:r>
          </a:p>
          <a:p>
            <a:pPr marL="285750" lvl="1" indent="0">
              <a:buNone/>
            </a:pPr>
            <a:r>
              <a:rPr lang="en-US" b="1" dirty="0"/>
              <a:t> &lt;class '__</a:t>
            </a:r>
            <a:r>
              <a:rPr lang="en-US" b="1" dirty="0" err="1"/>
              <a:t>main__.B</a:t>
            </a:r>
            <a:r>
              <a:rPr lang="en-US" b="1" dirty="0"/>
              <a:t>'&gt;, &lt;class '__</a:t>
            </a:r>
            <a:r>
              <a:rPr lang="en-US" b="1" dirty="0" err="1"/>
              <a:t>main__.A</a:t>
            </a:r>
            <a:r>
              <a:rPr lang="en-US" b="1" dirty="0"/>
              <a:t>'&gt;,</a:t>
            </a:r>
          </a:p>
          <a:p>
            <a:pPr marL="285750" lvl="1" indent="0">
              <a:buNone/>
            </a:pPr>
            <a:r>
              <a:rPr lang="en-US" b="1" dirty="0"/>
              <a:t> &lt;type 'object'&gt;)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This chain is called the </a:t>
            </a: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Method Resolution Order</a:t>
            </a:r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. </a:t>
            </a:r>
            <a:endParaRPr lang="tr-TR" b="0" i="0" dirty="0">
              <a:solidFill>
                <a:srgbClr val="24292F"/>
              </a:solidFill>
              <a:effectLst/>
              <a:latin typeface="-apple-system"/>
            </a:endParaRPr>
          </a:p>
          <a:p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To find an attribute, Python walks the MRO in order. </a:t>
            </a:r>
            <a:endParaRPr lang="tr-TR" b="0" i="0" dirty="0">
              <a:solidFill>
                <a:srgbClr val="24292F"/>
              </a:solidFill>
              <a:effectLst/>
              <a:latin typeface="-apple-system"/>
            </a:endParaRPr>
          </a:p>
          <a:p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The first match wins.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304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E2E8C-0DCD-4917-8B9E-A4EA19783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7AE6C-CF45-46A2-B062-2E2A1DE39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200000"/>
              </a:lnSpc>
            </a:pPr>
            <a:r>
              <a:rPr lang="en-US" sz="2800" b="0" i="0" u="none" strike="noStrike" baseline="0" dirty="0">
                <a:latin typeface="GillSans"/>
              </a:rPr>
              <a:t>A few more details about how objects work</a:t>
            </a:r>
          </a:p>
          <a:p>
            <a:pPr algn="l">
              <a:lnSpc>
                <a:spcPct val="200000"/>
              </a:lnSpc>
            </a:pPr>
            <a:r>
              <a:rPr lang="en-US" sz="2800" b="0" i="0" u="none" strike="noStrike" baseline="0" dirty="0">
                <a:latin typeface="GillSans"/>
              </a:rPr>
              <a:t>How objects are represented</a:t>
            </a:r>
          </a:p>
          <a:p>
            <a:pPr algn="l">
              <a:lnSpc>
                <a:spcPct val="200000"/>
              </a:lnSpc>
            </a:pPr>
            <a:r>
              <a:rPr lang="en-US" sz="2800" b="0" i="0" u="none" strike="noStrike" baseline="0" dirty="0">
                <a:latin typeface="GillSans"/>
              </a:rPr>
              <a:t>Details of attribute access</a:t>
            </a:r>
          </a:p>
          <a:p>
            <a:pPr algn="l">
              <a:lnSpc>
                <a:spcPct val="200000"/>
              </a:lnSpc>
            </a:pPr>
            <a:r>
              <a:rPr lang="en-US" sz="2800" b="0" i="0" u="none" strike="noStrike" baseline="0" dirty="0">
                <a:latin typeface="GillSans"/>
              </a:rPr>
              <a:t>Data encapsulation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012921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E522F-F934-45C7-97E9-5E8342096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MRO in Multiple Inheritance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C24FE-713D-443C-ABA0-0FD41E399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With multiple inheritance, there is no single path to the top. Let's take a look at an example.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class A: pass</a:t>
            </a:r>
          </a:p>
          <a:p>
            <a:pPr marL="285750" lvl="1" indent="0">
              <a:buNone/>
            </a:pPr>
            <a:r>
              <a:rPr lang="en-US" b="1" dirty="0"/>
              <a:t>class B: pass</a:t>
            </a:r>
          </a:p>
          <a:p>
            <a:pPr marL="285750" lvl="1" indent="0">
              <a:buNone/>
            </a:pPr>
            <a:r>
              <a:rPr lang="en-US" b="1" dirty="0"/>
              <a:t>class C(A, B): pass</a:t>
            </a:r>
          </a:p>
          <a:p>
            <a:pPr marL="285750" lvl="1" indent="0">
              <a:buNone/>
            </a:pPr>
            <a:r>
              <a:rPr lang="en-US" b="1" dirty="0"/>
              <a:t>class D(B): pass</a:t>
            </a:r>
          </a:p>
          <a:p>
            <a:pPr marL="285750" lvl="1" indent="0">
              <a:buNone/>
            </a:pPr>
            <a:r>
              <a:rPr lang="en-US" b="1" dirty="0"/>
              <a:t>class E(C, D): pass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What happens when you access an attribute?</a:t>
            </a:r>
            <a:endParaRPr lang="tr-TR" b="1" i="0" dirty="0">
              <a:solidFill>
                <a:srgbClr val="24292F"/>
              </a:solidFill>
              <a:effectLst/>
              <a:latin typeface="-apple-system"/>
            </a:endParaRPr>
          </a:p>
          <a:p>
            <a:pPr marL="285750" lvl="1" indent="0">
              <a:buNone/>
            </a:pPr>
            <a:r>
              <a:rPr lang="en-US" b="1" dirty="0"/>
              <a:t>e = E()</a:t>
            </a:r>
          </a:p>
          <a:p>
            <a:pPr marL="285750" lvl="1" indent="0">
              <a:buNone/>
            </a:pPr>
            <a:r>
              <a:rPr lang="en-US" b="1" dirty="0" err="1"/>
              <a:t>e.attr</a:t>
            </a:r>
            <a:endParaRPr lang="en-US" b="1" dirty="0"/>
          </a:p>
          <a:p>
            <a:endParaRPr lang="en-US" b="1" dirty="0"/>
          </a:p>
          <a:p>
            <a:pPr algn="l"/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An attribute search process is carried out, but what is the order? That's a problem.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56A4B8-6573-445D-BFD7-05B98C0F62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5823" b="63594"/>
          <a:stretch/>
        </p:blipFill>
        <p:spPr>
          <a:xfrm>
            <a:off x="4791919" y="2526167"/>
            <a:ext cx="3125165" cy="1805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5390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2AFC4-6B71-4EC8-8255-FED38BA6F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72DD5-E180-4D4D-A579-8BB063487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i="0" dirty="0">
                <a:solidFill>
                  <a:srgbClr val="24292F"/>
                </a:solidFill>
                <a:effectLst/>
                <a:latin typeface="-apple-system"/>
              </a:rPr>
              <a:t>Python uses </a:t>
            </a:r>
            <a:r>
              <a:rPr lang="en-US" sz="2400" b="0" i="1" dirty="0">
                <a:solidFill>
                  <a:srgbClr val="24292F"/>
                </a:solidFill>
                <a:effectLst/>
                <a:latin typeface="-apple-system"/>
              </a:rPr>
              <a:t>cooperative multiple inheritance</a:t>
            </a:r>
            <a:r>
              <a:rPr lang="en-US" sz="2400" b="0" i="0" dirty="0">
                <a:solidFill>
                  <a:srgbClr val="24292F"/>
                </a:solidFill>
                <a:effectLst/>
                <a:latin typeface="-apple-system"/>
              </a:rPr>
              <a:t> which obeys some rules about class ordering.</a:t>
            </a:r>
            <a:endParaRPr lang="tr-TR" sz="2400" b="0" i="0" dirty="0">
              <a:solidFill>
                <a:srgbClr val="24292F"/>
              </a:solidFill>
              <a:effectLst/>
              <a:latin typeface="-apple-system"/>
            </a:endParaRPr>
          </a:p>
          <a:p>
            <a:r>
              <a:rPr lang="en-US" sz="2400" dirty="0">
                <a:solidFill>
                  <a:srgbClr val="24292F"/>
                </a:solidFill>
                <a:latin typeface="-apple-system"/>
              </a:rPr>
              <a:t>Big picture: Child classes can arrange their</a:t>
            </a:r>
            <a:r>
              <a:rPr lang="tr-TR" sz="2400" dirty="0">
                <a:solidFill>
                  <a:srgbClr val="24292F"/>
                </a:solidFill>
                <a:latin typeface="-apple-system"/>
              </a:rPr>
              <a:t> </a:t>
            </a:r>
            <a:r>
              <a:rPr lang="en-US" sz="2400" dirty="0">
                <a:solidFill>
                  <a:srgbClr val="24292F"/>
                </a:solidFill>
                <a:latin typeface="-apple-system"/>
              </a:rPr>
              <a:t>parents to cooperate with each other</a:t>
            </a:r>
          </a:p>
          <a:p>
            <a:r>
              <a:rPr lang="en-US" sz="2400" dirty="0">
                <a:solidFill>
                  <a:srgbClr val="24292F"/>
                </a:solidFill>
                <a:latin typeface="-apple-system"/>
              </a:rPr>
              <a:t>But there are some rules...</a:t>
            </a:r>
            <a:endParaRPr lang="tr-TR" sz="2400" dirty="0">
              <a:solidFill>
                <a:srgbClr val="24292F"/>
              </a:solidFill>
              <a:latin typeface="-apple-system"/>
            </a:endParaRPr>
          </a:p>
          <a:p>
            <a:endParaRPr lang="tr-TR" dirty="0">
              <a:solidFill>
                <a:srgbClr val="24292F"/>
              </a:solidFill>
              <a:latin typeface="-apple-system"/>
            </a:endParaRPr>
          </a:p>
          <a:p>
            <a:endParaRPr lang="tr-TR" dirty="0">
              <a:solidFill>
                <a:srgbClr val="24292F"/>
              </a:solidFill>
              <a:latin typeface="-apple-system"/>
            </a:endParaRP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73F171-1F96-443A-935B-044AA47133F6}"/>
              </a:ext>
            </a:extLst>
          </p:cNvPr>
          <p:cNvSpPr txBox="1"/>
          <p:nvPr/>
        </p:nvSpPr>
        <p:spPr>
          <a:xfrm>
            <a:off x="2286000" y="4001294"/>
            <a:ext cx="4126375" cy="83099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>
                <a:latin typeface="GillSans"/>
              </a:rPr>
              <a:t>Rule 1: Children before parents</a:t>
            </a:r>
          </a:p>
          <a:p>
            <a:pPr algn="l"/>
            <a:r>
              <a:rPr lang="en-US" sz="2400" b="0" i="0" u="none" strike="noStrike" baseline="0" dirty="0">
                <a:latin typeface="GillSans"/>
              </a:rPr>
              <a:t>Rule 2: Parents go in order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98276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A5AE8-21E0-4EA0-8D78-F6B9C46B0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BA1E4-56C4-4B17-AD0E-A129A1974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 algn="l">
              <a:buNone/>
            </a:pPr>
            <a:r>
              <a:rPr lang="en-US" sz="1800" b="1" i="0" u="none" strike="noStrike" baseline="0" dirty="0">
                <a:latin typeface="Courier"/>
              </a:rPr>
              <a:t>class C(A, B):</a:t>
            </a:r>
          </a:p>
          <a:p>
            <a:pPr marL="342900" lvl="1" indent="0">
              <a:buNone/>
            </a:pPr>
            <a:r>
              <a:rPr lang="en-US" sz="1500" b="1" i="0" u="none" strike="noStrike" baseline="0" dirty="0">
                <a:latin typeface="Courier"/>
              </a:rPr>
              <a:t>...</a:t>
            </a:r>
            <a:endParaRPr lang="tr-TR" sz="1500" b="1" i="0" u="none" strike="noStrike" baseline="0" dirty="0">
              <a:latin typeface="Courier"/>
            </a:endParaRPr>
          </a:p>
          <a:p>
            <a:pPr marL="342900" lvl="1" indent="0">
              <a:buNone/>
            </a:pPr>
            <a:endParaRPr lang="tr-TR" sz="1500" b="1" dirty="0">
              <a:latin typeface="Courier"/>
            </a:endParaRPr>
          </a:p>
          <a:p>
            <a:pPr marL="342900" lvl="1" indent="0">
              <a:buNone/>
            </a:pPr>
            <a:endParaRPr lang="tr-TR" sz="1500" b="1" dirty="0">
              <a:latin typeface="Courier"/>
            </a:endParaRPr>
          </a:p>
          <a:p>
            <a:pPr marL="400050"/>
            <a:r>
              <a:rPr lang="en-US" dirty="0"/>
              <a:t>Head explosion: Python might check other</a:t>
            </a:r>
            <a:r>
              <a:rPr lang="tr-TR" dirty="0"/>
              <a:t> </a:t>
            </a:r>
            <a:r>
              <a:rPr lang="en-US" dirty="0"/>
              <a:t>classes in-between. This is allowed by the rules.</a:t>
            </a:r>
            <a:endParaRPr lang="tr-T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BC94CB-2E79-4CFE-B31D-0A4C6C5506E6}"/>
              </a:ext>
            </a:extLst>
          </p:cNvPr>
          <p:cNvSpPr txBox="1"/>
          <p:nvPr/>
        </p:nvSpPr>
        <p:spPr>
          <a:xfrm>
            <a:off x="2508812" y="1964150"/>
            <a:ext cx="4126375" cy="83099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>
                <a:latin typeface="GillSans"/>
              </a:rPr>
              <a:t>Rule 1: Children before parents</a:t>
            </a:r>
          </a:p>
          <a:p>
            <a:pPr algn="l"/>
            <a:r>
              <a:rPr lang="en-US" sz="2400" b="0" i="0" u="none" strike="noStrike" baseline="0" dirty="0">
                <a:latin typeface="GillSans"/>
              </a:rPr>
              <a:t>Rule 2: Parents go in order</a:t>
            </a: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528492-D5C9-4C9D-8976-B97E85EEAE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7665" y="3184726"/>
            <a:ext cx="3360308" cy="71594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106AE85-8C2B-4A39-9DC4-1BA3C1D8A1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9491" y="5428778"/>
            <a:ext cx="3952875" cy="6286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3B8299B-FED2-4FBE-82E4-F3CAEDC458FF}"/>
              </a:ext>
            </a:extLst>
          </p:cNvPr>
          <p:cNvSpPr txBox="1"/>
          <p:nvPr/>
        </p:nvSpPr>
        <p:spPr>
          <a:xfrm>
            <a:off x="3572961" y="5937333"/>
            <a:ext cx="26918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latin typeface="GillSans"/>
              </a:rPr>
              <a:t>some other class</a:t>
            </a:r>
          </a:p>
          <a:p>
            <a:pPr algn="ctr"/>
            <a:r>
              <a:rPr lang="en-US" sz="1800" b="0" i="0" u="none" strike="noStrike" baseline="0" dirty="0">
                <a:latin typeface="GillSans"/>
              </a:rPr>
              <a:t>(injected into the chain)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1264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7EC9C76-1636-47D7-8BC6-C63DB32DEE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615" y="1322389"/>
            <a:ext cx="6111770" cy="49381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86A91FB-0BC5-47C3-A5D5-E3E7E9933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6D73D-63B6-4B91-851D-F65310D79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3270250" cy="482917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600" b="1" i="0" u="none" strike="noStrike" baseline="0" dirty="0">
                <a:latin typeface="Courier"/>
              </a:rPr>
              <a:t>class A(object):</a:t>
            </a:r>
          </a:p>
          <a:p>
            <a:pPr marL="342900" lvl="1" indent="0">
              <a:buNone/>
            </a:pPr>
            <a:r>
              <a:rPr lang="en-US" sz="1600" b="1" i="0" u="none" strike="noStrike" baseline="0" dirty="0">
                <a:latin typeface="Courier"/>
              </a:rPr>
              <a:t>def yow(self):</a:t>
            </a:r>
          </a:p>
          <a:p>
            <a:pPr marL="685800" lvl="2" indent="0">
              <a:buNone/>
            </a:pPr>
            <a:r>
              <a:rPr lang="en-US" sz="1600" b="1" i="0" u="none" strike="noStrike" baseline="0" dirty="0">
                <a:latin typeface="Courier"/>
              </a:rPr>
              <a:t>print 'Yow!'</a:t>
            </a:r>
          </a:p>
          <a:p>
            <a:pPr marL="0" indent="0" algn="l">
              <a:buNone/>
            </a:pPr>
            <a:r>
              <a:rPr lang="en-US" sz="1600" b="1" i="0" u="none" strike="noStrike" baseline="0" dirty="0">
                <a:latin typeface="Courier"/>
              </a:rPr>
              <a:t>class B(A):</a:t>
            </a:r>
          </a:p>
          <a:p>
            <a:pPr marL="342900" lvl="1" indent="0">
              <a:buNone/>
            </a:pPr>
            <a:r>
              <a:rPr lang="en-US" sz="1600" b="1" i="0" u="none" strike="noStrike" baseline="0" dirty="0">
                <a:latin typeface="Courier"/>
              </a:rPr>
              <a:t>def spam(self):</a:t>
            </a:r>
          </a:p>
          <a:p>
            <a:pPr marL="685800" lvl="2" indent="0">
              <a:buNone/>
            </a:pPr>
            <a:r>
              <a:rPr lang="en-US" sz="1600" b="1" i="0" u="none" strike="noStrike" baseline="0" dirty="0" err="1">
                <a:latin typeface="Courier"/>
              </a:rPr>
              <a:t>self.yow</a:t>
            </a:r>
            <a:r>
              <a:rPr lang="en-US" sz="1600" b="1" i="0" u="none" strike="noStrike" baseline="0" dirty="0">
                <a:latin typeface="Courier"/>
              </a:rPr>
              <a:t>()</a:t>
            </a:r>
            <a:endParaRPr lang="tr-TR" sz="1600" b="1" i="0" u="none" strike="noStrike" baseline="0" dirty="0">
              <a:latin typeface="Courier"/>
            </a:endParaRPr>
          </a:p>
          <a:p>
            <a:pPr lvl="2"/>
            <a:endParaRPr lang="tr-TR" sz="1200" dirty="0">
              <a:latin typeface="Courier"/>
            </a:endParaRPr>
          </a:p>
          <a:p>
            <a:pPr lvl="2"/>
            <a:endParaRPr lang="tr-TR" sz="1200" dirty="0">
              <a:latin typeface="Courier"/>
            </a:endParaRPr>
          </a:p>
          <a:p>
            <a:r>
              <a:rPr lang="tr-TR" sz="2000" dirty="0"/>
              <a:t>No</a:t>
            </a:r>
            <a:r>
              <a:rPr lang="en-US" sz="2000" b="0" i="0" u="none" strike="noStrike" baseline="0" dirty="0"/>
              <a:t>w consider</a:t>
            </a:r>
            <a:endParaRPr lang="tr-TR" sz="2000" b="0" i="0" u="none" strike="noStrike" baseline="0" dirty="0"/>
          </a:p>
          <a:p>
            <a:pPr marL="0" indent="0" algn="l">
              <a:buNone/>
            </a:pPr>
            <a:r>
              <a:rPr lang="en-US" sz="1600" b="1" i="0" u="none" strike="noStrike" baseline="0" dirty="0">
                <a:latin typeface="Courier"/>
              </a:rPr>
              <a:t>class C(A):</a:t>
            </a:r>
          </a:p>
          <a:p>
            <a:pPr marL="342900" lvl="1" indent="0">
              <a:buNone/>
            </a:pPr>
            <a:r>
              <a:rPr lang="en-US" sz="1600" b="1" i="0" u="none" strike="noStrike" baseline="0" dirty="0">
                <a:latin typeface="Courier"/>
              </a:rPr>
              <a:t>def yow(self):</a:t>
            </a:r>
          </a:p>
          <a:p>
            <a:pPr marL="685800" lvl="2" indent="0">
              <a:buNone/>
            </a:pPr>
            <a:r>
              <a:rPr lang="en-US" sz="1600" b="1" i="0" u="none" strike="noStrike" baseline="0" dirty="0">
                <a:latin typeface="Courier"/>
              </a:rPr>
              <a:t>print '</a:t>
            </a:r>
            <a:r>
              <a:rPr lang="en-US" sz="1600" b="1" i="0" u="none" strike="noStrike" baseline="0" dirty="0" err="1">
                <a:latin typeface="Courier"/>
              </a:rPr>
              <a:t>Yowzer</a:t>
            </a:r>
            <a:r>
              <a:rPr lang="en-US" sz="1600" b="1" i="0" u="none" strike="noStrike" baseline="0" dirty="0">
                <a:latin typeface="Courier"/>
              </a:rPr>
              <a:t>!!'</a:t>
            </a:r>
          </a:p>
          <a:p>
            <a:pPr marL="0" indent="0" algn="l">
              <a:buNone/>
            </a:pPr>
            <a:r>
              <a:rPr lang="en-US" sz="1600" b="1" i="0" u="none" strike="noStrike" baseline="0" dirty="0">
                <a:latin typeface="Courier"/>
              </a:rPr>
              <a:t>class D(B,C):</a:t>
            </a:r>
          </a:p>
          <a:p>
            <a:pPr marL="342900" lvl="1" indent="0">
              <a:buNone/>
            </a:pPr>
            <a:r>
              <a:rPr lang="en-US" sz="1600" b="1" i="0" u="none" strike="noStrike" baseline="0" dirty="0">
                <a:latin typeface="Courier"/>
              </a:rPr>
              <a:t>Pass</a:t>
            </a:r>
            <a:endParaRPr lang="tr-TR" sz="1600" b="1" i="0" u="none" strike="noStrike" baseline="0" dirty="0">
              <a:latin typeface="Courier"/>
            </a:endParaRPr>
          </a:p>
          <a:p>
            <a:pPr lvl="1"/>
            <a:endParaRPr lang="tr-TR" sz="1500" dirty="0">
              <a:latin typeface="+mj-lt"/>
            </a:endParaRPr>
          </a:p>
          <a:p>
            <a:r>
              <a:rPr lang="en-US" sz="2000" b="0" i="0" u="none" strike="noStrike" baseline="0" dirty="0"/>
              <a:t>Why? The rules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71175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704B9-09F1-4FD7-9010-EB783566B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59CD7-835A-4327-B450-08C08B5DB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flattens the inheritance hierarchy</a:t>
            </a:r>
            <a:endParaRPr lang="tr-TR" dirty="0"/>
          </a:p>
          <a:p>
            <a:endParaRPr lang="tr-TR" dirty="0"/>
          </a:p>
          <a:p>
            <a:pPr marL="285750" lvl="1" indent="0">
              <a:buNone/>
            </a:pPr>
            <a:r>
              <a:rPr lang="en-US" sz="1500" b="1" i="0" u="none" strike="noStrike" baseline="0" dirty="0">
                <a:latin typeface="Courier"/>
              </a:rPr>
              <a:t>&gt;&gt;&gt; </a:t>
            </a:r>
            <a:r>
              <a:rPr lang="en-US" sz="1500" b="1" i="0" u="none" strike="noStrike" baseline="0" dirty="0">
                <a:latin typeface="Courier-Bold"/>
              </a:rPr>
              <a:t>D.__</a:t>
            </a:r>
            <a:r>
              <a:rPr lang="en-US" sz="1500" b="1" i="0" u="none" strike="noStrike" baseline="0" dirty="0" err="1">
                <a:latin typeface="Courier-Bold"/>
              </a:rPr>
              <a:t>mro</a:t>
            </a:r>
            <a:r>
              <a:rPr lang="en-US" sz="1500" b="1" i="0" u="none" strike="noStrike" baseline="0" dirty="0">
                <a:latin typeface="Courier-Bold"/>
              </a:rPr>
              <a:t>__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>
                <a:latin typeface="Courier"/>
              </a:rPr>
              <a:t>(&lt;class '__</a:t>
            </a:r>
            <a:r>
              <a:rPr lang="en-US" sz="1500" b="1" i="0" u="none" strike="noStrike" baseline="0" dirty="0" err="1">
                <a:latin typeface="Courier"/>
              </a:rPr>
              <a:t>main__.D</a:t>
            </a:r>
            <a:r>
              <a:rPr lang="en-US" sz="1500" b="1" i="0" u="none" strike="noStrike" baseline="0" dirty="0">
                <a:latin typeface="Courier"/>
              </a:rPr>
              <a:t>'&gt;, &lt;class '__</a:t>
            </a:r>
            <a:r>
              <a:rPr lang="en-US" sz="1500" b="1" i="0" u="none" strike="noStrike" baseline="0" dirty="0" err="1">
                <a:latin typeface="Courier"/>
              </a:rPr>
              <a:t>main__.B</a:t>
            </a:r>
            <a:r>
              <a:rPr lang="en-US" sz="1500" b="1" i="0" u="none" strike="noStrike" baseline="0" dirty="0">
                <a:latin typeface="Courier"/>
              </a:rPr>
              <a:t>'&gt;,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>
                <a:latin typeface="Courier"/>
              </a:rPr>
              <a:t>&lt;class '__</a:t>
            </a:r>
            <a:r>
              <a:rPr lang="en-US" sz="1500" b="1" i="0" u="none" strike="noStrike" baseline="0" dirty="0" err="1">
                <a:latin typeface="Courier"/>
              </a:rPr>
              <a:t>main__.C</a:t>
            </a:r>
            <a:r>
              <a:rPr lang="en-US" sz="1500" b="1" i="0" u="none" strike="noStrike" baseline="0" dirty="0">
                <a:latin typeface="Courier"/>
              </a:rPr>
              <a:t>'&gt;, &lt;class '__</a:t>
            </a:r>
            <a:r>
              <a:rPr lang="en-US" sz="1500" b="1" i="0" u="none" strike="noStrike" baseline="0" dirty="0" err="1">
                <a:latin typeface="Courier"/>
              </a:rPr>
              <a:t>main__.A</a:t>
            </a:r>
            <a:r>
              <a:rPr lang="en-US" sz="1500" b="1" i="0" u="none" strike="noStrike" baseline="0" dirty="0">
                <a:latin typeface="Courier"/>
              </a:rPr>
              <a:t>'&gt;,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>
                <a:latin typeface="Courier"/>
              </a:rPr>
              <a:t>&lt;type 'object'&gt;)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>
                <a:latin typeface="Courier"/>
              </a:rPr>
              <a:t>&gt;&gt;&gt;</a:t>
            </a:r>
            <a:endParaRPr lang="tr-TR" sz="1500" b="1" i="0" u="none" strike="noStrike" baseline="0" dirty="0">
              <a:latin typeface="Courier"/>
            </a:endParaRPr>
          </a:p>
          <a:p>
            <a:pPr marL="285750" lvl="1" indent="0">
              <a:buNone/>
            </a:pPr>
            <a:endParaRPr lang="tr-TR" sz="1500" b="1" dirty="0">
              <a:latin typeface="Courier"/>
            </a:endParaRPr>
          </a:p>
          <a:p>
            <a:r>
              <a:rPr lang="en-US" dirty="0"/>
              <a:t>Calculated using the C3 Linearization algorithm</a:t>
            </a:r>
          </a:p>
          <a:p>
            <a:r>
              <a:rPr lang="en-US" dirty="0"/>
              <a:t>Merge of parent MROs according to the "rules"</a:t>
            </a:r>
          </a:p>
          <a:p>
            <a:r>
              <a:rPr lang="en-US" dirty="0"/>
              <a:t>Attributes found by walking the MRO as before</a:t>
            </a:r>
          </a:p>
        </p:txBody>
      </p:sp>
    </p:spTree>
    <p:extLst>
      <p:ext uri="{BB962C8B-B14F-4D97-AF65-F5344CB8AC3E}">
        <p14:creationId xmlns:p14="http://schemas.microsoft.com/office/powerpoint/2010/main" val="2104800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2BD59-3BEA-4B0E-9107-CAC996D37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super()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46E6A-6F39-45BD-8E78-4569B9597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6700"/>
            <a:ext cx="7886700" cy="5092700"/>
          </a:xfrm>
        </p:spPr>
        <p:txBody>
          <a:bodyPr>
            <a:normAutofit/>
          </a:bodyPr>
          <a:lstStyle/>
          <a:p>
            <a:r>
              <a:rPr lang="en-US" dirty="0"/>
              <a:t>Always use super() when overriding methods.</a:t>
            </a:r>
            <a:endParaRPr lang="tr-TR" dirty="0"/>
          </a:p>
          <a:p>
            <a:endParaRPr lang="tr-TR" dirty="0"/>
          </a:p>
          <a:p>
            <a:pPr marL="285750" lvl="1" indent="0">
              <a:buNone/>
            </a:pPr>
            <a:r>
              <a:rPr lang="en-US" sz="1700" b="1" dirty="0"/>
              <a:t>class B(A):</a:t>
            </a:r>
          </a:p>
          <a:p>
            <a:pPr marL="685800" lvl="2" indent="0">
              <a:buNone/>
            </a:pPr>
            <a:r>
              <a:rPr lang="en-US" sz="1700" b="1" dirty="0"/>
              <a:t>def foo(self):</a:t>
            </a:r>
          </a:p>
          <a:p>
            <a:pPr marL="1028700" lvl="3" indent="0">
              <a:buNone/>
            </a:pPr>
            <a:r>
              <a:rPr lang="en-US" sz="1850" b="1" dirty="0"/>
              <a:t>...</a:t>
            </a:r>
          </a:p>
          <a:p>
            <a:pPr marL="1028700" lvl="3" indent="0">
              <a:buNone/>
            </a:pPr>
            <a:r>
              <a:rPr lang="en-US" sz="1850" b="1" dirty="0"/>
              <a:t>return super(</a:t>
            </a:r>
            <a:r>
              <a:rPr lang="en-US" sz="1850" b="1" dirty="0" err="1"/>
              <a:t>B,self</a:t>
            </a:r>
            <a:r>
              <a:rPr lang="en-US" sz="1850" b="1" dirty="0"/>
              <a:t>).foo()</a:t>
            </a:r>
            <a:endParaRPr lang="tr-TR" dirty="0"/>
          </a:p>
          <a:p>
            <a:r>
              <a:rPr lang="en-US" dirty="0"/>
              <a:t>super() delegates to the next class on the MRO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en-US" dirty="0"/>
              <a:t>Tricky bit: You don't know what it is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05A2BED-C98E-4B49-B8D6-1252056106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212" y="4191794"/>
            <a:ext cx="5743575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4438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F4412-61E3-460A-8D9F-A87BA85CA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Cautions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D0776-F4FA-4286-99FD-AAB35DF3C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0" i="0" u="none" strike="noStrike" baseline="0" dirty="0">
                <a:latin typeface="GillSans"/>
              </a:rPr>
              <a:t>Multiple inheritance is a powerful tool</a:t>
            </a:r>
            <a:endParaRPr lang="tr-TR" sz="2800" b="0" i="0" u="none" strike="noStrike" baseline="0" dirty="0">
              <a:latin typeface="GillSans"/>
            </a:endParaRPr>
          </a:p>
          <a:p>
            <a:pPr algn="l"/>
            <a:endParaRPr lang="en-US" sz="2800" b="0" i="0" u="none" strike="noStrike" baseline="0" dirty="0">
              <a:latin typeface="GillSans"/>
            </a:endParaRPr>
          </a:p>
          <a:p>
            <a:pPr algn="l"/>
            <a:r>
              <a:rPr lang="en-US" sz="2800" b="0" i="0" u="none" strike="noStrike" baseline="0" dirty="0">
                <a:latin typeface="GillSans"/>
              </a:rPr>
              <a:t>With power comes responsibility</a:t>
            </a:r>
            <a:endParaRPr lang="tr-TR" sz="2800" b="0" i="0" u="none" strike="noStrike" baseline="0" dirty="0">
              <a:latin typeface="GillSans"/>
            </a:endParaRPr>
          </a:p>
          <a:p>
            <a:pPr algn="l"/>
            <a:endParaRPr lang="en-US" sz="2800" b="0" i="0" u="none" strike="noStrike" baseline="0" dirty="0">
              <a:latin typeface="GillSans"/>
            </a:endParaRPr>
          </a:p>
          <a:p>
            <a:pPr algn="l"/>
            <a:r>
              <a:rPr lang="en-US" sz="2800" b="0" i="0" u="none" strike="noStrike" baseline="0" dirty="0">
                <a:latin typeface="GillSans"/>
              </a:rPr>
              <a:t>Frameworks/libraries sometimes use it for</a:t>
            </a:r>
            <a:r>
              <a:rPr lang="tr-TR" sz="2800" b="0" i="0" u="none" strike="noStrike" baseline="0" dirty="0">
                <a:latin typeface="GillSans"/>
              </a:rPr>
              <a:t> </a:t>
            </a:r>
            <a:r>
              <a:rPr lang="en-US" sz="2800" b="0" i="0" u="none" strike="noStrike" baseline="0" dirty="0">
                <a:latin typeface="GillSans"/>
              </a:rPr>
              <a:t>advanced features involving composition of</a:t>
            </a:r>
            <a:r>
              <a:rPr lang="tr-TR" sz="2800" b="0" i="0" u="none" strike="noStrike" baseline="0" dirty="0">
                <a:latin typeface="GillSans"/>
              </a:rPr>
              <a:t> </a:t>
            </a:r>
            <a:r>
              <a:rPr lang="en-US" sz="2800" b="0" i="0" u="none" strike="noStrike" baseline="0" dirty="0">
                <a:latin typeface="GillSans"/>
              </a:rPr>
              <a:t>components</a:t>
            </a:r>
            <a:endParaRPr lang="tr-TR" sz="2800" b="0" i="0" u="none" strike="noStrike" baseline="0" dirty="0">
              <a:latin typeface="GillSans"/>
            </a:endParaRPr>
          </a:p>
          <a:p>
            <a:pPr algn="l"/>
            <a:endParaRPr lang="en-US" sz="2800" b="0" i="0" u="none" strike="noStrike" baseline="0" dirty="0">
              <a:latin typeface="GillSans"/>
            </a:endParaRPr>
          </a:p>
          <a:p>
            <a:pPr algn="l"/>
            <a:r>
              <a:rPr lang="en-US" sz="2800" b="0" i="0" u="none" strike="noStrike" baseline="0" dirty="0">
                <a:latin typeface="GillSans"/>
              </a:rPr>
              <a:t>More details in an advanced course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550430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609FD-740F-4C63-86C1-7C24D9401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Classes and Encapsulation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3C4DA-C297-4B02-BE5A-9DBEAF9F5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One of the primary roles of a class is to encapsulate data and internal implementation details of an object. </a:t>
            </a:r>
          </a:p>
          <a:p>
            <a:endParaRPr lang="en-US" sz="2400" dirty="0"/>
          </a:p>
          <a:p>
            <a:r>
              <a:rPr lang="en-US" sz="2400" dirty="0"/>
              <a:t>However, a class also defines a public interface that the outside world is supposed to use to manipulate the object. </a:t>
            </a:r>
          </a:p>
          <a:p>
            <a:endParaRPr lang="en-US" sz="2400" dirty="0"/>
          </a:p>
          <a:p>
            <a:r>
              <a:rPr lang="en-US" sz="2400" dirty="0"/>
              <a:t>This distinction between implementation details and the public interface is important.</a:t>
            </a:r>
          </a:p>
        </p:txBody>
      </p:sp>
    </p:spTree>
    <p:extLst>
      <p:ext uri="{BB962C8B-B14F-4D97-AF65-F5344CB8AC3E}">
        <p14:creationId xmlns:p14="http://schemas.microsoft.com/office/powerpoint/2010/main" val="26642063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D3D7F-3CDA-4DFC-B2DA-68FD9F6E3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DC348-3082-47D3-9BC3-0FE8459E9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7387"/>
            <a:ext cx="7886700" cy="504682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In Python, almost everything about classes and objects is open.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You can easily inspect object internals.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You can change things at will.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There is no strong notion of access-control (i.e., private class members)</a:t>
            </a:r>
          </a:p>
          <a:p>
            <a:pPr>
              <a:lnSpc>
                <a:spcPct val="100000"/>
              </a:lnSpc>
            </a:pPr>
            <a:r>
              <a:rPr lang="en-US" dirty="0"/>
              <a:t>That is an issue when you are trying to isolate details of the internal implementation.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sz="2400" b="1" i="0" u="none" strike="noStrike" baseline="0" dirty="0">
                <a:solidFill>
                  <a:srgbClr val="FF0000"/>
                </a:solidFill>
                <a:latin typeface="GillSans"/>
              </a:rPr>
              <a:t>Python Encapsulation</a:t>
            </a:r>
            <a:endParaRPr lang="en-US" sz="28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Python relies on programming conventions to indicate the intended use of something.</a:t>
            </a:r>
          </a:p>
          <a:p>
            <a:pPr>
              <a:lnSpc>
                <a:spcPct val="100000"/>
              </a:lnSpc>
            </a:pPr>
            <a:r>
              <a:rPr lang="en-US" dirty="0"/>
              <a:t>These conventions are based on naming. </a:t>
            </a:r>
          </a:p>
          <a:p>
            <a:pPr>
              <a:lnSpc>
                <a:spcPct val="100000"/>
              </a:lnSpc>
            </a:pPr>
            <a:r>
              <a:rPr lang="en-US" dirty="0"/>
              <a:t>There is a general attitude that it is up to the programmer to observe the rules as opposed to having the language enforce them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0771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AF917-A198-43DD-AD6E-D14E61AB9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</a:t>
            </a:r>
            <a:r>
              <a:rPr lang="en-US"/>
              <a:t>/Protected </a:t>
            </a:r>
            <a:r>
              <a:rPr lang="en-US" dirty="0"/>
              <a:t>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99579-78A7-4D1A-9973-CD3B8999A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Any attribute name with leading “_” is considered to be private.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class Person(object):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init</a:t>
            </a:r>
            <a:r>
              <a:rPr lang="en-US" b="1" dirty="0"/>
              <a:t>__(self, name):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self._name</a:t>
            </a:r>
            <a:r>
              <a:rPr lang="en-US" b="1" dirty="0"/>
              <a:t> = 0</a:t>
            </a:r>
          </a:p>
          <a:p>
            <a:r>
              <a:rPr lang="en-US" dirty="0"/>
              <a:t>However, this is only a programming style. </a:t>
            </a:r>
          </a:p>
          <a:p>
            <a:r>
              <a:rPr lang="en-US" dirty="0"/>
              <a:t>You can still access and change it.</a:t>
            </a:r>
          </a:p>
          <a:p>
            <a:pPr marL="285750" lvl="1" indent="0">
              <a:buNone/>
            </a:pPr>
            <a:r>
              <a:rPr lang="en-US" b="1" dirty="0"/>
              <a:t>&gt;&gt;&gt; p = Person('Guido')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p._name</a:t>
            </a: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'Guido'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p._name</a:t>
            </a:r>
            <a:r>
              <a:rPr lang="en-US" b="1" dirty="0"/>
              <a:t> = 'Dave'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524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5564C-3262-436E-8E4A-14E3A0963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Dictionaries Revisited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F2657-D8F2-4ED4-82BC-43CCC2111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D</a:t>
            </a:r>
            <a:r>
              <a:rPr lang="en-US" sz="2400" dirty="0" err="1"/>
              <a:t>ictionary</a:t>
            </a:r>
            <a:r>
              <a:rPr lang="en-US" sz="2400" dirty="0"/>
              <a:t> is a collection of named values.</a:t>
            </a:r>
            <a:endParaRPr lang="tr-TR" sz="2400" dirty="0"/>
          </a:p>
          <a:p>
            <a:pPr marL="342900" lvl="1" indent="0">
              <a:buNone/>
            </a:pPr>
            <a:r>
              <a:rPr lang="en-US" sz="2000" b="1" dirty="0"/>
              <a:t>stock = {</a:t>
            </a:r>
          </a:p>
          <a:p>
            <a:pPr marL="342900" lvl="1" indent="0">
              <a:buNone/>
            </a:pPr>
            <a:r>
              <a:rPr lang="en-US" sz="2000" b="1" dirty="0"/>
              <a:t>    'name' : 'GOOG',</a:t>
            </a:r>
          </a:p>
          <a:p>
            <a:pPr marL="342900" lvl="1" indent="0">
              <a:buNone/>
            </a:pPr>
            <a:r>
              <a:rPr lang="en-US" sz="2000" b="1" dirty="0"/>
              <a:t>    'shares' : 100,</a:t>
            </a:r>
          </a:p>
          <a:p>
            <a:pPr marL="342900" lvl="1" indent="0">
              <a:buNone/>
            </a:pPr>
            <a:r>
              <a:rPr lang="en-US" sz="2000" b="1" dirty="0"/>
              <a:t>    'price' : 490.1</a:t>
            </a:r>
          </a:p>
          <a:p>
            <a:pPr marL="342900" lvl="1" indent="0">
              <a:buNone/>
            </a:pPr>
            <a:r>
              <a:rPr lang="en-US" sz="2000" b="1" dirty="0"/>
              <a:t>}</a:t>
            </a:r>
            <a:endParaRPr lang="tr-TR" sz="2000" b="1" dirty="0"/>
          </a:p>
          <a:p>
            <a:pPr marL="342900" lvl="1" indent="0">
              <a:buNone/>
            </a:pPr>
            <a:endParaRPr lang="en-US" sz="2000" b="1" dirty="0"/>
          </a:p>
          <a:p>
            <a:r>
              <a:rPr lang="en-US" sz="2400" b="0" i="0" dirty="0">
                <a:solidFill>
                  <a:srgbClr val="24292F"/>
                </a:solidFill>
                <a:effectLst/>
                <a:latin typeface="-apple-system"/>
              </a:rPr>
              <a:t>Dictionaries are commonly used for simple data structures.</a:t>
            </a:r>
            <a:endParaRPr lang="tr-TR" sz="2400" b="0" i="0" dirty="0">
              <a:solidFill>
                <a:srgbClr val="24292F"/>
              </a:solidFill>
              <a:effectLst/>
              <a:latin typeface="-apple-system"/>
            </a:endParaRPr>
          </a:p>
          <a:p>
            <a:r>
              <a:rPr lang="en-US" sz="2400" b="0" i="0" dirty="0">
                <a:solidFill>
                  <a:srgbClr val="24292F"/>
                </a:solidFill>
                <a:effectLst/>
                <a:latin typeface="-apple-system"/>
              </a:rPr>
              <a:t>However, they are used for critical parts of the interpreter and may be the </a:t>
            </a:r>
            <a:r>
              <a:rPr lang="en-US" sz="2400" b="0" i="1" dirty="0">
                <a:solidFill>
                  <a:srgbClr val="24292F"/>
                </a:solidFill>
                <a:effectLst/>
                <a:latin typeface="-apple-system"/>
              </a:rPr>
              <a:t>most important type of data in Python</a:t>
            </a:r>
            <a:r>
              <a:rPr lang="en-US" sz="2400" b="0" i="0" dirty="0">
                <a:solidFill>
                  <a:srgbClr val="24292F"/>
                </a:solidFill>
                <a:effectLst/>
                <a:latin typeface="-apple-system"/>
              </a:rPr>
              <a:t>.</a:t>
            </a:r>
            <a:endParaRPr lang="tr-TR" sz="2400" dirty="0"/>
          </a:p>
          <a:p>
            <a:endParaRPr lang="tr-TR" dirty="0"/>
          </a:p>
          <a:p>
            <a:endParaRPr lang="tr-TR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8882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E096C-8128-4181-AB75-C26447F8D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CFFB9-C01D-447A-BE7A-96E1AB0EE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Variant : Attribute names with two leading _</a:t>
            </a:r>
          </a:p>
          <a:p>
            <a:pPr marL="285750" lvl="1" indent="0">
              <a:buNone/>
            </a:pPr>
            <a:r>
              <a:rPr lang="en-US" sz="1900" b="1" dirty="0"/>
              <a:t>class Person(object):</a:t>
            </a:r>
          </a:p>
          <a:p>
            <a:pPr marL="685800" lvl="2" indent="0">
              <a:buNone/>
            </a:pPr>
            <a:r>
              <a:rPr lang="en-US" sz="1900" b="1" dirty="0"/>
              <a:t>def __</a:t>
            </a:r>
            <a:r>
              <a:rPr lang="en-US" sz="1900" b="1" dirty="0" err="1"/>
              <a:t>init</a:t>
            </a:r>
            <a:r>
              <a:rPr lang="en-US" sz="1900" b="1" dirty="0"/>
              <a:t>__(self, name):</a:t>
            </a:r>
          </a:p>
          <a:p>
            <a:pPr marL="1028700" lvl="3" indent="0">
              <a:buNone/>
            </a:pPr>
            <a:r>
              <a:rPr lang="en-US" sz="2200" b="1" dirty="0" err="1"/>
              <a:t>self.__name</a:t>
            </a:r>
            <a:r>
              <a:rPr lang="en-US" sz="2200" b="1" dirty="0"/>
              <a:t> = name</a:t>
            </a:r>
          </a:p>
          <a:p>
            <a:endParaRPr lang="en-US" dirty="0"/>
          </a:p>
          <a:p>
            <a:r>
              <a:rPr lang="en-US" dirty="0"/>
              <a:t>This kind of attribute is "more private"</a:t>
            </a:r>
          </a:p>
          <a:p>
            <a:pPr marL="285750" lvl="1" indent="0">
              <a:buNone/>
            </a:pPr>
            <a:r>
              <a:rPr lang="en-US" b="1" dirty="0"/>
              <a:t>&gt;&gt;&gt; p = Person('Guido')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p.__name</a:t>
            </a:r>
            <a:endParaRPr lang="en-US" b="1" dirty="0"/>
          </a:p>
          <a:p>
            <a:pPr marL="285750" lvl="1" indent="0">
              <a:buNone/>
            </a:pPr>
            <a:r>
              <a:rPr lang="en-US" b="1" dirty="0" err="1"/>
              <a:t>AttributeError</a:t>
            </a:r>
            <a:r>
              <a:rPr lang="en-US" b="1" dirty="0"/>
              <a:t>: 'Person' object has no attribute '__name'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r>
              <a:rPr lang="en-US" dirty="0"/>
              <a:t>This is actually just a name mangling trick</a:t>
            </a:r>
          </a:p>
          <a:p>
            <a:pPr marL="285750" lvl="1" indent="0">
              <a:buNone/>
            </a:pPr>
            <a:r>
              <a:rPr lang="en-US" b="1" dirty="0"/>
              <a:t>&gt;&gt;&gt; p = Person('Guido')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p._Person__name</a:t>
            </a: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'Guido'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5431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357CB-8FB4-4165-90FD-A948B781F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E7D28-95D0-48C5-89CB-02C2D737A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Discussion: What style to use?</a:t>
            </a:r>
          </a:p>
          <a:p>
            <a:endParaRPr lang="en-US" sz="2400" dirty="0"/>
          </a:p>
          <a:p>
            <a:r>
              <a:rPr lang="en-US" sz="2400" dirty="0"/>
              <a:t>Most experienced Python programmers seem to use a single underscore</a:t>
            </a:r>
          </a:p>
          <a:p>
            <a:endParaRPr lang="en-US" sz="2400" dirty="0"/>
          </a:p>
          <a:p>
            <a:r>
              <a:rPr lang="en-US" sz="2400" dirty="0"/>
              <a:t>Many consider the use of double underscores to cause more problems than they solve</a:t>
            </a:r>
          </a:p>
          <a:p>
            <a:endParaRPr lang="en-US" sz="2400" dirty="0"/>
          </a:p>
          <a:p>
            <a:r>
              <a:rPr lang="en-US" sz="2400" dirty="0"/>
              <a:t>Example: </a:t>
            </a:r>
            <a:r>
              <a:rPr lang="en-US" sz="2400" dirty="0" err="1"/>
              <a:t>getattr</a:t>
            </a:r>
            <a:r>
              <a:rPr lang="en-US" sz="2400" dirty="0"/>
              <a:t>(), </a:t>
            </a:r>
            <a:r>
              <a:rPr lang="en-US" sz="2400" dirty="0" err="1"/>
              <a:t>setattr</a:t>
            </a:r>
            <a:r>
              <a:rPr lang="en-US" sz="2400" dirty="0"/>
              <a:t>() don't work right</a:t>
            </a:r>
          </a:p>
          <a:p>
            <a:endParaRPr lang="en-US" sz="2400" dirty="0"/>
          </a:p>
          <a:p>
            <a:r>
              <a:rPr lang="en-US" sz="2400" dirty="0"/>
              <a:t>You mileage might vary...</a:t>
            </a:r>
          </a:p>
        </p:txBody>
      </p:sp>
    </p:spTree>
    <p:extLst>
      <p:ext uri="{BB962C8B-B14F-4D97-AF65-F5344CB8AC3E}">
        <p14:creationId xmlns:p14="http://schemas.microsoft.com/office/powerpoint/2010/main" val="40398930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5D489-B024-4304-A42D-723EF10FC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Simple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F4D3A-958C-484B-9064-E526B000C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58410"/>
            <a:ext cx="7886700" cy="5185457"/>
          </a:xfrm>
        </p:spPr>
        <p:txBody>
          <a:bodyPr/>
          <a:lstStyle/>
          <a:p>
            <a:r>
              <a:rPr lang="en-US" sz="2000" dirty="0"/>
              <a:t>Consider the following class</a:t>
            </a:r>
          </a:p>
          <a:p>
            <a:pPr marL="285750" lvl="1" indent="0">
              <a:buNone/>
            </a:pPr>
            <a:r>
              <a:rPr lang="en-US" b="1" dirty="0"/>
              <a:t>class Stock: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init</a:t>
            </a:r>
            <a:r>
              <a:rPr lang="en-US" b="1" dirty="0"/>
              <a:t>__(self, name, shares, price):</a:t>
            </a:r>
          </a:p>
          <a:p>
            <a:pPr marL="285750" lvl="1" indent="0">
              <a:buNone/>
            </a:pPr>
            <a:r>
              <a:rPr lang="en-US" b="1" dirty="0"/>
              <a:t>        self.name = name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self.shares</a:t>
            </a:r>
            <a:r>
              <a:rPr lang="en-US" b="1" dirty="0"/>
              <a:t> = shares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self.price</a:t>
            </a:r>
            <a:r>
              <a:rPr lang="en-US" b="1" dirty="0"/>
              <a:t> = price</a:t>
            </a:r>
          </a:p>
          <a:p>
            <a:r>
              <a:rPr lang="en-US" sz="2000" dirty="0"/>
              <a:t>A surprising feature is that you can set the attributes to any value at all:</a:t>
            </a:r>
          </a:p>
          <a:p>
            <a:pPr marL="285750" lvl="1" indent="0">
              <a:buNone/>
            </a:pPr>
            <a:r>
              <a:rPr lang="en-US" b="1" dirty="0"/>
              <a:t>&gt;&gt;&gt; s = Stock('IBM', 50, 91.1)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s.shares</a:t>
            </a:r>
            <a:r>
              <a:rPr lang="en-US" b="1" dirty="0"/>
              <a:t> = 100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s.shares</a:t>
            </a:r>
            <a:r>
              <a:rPr lang="en-US" b="1" dirty="0"/>
              <a:t> = "hundred"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s.shares</a:t>
            </a:r>
            <a:r>
              <a:rPr lang="en-US" b="1" dirty="0"/>
              <a:t> = [1, 0, 0]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r>
              <a:rPr lang="en-US" dirty="0"/>
              <a:t>Suppose you later wanted to add validation</a:t>
            </a:r>
          </a:p>
          <a:p>
            <a:pPr marL="285750" lvl="1" indent="0">
              <a:buNone/>
            </a:pPr>
            <a:r>
              <a:rPr lang="en-US" b="1" dirty="0" err="1"/>
              <a:t>s.shares</a:t>
            </a:r>
            <a:r>
              <a:rPr lang="en-US" b="1" dirty="0"/>
              <a:t> = '50'     # Raise a </a:t>
            </a:r>
            <a:r>
              <a:rPr lang="en-US" b="1" dirty="0" err="1"/>
              <a:t>TypeError</a:t>
            </a:r>
            <a:r>
              <a:rPr lang="en-US" b="1" dirty="0"/>
              <a:t>, this is a string</a:t>
            </a:r>
          </a:p>
          <a:p>
            <a:r>
              <a:rPr lang="en-US" dirty="0"/>
              <a:t>How would you do it?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2484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113B1-2E78-42C7-97B0-7D715B87A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Managed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D839A-CF6A-4D4D-B001-D59A303FE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9433"/>
            <a:ext cx="7886700" cy="463753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One approach: introduce accessor methods.</a:t>
            </a:r>
          </a:p>
          <a:p>
            <a:pPr marL="285750" lvl="1" indent="0">
              <a:buNone/>
            </a:pPr>
            <a:r>
              <a:rPr lang="en-US" b="1" dirty="0"/>
              <a:t>class Stock: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init</a:t>
            </a:r>
            <a:r>
              <a:rPr lang="en-US" b="1" dirty="0"/>
              <a:t>__(self, name, shares, price):</a:t>
            </a:r>
          </a:p>
          <a:p>
            <a:pPr marL="285750" lvl="1" indent="0">
              <a:buNone/>
            </a:pPr>
            <a:r>
              <a:rPr lang="en-US" b="1" dirty="0"/>
              <a:t>        self.name = name</a:t>
            </a:r>
          </a:p>
          <a:p>
            <a:pPr marL="285750" lvl="1" indent="0">
              <a:buNone/>
            </a:pPr>
            <a:r>
              <a:rPr lang="en-US" b="1" dirty="0"/>
              <a:t>	    </a:t>
            </a:r>
            <a:r>
              <a:rPr lang="en-US" b="1" dirty="0" err="1"/>
              <a:t>self.set_shares</a:t>
            </a:r>
            <a:r>
              <a:rPr lang="en-US" b="1" dirty="0"/>
              <a:t>(shares)</a:t>
            </a:r>
          </a:p>
          <a:p>
            <a:pPr marL="285750" lvl="1" indent="0">
              <a:buNone/>
            </a:pPr>
            <a:r>
              <a:rPr lang="en-US" b="1" dirty="0"/>
              <a:t>	    </a:t>
            </a:r>
            <a:r>
              <a:rPr lang="en-US" b="1" dirty="0" err="1"/>
              <a:t>self.price</a:t>
            </a:r>
            <a:r>
              <a:rPr lang="en-US" b="1" dirty="0"/>
              <a:t> = price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    </a:t>
            </a:r>
            <a:r>
              <a:rPr lang="en-US" b="1" dirty="0">
                <a:solidFill>
                  <a:srgbClr val="C00000"/>
                </a:solidFill>
              </a:rPr>
              <a:t># Function that layers the "get" operation</a:t>
            </a:r>
          </a:p>
          <a:p>
            <a:pPr marL="285750" lvl="1" indent="0">
              <a:buNone/>
            </a:pPr>
            <a:r>
              <a:rPr lang="en-US" b="1" dirty="0"/>
              <a:t>    def </a:t>
            </a:r>
            <a:r>
              <a:rPr lang="en-US" b="1" dirty="0" err="1"/>
              <a:t>get_shares</a:t>
            </a:r>
            <a:r>
              <a:rPr lang="en-US" b="1" dirty="0"/>
              <a:t>(self):</a:t>
            </a:r>
          </a:p>
          <a:p>
            <a:pPr marL="285750" lvl="1" indent="0">
              <a:buNone/>
            </a:pPr>
            <a:r>
              <a:rPr lang="en-US" b="1" dirty="0"/>
              <a:t>        return </a:t>
            </a:r>
            <a:r>
              <a:rPr lang="en-US" b="1" dirty="0" err="1"/>
              <a:t>self._shares</a:t>
            </a:r>
            <a:endParaRPr lang="en-US" b="1" dirty="0"/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    </a:t>
            </a:r>
            <a:r>
              <a:rPr lang="en-US" b="1" dirty="0">
                <a:solidFill>
                  <a:srgbClr val="C00000"/>
                </a:solidFill>
              </a:rPr>
              <a:t># Function that layers the "set" operation</a:t>
            </a:r>
          </a:p>
          <a:p>
            <a:pPr marL="285750" lvl="1" indent="0">
              <a:buNone/>
            </a:pPr>
            <a:r>
              <a:rPr lang="en-US" b="1" dirty="0"/>
              <a:t>    def </a:t>
            </a:r>
            <a:r>
              <a:rPr lang="en-US" b="1" dirty="0" err="1"/>
              <a:t>set_shares</a:t>
            </a:r>
            <a:r>
              <a:rPr lang="en-US" b="1" dirty="0"/>
              <a:t>(self, value):</a:t>
            </a:r>
          </a:p>
          <a:p>
            <a:pPr marL="285750" lvl="1" indent="0">
              <a:buNone/>
            </a:pPr>
            <a:r>
              <a:rPr lang="en-US" b="1" dirty="0"/>
              <a:t>        if not </a:t>
            </a:r>
            <a:r>
              <a:rPr lang="en-US" b="1" dirty="0" err="1"/>
              <a:t>isinstance</a:t>
            </a:r>
            <a:r>
              <a:rPr lang="en-US" b="1" dirty="0"/>
              <a:t>(value, int):</a:t>
            </a:r>
          </a:p>
          <a:p>
            <a:pPr marL="285750" lvl="1" indent="0">
              <a:buNone/>
            </a:pPr>
            <a:r>
              <a:rPr lang="en-US" b="1" dirty="0"/>
              <a:t>            raise </a:t>
            </a:r>
            <a:r>
              <a:rPr lang="en-US" b="1" dirty="0" err="1"/>
              <a:t>TypeError</a:t>
            </a:r>
            <a:r>
              <a:rPr lang="en-US" b="1" dirty="0"/>
              <a:t>('Expected an int')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self._shares</a:t>
            </a:r>
            <a:r>
              <a:rPr lang="en-US" b="1" dirty="0"/>
              <a:t> = value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Too bad that this breaks all of our existing code. </a:t>
            </a:r>
          </a:p>
          <a:p>
            <a:pPr marL="285750" lvl="1" indent="0">
              <a:buNone/>
            </a:pPr>
            <a:r>
              <a:rPr lang="en-US" b="1" dirty="0" err="1"/>
              <a:t>s.shares</a:t>
            </a:r>
            <a:r>
              <a:rPr lang="en-US" b="1" dirty="0"/>
              <a:t> = 50                                        </a:t>
            </a:r>
            <a:r>
              <a:rPr lang="en-US" b="1" dirty="0" err="1"/>
              <a:t>s.set_shares</a:t>
            </a:r>
            <a:r>
              <a:rPr lang="en-US" b="1" dirty="0"/>
              <a:t>(50)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503D20C-EABE-4C06-B780-9A54DDBF94BB}"/>
              </a:ext>
            </a:extLst>
          </p:cNvPr>
          <p:cNvCxnSpPr/>
          <p:nvPr/>
        </p:nvCxnSpPr>
        <p:spPr>
          <a:xfrm>
            <a:off x="2280213" y="5926239"/>
            <a:ext cx="1713053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29155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C22C2-E917-4A09-8C4B-9A23160CF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DEAE8-2636-4941-8321-507A4854C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There is an alternative approach to the previous pattern.</a:t>
            </a:r>
          </a:p>
          <a:p>
            <a:pPr marL="285750" lvl="1" indent="0">
              <a:buNone/>
            </a:pPr>
            <a:r>
              <a:rPr lang="en-US" b="1" dirty="0"/>
              <a:t>class Stock: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init</a:t>
            </a:r>
            <a:r>
              <a:rPr lang="en-US" b="1" dirty="0"/>
              <a:t>__(self, name, shares, price):</a:t>
            </a:r>
          </a:p>
          <a:p>
            <a:pPr marL="285750" lvl="1" indent="0">
              <a:buNone/>
            </a:pPr>
            <a:r>
              <a:rPr lang="en-US" b="1" dirty="0"/>
              <a:t>        self.name = name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self.shares</a:t>
            </a:r>
            <a:r>
              <a:rPr lang="en-US" b="1" dirty="0"/>
              <a:t> = shares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self.price</a:t>
            </a:r>
            <a:r>
              <a:rPr lang="en-US" b="1" dirty="0"/>
              <a:t> = price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    @property</a:t>
            </a:r>
          </a:p>
          <a:p>
            <a:pPr marL="285750" lvl="1" indent="0">
              <a:buNone/>
            </a:pPr>
            <a:r>
              <a:rPr lang="en-US" b="1" dirty="0"/>
              <a:t>    def shares(self):</a:t>
            </a:r>
          </a:p>
          <a:p>
            <a:pPr marL="285750" lvl="1" indent="0">
              <a:buNone/>
            </a:pPr>
            <a:r>
              <a:rPr lang="en-US" b="1" dirty="0"/>
              <a:t>        return </a:t>
            </a:r>
            <a:r>
              <a:rPr lang="en-US" b="1" dirty="0" err="1"/>
              <a:t>self._shares</a:t>
            </a:r>
            <a:endParaRPr lang="en-US" b="1" dirty="0"/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    @shares.setter</a:t>
            </a:r>
          </a:p>
          <a:p>
            <a:pPr marL="285750" lvl="1" indent="0">
              <a:buNone/>
            </a:pPr>
            <a:r>
              <a:rPr lang="en-US" b="1" dirty="0"/>
              <a:t>    def shares(self, value):</a:t>
            </a:r>
          </a:p>
          <a:p>
            <a:pPr marL="285750" lvl="1" indent="0">
              <a:buNone/>
            </a:pPr>
            <a:r>
              <a:rPr lang="en-US" b="1" dirty="0"/>
              <a:t>        if not </a:t>
            </a:r>
            <a:r>
              <a:rPr lang="en-US" b="1" dirty="0" err="1"/>
              <a:t>isinstance</a:t>
            </a:r>
            <a:r>
              <a:rPr lang="en-US" b="1" dirty="0"/>
              <a:t>(value, int):</a:t>
            </a:r>
          </a:p>
          <a:p>
            <a:pPr marL="285750" lvl="1" indent="0">
              <a:buNone/>
            </a:pPr>
            <a:r>
              <a:rPr lang="en-US" b="1" dirty="0"/>
              <a:t>            raise </a:t>
            </a:r>
            <a:r>
              <a:rPr lang="en-US" b="1" dirty="0" err="1"/>
              <a:t>TypeError</a:t>
            </a:r>
            <a:r>
              <a:rPr lang="en-US" b="1" dirty="0"/>
              <a:t>('Expected int')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self._shares</a:t>
            </a:r>
            <a:r>
              <a:rPr lang="en-US" b="1" dirty="0"/>
              <a:t> = value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b="0" i="0" u="none" strike="noStrike" baseline="0" dirty="0">
                <a:latin typeface="GillSans"/>
              </a:rPr>
              <a:t>The syntax is a little jarring at first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45000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FDC5A-1644-489D-BF86-8873BD04C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52B3D-4D15-4100-A6B2-4A0ABBE2F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03622"/>
            <a:ext cx="7886700" cy="50323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Normal attribute access now triggers the getter and setter methods under @property and @shares.setter.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class Stock: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init</a:t>
            </a:r>
            <a:r>
              <a:rPr lang="en-US" b="1" dirty="0"/>
              <a:t>__(self, name, shares, price):</a:t>
            </a:r>
          </a:p>
          <a:p>
            <a:pPr marL="285750" lvl="1" indent="0">
              <a:buNone/>
            </a:pPr>
            <a:r>
              <a:rPr lang="en-US" b="1" dirty="0"/>
              <a:t>        self.name = name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self.shares</a:t>
            </a:r>
            <a:r>
              <a:rPr lang="en-US" b="1" dirty="0"/>
              <a:t> = shares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self.price</a:t>
            </a:r>
            <a:r>
              <a:rPr lang="en-US" b="1" dirty="0"/>
              <a:t> = price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    @property</a:t>
            </a:r>
          </a:p>
          <a:p>
            <a:pPr marL="285750" lvl="1" indent="0">
              <a:buNone/>
            </a:pPr>
            <a:r>
              <a:rPr lang="en-US" b="1" dirty="0"/>
              <a:t>    def shares(self):</a:t>
            </a:r>
          </a:p>
          <a:p>
            <a:pPr marL="285750" lvl="1" indent="0">
              <a:buNone/>
            </a:pPr>
            <a:r>
              <a:rPr lang="en-US" b="1" dirty="0"/>
              <a:t>        return </a:t>
            </a:r>
            <a:r>
              <a:rPr lang="en-US" b="1" dirty="0" err="1"/>
              <a:t>self._shares</a:t>
            </a:r>
            <a:endParaRPr lang="en-US" b="1" dirty="0"/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    @shares.setter</a:t>
            </a:r>
          </a:p>
          <a:p>
            <a:pPr marL="285750" lvl="1" indent="0">
              <a:buNone/>
            </a:pPr>
            <a:r>
              <a:rPr lang="en-US" b="1" dirty="0"/>
              <a:t>    def shares(self, value):</a:t>
            </a:r>
          </a:p>
          <a:p>
            <a:pPr marL="285750" lvl="1" indent="0">
              <a:buNone/>
            </a:pPr>
            <a:r>
              <a:rPr lang="en-US" b="1" dirty="0"/>
              <a:t>        if not </a:t>
            </a:r>
            <a:r>
              <a:rPr lang="en-US" b="1" dirty="0" err="1"/>
              <a:t>isinstance</a:t>
            </a:r>
            <a:r>
              <a:rPr lang="en-US" b="1" dirty="0"/>
              <a:t>(value, int):</a:t>
            </a:r>
          </a:p>
          <a:p>
            <a:pPr marL="285750" lvl="1" indent="0">
              <a:buNone/>
            </a:pPr>
            <a:r>
              <a:rPr lang="en-US" b="1" dirty="0"/>
              <a:t>            raise </a:t>
            </a:r>
            <a:r>
              <a:rPr lang="en-US" b="1" dirty="0" err="1"/>
              <a:t>TypeError</a:t>
            </a:r>
            <a:r>
              <a:rPr lang="en-US" b="1" dirty="0"/>
              <a:t>('Expected int')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self._shares</a:t>
            </a:r>
            <a:r>
              <a:rPr lang="en-US" b="1" dirty="0"/>
              <a:t> = value</a:t>
            </a:r>
          </a:p>
          <a:p>
            <a:endParaRPr lang="en-US" dirty="0"/>
          </a:p>
          <a:p>
            <a:r>
              <a:rPr lang="en-US" u="sng" dirty="0"/>
              <a:t>No changes </a:t>
            </a:r>
            <a:r>
              <a:rPr lang="en-US" dirty="0"/>
              <a:t>needed to other source code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CAFD51-ACFF-4085-A52A-815CD7AEBAE2}"/>
              </a:ext>
            </a:extLst>
          </p:cNvPr>
          <p:cNvSpPr txBox="1"/>
          <p:nvPr/>
        </p:nvSpPr>
        <p:spPr>
          <a:xfrm>
            <a:off x="5696915" y="2982596"/>
            <a:ext cx="2818435" cy="147732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latin typeface="Courier"/>
              </a:rPr>
              <a:t>&gt;&gt;&gt; </a:t>
            </a:r>
            <a:r>
              <a:rPr lang="en-US" sz="1800" b="1" i="0" u="none" strike="noStrike" baseline="0" dirty="0">
                <a:latin typeface="Courier-Bold"/>
              </a:rPr>
              <a:t>s = Stock(...)</a:t>
            </a:r>
          </a:p>
          <a:p>
            <a:pPr algn="l"/>
            <a:r>
              <a:rPr lang="en-US" sz="1800" b="0" i="0" u="none" strike="noStrike" baseline="0" dirty="0">
                <a:latin typeface="Courier"/>
              </a:rPr>
              <a:t>&gt;&gt;&gt; </a:t>
            </a:r>
            <a:r>
              <a:rPr lang="en-US" sz="1800" b="1" i="0" u="none" strike="noStrike" baseline="0" dirty="0" err="1">
                <a:latin typeface="Courier-Bold"/>
              </a:rPr>
              <a:t>s.shares</a:t>
            </a:r>
            <a:endParaRPr lang="en-US" sz="1800" b="1" i="0" u="none" strike="noStrike" baseline="0" dirty="0">
              <a:latin typeface="Courier-Bold"/>
            </a:endParaRPr>
          </a:p>
          <a:p>
            <a:pPr algn="l"/>
            <a:r>
              <a:rPr lang="en-US" sz="1800" b="0" i="0" u="none" strike="noStrike" baseline="0" dirty="0">
                <a:latin typeface="Courier"/>
              </a:rPr>
              <a:t>100</a:t>
            </a:r>
          </a:p>
          <a:p>
            <a:pPr algn="l"/>
            <a:r>
              <a:rPr lang="en-US" sz="1800" b="0" i="0" u="none" strike="noStrike" baseline="0" dirty="0">
                <a:latin typeface="Courier"/>
              </a:rPr>
              <a:t>&gt;&gt;&gt; </a:t>
            </a:r>
            <a:r>
              <a:rPr lang="en-US" sz="1800" b="1" i="0" u="none" strike="noStrike" baseline="0" dirty="0" err="1">
                <a:latin typeface="Courier-Bold"/>
              </a:rPr>
              <a:t>s.shares</a:t>
            </a:r>
            <a:r>
              <a:rPr lang="en-US" sz="1800" b="1" i="0" u="none" strike="noStrike" baseline="0" dirty="0">
                <a:latin typeface="Courier-Bold"/>
              </a:rPr>
              <a:t> = 50</a:t>
            </a:r>
          </a:p>
          <a:p>
            <a:pPr algn="l"/>
            <a:r>
              <a:rPr lang="en-US" sz="1800" b="0" i="0" u="none" strike="noStrike" baseline="0" dirty="0">
                <a:latin typeface="Courier"/>
              </a:rPr>
              <a:t>&gt;&gt;&gt;</a:t>
            </a: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FC28176-7E28-45EF-87B7-19CAEB17F160}"/>
              </a:ext>
            </a:extLst>
          </p:cNvPr>
          <p:cNvCxnSpPr>
            <a:cxnSpLocks/>
          </p:cNvCxnSpPr>
          <p:nvPr/>
        </p:nvCxnSpPr>
        <p:spPr>
          <a:xfrm flipH="1">
            <a:off x="2511707" y="3429000"/>
            <a:ext cx="3185208" cy="47166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75219B2-6DC7-4752-82B3-F8352713B246}"/>
              </a:ext>
            </a:extLst>
          </p:cNvPr>
          <p:cNvCxnSpPr>
            <a:cxnSpLocks/>
          </p:cNvCxnSpPr>
          <p:nvPr/>
        </p:nvCxnSpPr>
        <p:spPr>
          <a:xfrm flipH="1">
            <a:off x="3238741" y="4066140"/>
            <a:ext cx="3659046" cy="79509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C2A69E8-BDD8-4412-B1E9-5981A75CD6E1}"/>
              </a:ext>
            </a:extLst>
          </p:cNvPr>
          <p:cNvSpPr txBox="1"/>
          <p:nvPr/>
        </p:nvSpPr>
        <p:spPr>
          <a:xfrm>
            <a:off x="4437444" y="3167914"/>
            <a:ext cx="9527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C00000"/>
                </a:solidFill>
                <a:latin typeface="GillSans"/>
              </a:rPr>
              <a:t>get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69BDDC6-9B1B-4C03-9E18-AEBBF9827E4E}"/>
              </a:ext>
            </a:extLst>
          </p:cNvPr>
          <p:cNvSpPr txBox="1"/>
          <p:nvPr/>
        </p:nvSpPr>
        <p:spPr>
          <a:xfrm>
            <a:off x="4744174" y="4082505"/>
            <a:ext cx="9527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C00000"/>
                </a:solidFill>
                <a:latin typeface="GillSans"/>
              </a:rPr>
              <a:t>set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9994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0CE92-4265-420E-8D1A-34C299172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34F38-C16C-42F0-88B5-4ACDF3E0A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69986"/>
            <a:ext cx="7886700" cy="5022888"/>
          </a:xfrm>
        </p:spPr>
        <p:txBody>
          <a:bodyPr>
            <a:normAutofit/>
          </a:bodyPr>
          <a:lstStyle/>
          <a:p>
            <a:r>
              <a:rPr lang="en-US" dirty="0"/>
              <a:t>You don't change existing attribute access</a:t>
            </a:r>
          </a:p>
          <a:p>
            <a:pPr marL="285750" lvl="1" indent="0">
              <a:buNone/>
            </a:pPr>
            <a:r>
              <a:rPr lang="en-US" b="1" dirty="0"/>
              <a:t>class Stock: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init</a:t>
            </a:r>
            <a:r>
              <a:rPr lang="en-US" b="1" dirty="0"/>
              <a:t>__(self, name, shares, price):</a:t>
            </a:r>
          </a:p>
          <a:p>
            <a:pPr marL="285750" lvl="1" indent="0">
              <a:buNone/>
            </a:pPr>
            <a:r>
              <a:rPr lang="en-US" b="1" dirty="0"/>
              <a:t>        ...</a:t>
            </a:r>
          </a:p>
          <a:p>
            <a:pPr marL="285750" lvl="1" indent="0">
              <a:buNone/>
            </a:pPr>
            <a:r>
              <a:rPr lang="en-US" b="1" dirty="0"/>
              <a:t>        # This assignment calls the setter below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self.shares</a:t>
            </a:r>
            <a:r>
              <a:rPr lang="en-US" b="1" dirty="0"/>
              <a:t> = shares</a:t>
            </a:r>
          </a:p>
          <a:p>
            <a:pPr marL="285750" lvl="1" indent="0">
              <a:buNone/>
            </a:pPr>
            <a:r>
              <a:rPr lang="en-US" b="1" dirty="0"/>
              <a:t>        ...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r>
              <a:rPr lang="en-US" b="1" dirty="0"/>
              <a:t>    @shares.setter</a:t>
            </a:r>
          </a:p>
          <a:p>
            <a:pPr marL="285750" lvl="1" indent="0">
              <a:buNone/>
            </a:pPr>
            <a:r>
              <a:rPr lang="en-US" b="1" dirty="0"/>
              <a:t>    def shares(self, value):</a:t>
            </a:r>
          </a:p>
          <a:p>
            <a:pPr marL="285750" lvl="1" indent="0">
              <a:buNone/>
            </a:pPr>
            <a:r>
              <a:rPr lang="en-US" b="1" dirty="0"/>
              <a:t>        if not </a:t>
            </a:r>
            <a:r>
              <a:rPr lang="en-US" b="1" dirty="0" err="1"/>
              <a:t>isinstance</a:t>
            </a:r>
            <a:r>
              <a:rPr lang="en-US" b="1" dirty="0"/>
              <a:t>(value, int):</a:t>
            </a:r>
          </a:p>
          <a:p>
            <a:pPr marL="285750" lvl="1" indent="0">
              <a:buNone/>
            </a:pPr>
            <a:r>
              <a:rPr lang="en-US" b="1" dirty="0"/>
              <a:t>            raise </a:t>
            </a:r>
            <a:r>
              <a:rPr lang="en-US" b="1" dirty="0" err="1"/>
              <a:t>TypeError</a:t>
            </a:r>
            <a:r>
              <a:rPr lang="en-US" b="1" dirty="0"/>
              <a:t>('Expected int')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self._shares</a:t>
            </a:r>
            <a:r>
              <a:rPr lang="en-US" b="1" dirty="0"/>
              <a:t> = value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b="0" i="0" u="none" strike="noStrike" baseline="0" dirty="0">
                <a:latin typeface="GillSans"/>
              </a:rPr>
              <a:t>Common confusion: property vs private name</a:t>
            </a:r>
            <a:endParaRPr lang="en-US" b="1" dirty="0"/>
          </a:p>
          <a:p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46487C9-495A-4519-AD32-A6057CB5D87B}"/>
              </a:ext>
            </a:extLst>
          </p:cNvPr>
          <p:cNvCxnSpPr/>
          <p:nvPr/>
        </p:nvCxnSpPr>
        <p:spPr>
          <a:xfrm>
            <a:off x="1551009" y="2642720"/>
            <a:ext cx="0" cy="197927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18E6771-EAD2-42F0-9CC3-369372E6201E}"/>
              </a:ext>
            </a:extLst>
          </p:cNvPr>
          <p:cNvSpPr txBox="1"/>
          <p:nvPr/>
        </p:nvSpPr>
        <p:spPr>
          <a:xfrm>
            <a:off x="0" y="3282094"/>
            <a:ext cx="15047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b="1" i="0" u="none" strike="noStrike" baseline="0" dirty="0">
                <a:solidFill>
                  <a:srgbClr val="C00000"/>
                </a:solidFill>
                <a:latin typeface="GillSans"/>
              </a:rPr>
              <a:t>assignment</a:t>
            </a:r>
          </a:p>
          <a:p>
            <a:pPr algn="l"/>
            <a:r>
              <a:rPr lang="en-US" sz="1600" b="1" i="0" u="none" strike="noStrike" baseline="0" dirty="0">
                <a:solidFill>
                  <a:srgbClr val="C00000"/>
                </a:solidFill>
                <a:latin typeface="GillSans"/>
              </a:rPr>
              <a:t>calls the setter</a:t>
            </a:r>
            <a:endParaRPr lang="en-US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9023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63DA1-117E-48B0-8642-CBE66EFF1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7D2E9-C4B7-49E1-BFC1-4FDA8C743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Properties are also useful if you are creating objects where you want to have a very consistent user interface</a:t>
            </a:r>
          </a:p>
          <a:p>
            <a:r>
              <a:rPr lang="en-US" dirty="0"/>
              <a:t>Example : Computed data attributes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class Circle(object):</a:t>
            </a:r>
          </a:p>
          <a:p>
            <a:pPr marL="628650" lvl="2" indent="0">
              <a:buNone/>
            </a:pPr>
            <a:r>
              <a:rPr lang="en-US" sz="1800" b="1" dirty="0"/>
              <a:t>def __</a:t>
            </a:r>
            <a:r>
              <a:rPr lang="en-US" sz="1800" b="1" dirty="0" err="1"/>
              <a:t>init</a:t>
            </a:r>
            <a:r>
              <a:rPr lang="en-US" sz="1800" b="1" dirty="0"/>
              <a:t>__(self, radius):</a:t>
            </a:r>
          </a:p>
          <a:p>
            <a:pPr marL="971550" lvl="3" indent="0">
              <a:buNone/>
            </a:pPr>
            <a:r>
              <a:rPr lang="en-US" sz="1800" b="1" dirty="0" err="1"/>
              <a:t>self.radius</a:t>
            </a:r>
            <a:r>
              <a:rPr lang="en-US" sz="1800" b="1" dirty="0"/>
              <a:t> = radius</a:t>
            </a:r>
          </a:p>
          <a:p>
            <a:pPr marL="628650" lvl="2" indent="0">
              <a:buNone/>
            </a:pPr>
            <a:r>
              <a:rPr lang="en-US" sz="1800" b="1" dirty="0"/>
              <a:t>@property</a:t>
            </a:r>
          </a:p>
          <a:p>
            <a:pPr marL="628650" lvl="2" indent="0">
              <a:buNone/>
            </a:pPr>
            <a:r>
              <a:rPr lang="en-US" sz="1800" b="1" dirty="0"/>
              <a:t>def area(self):</a:t>
            </a:r>
          </a:p>
          <a:p>
            <a:pPr marL="971550" lvl="3" indent="0">
              <a:buNone/>
            </a:pPr>
            <a:r>
              <a:rPr lang="en-US" sz="1800" b="1" dirty="0"/>
              <a:t>return </a:t>
            </a:r>
            <a:r>
              <a:rPr lang="en-US" sz="1800" b="1" dirty="0" err="1"/>
              <a:t>math.pi</a:t>
            </a:r>
            <a:r>
              <a:rPr lang="en-US" sz="1800" b="1" dirty="0"/>
              <a:t> * (</a:t>
            </a:r>
            <a:r>
              <a:rPr lang="en-US" sz="1800" b="1" dirty="0" err="1"/>
              <a:t>self.radius</a:t>
            </a:r>
            <a:r>
              <a:rPr lang="en-US" sz="1800" b="1" dirty="0"/>
              <a:t> ** 2)</a:t>
            </a:r>
          </a:p>
          <a:p>
            <a:pPr marL="628650" lvl="2" indent="0">
              <a:buNone/>
            </a:pPr>
            <a:r>
              <a:rPr lang="en-US" sz="1800" b="1" dirty="0"/>
              <a:t>@property</a:t>
            </a:r>
          </a:p>
          <a:p>
            <a:pPr marL="628650" lvl="2" indent="0">
              <a:buNone/>
            </a:pPr>
            <a:r>
              <a:rPr lang="en-US" sz="1800" b="1" dirty="0"/>
              <a:t>def perimeter(self):</a:t>
            </a:r>
          </a:p>
          <a:p>
            <a:pPr marL="971550" lvl="3" indent="0">
              <a:buNone/>
            </a:pPr>
            <a:r>
              <a:rPr lang="en-US" sz="1800" b="1" dirty="0"/>
              <a:t>return 2 * </a:t>
            </a:r>
            <a:r>
              <a:rPr lang="en-US" sz="1800" b="1" dirty="0" err="1"/>
              <a:t>math.pi</a:t>
            </a:r>
            <a:r>
              <a:rPr lang="en-US" sz="1800" b="1" dirty="0"/>
              <a:t> * </a:t>
            </a:r>
            <a:r>
              <a:rPr lang="en-US" sz="1800" b="1" dirty="0" err="1"/>
              <a:t>self.radius</a:t>
            </a:r>
            <a:endParaRPr lang="en-US" sz="1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0171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EB9D8-72ED-448E-9E7C-28479CA39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934C5-BB3F-4ACA-9DE1-DD0EB4DC2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use:</a:t>
            </a:r>
          </a:p>
          <a:p>
            <a:pPr marL="285750" lvl="1" indent="0">
              <a:buNone/>
            </a:pPr>
            <a:r>
              <a:rPr lang="en-US" b="1" dirty="0"/>
              <a:t>&gt;&gt;&gt; c = Circle(4)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c.radius</a:t>
            </a: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4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c.area</a:t>
            </a: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50.26548245743669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c.perimeter</a:t>
            </a: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25.132741228718345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Commentary : Notice how there is no obvious difference between the attributes as seen by the user of the object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02B27B-542A-4CB3-89DF-BB0FABE41F0A}"/>
              </a:ext>
            </a:extLst>
          </p:cNvPr>
          <p:cNvSpPr txBox="1"/>
          <p:nvPr/>
        </p:nvSpPr>
        <p:spPr>
          <a:xfrm>
            <a:off x="4809282" y="2500661"/>
            <a:ext cx="2066080" cy="36933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1800" b="0" i="0" u="none" strike="noStrike" baseline="0" dirty="0">
                <a:latin typeface="GillSans"/>
              </a:rPr>
              <a:t>Instance Variable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A79C7D-41DC-4191-976B-C35169099AC8}"/>
              </a:ext>
            </a:extLst>
          </p:cNvPr>
          <p:cNvSpPr txBox="1"/>
          <p:nvPr/>
        </p:nvSpPr>
        <p:spPr>
          <a:xfrm>
            <a:off x="5389945" y="3369781"/>
            <a:ext cx="2376667" cy="36933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1800" b="0" i="0" u="none" strike="noStrike" baseline="0" dirty="0">
                <a:latin typeface="GillSans"/>
              </a:rPr>
              <a:t>Computed Properties</a:t>
            </a:r>
            <a:endParaRPr lang="en-US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44F4E4F-C6E9-4892-A7A4-5859E9212D69}"/>
              </a:ext>
            </a:extLst>
          </p:cNvPr>
          <p:cNvCxnSpPr/>
          <p:nvPr/>
        </p:nvCxnSpPr>
        <p:spPr>
          <a:xfrm flipH="1">
            <a:off x="2268638" y="2685327"/>
            <a:ext cx="2442258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DFD5E02-579E-46FD-95E4-5D9ACDA395D2}"/>
              </a:ext>
            </a:extLst>
          </p:cNvPr>
          <p:cNvCxnSpPr>
            <a:cxnSpLocks/>
          </p:cNvCxnSpPr>
          <p:nvPr/>
        </p:nvCxnSpPr>
        <p:spPr>
          <a:xfrm flipH="1" flipV="1">
            <a:off x="2095018" y="3240911"/>
            <a:ext cx="3294927" cy="315466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32FF903-359E-46C9-9CC3-810B7D2D8385}"/>
              </a:ext>
            </a:extLst>
          </p:cNvPr>
          <p:cNvCxnSpPr>
            <a:cxnSpLocks/>
          </p:cNvCxnSpPr>
          <p:nvPr/>
        </p:nvCxnSpPr>
        <p:spPr>
          <a:xfrm flipH="1">
            <a:off x="2558005" y="3604605"/>
            <a:ext cx="2831940" cy="249765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2798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3D021-0125-4C0B-B784-F05735140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Uniform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1087D-2810-4E8B-A5D6-8E7AF8372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last example shows how to put a more uniform interface on an object. If you don't do this, an object might be confusing to use: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&gt;&gt;&gt; c = Circle(4.0)</a:t>
            </a:r>
          </a:p>
          <a:p>
            <a:pPr marL="285750" lvl="1" indent="0">
              <a:buNone/>
            </a:pPr>
            <a:r>
              <a:rPr lang="en-US" b="1" dirty="0"/>
              <a:t>&gt;&gt;&gt; a = </a:t>
            </a:r>
            <a:r>
              <a:rPr lang="en-US" b="1" dirty="0" err="1"/>
              <a:t>c.area</a:t>
            </a:r>
            <a:r>
              <a:rPr lang="en-US" b="1" dirty="0"/>
              <a:t>() # Method</a:t>
            </a:r>
          </a:p>
          <a:p>
            <a:pPr marL="285750" lvl="1" indent="0">
              <a:buNone/>
            </a:pPr>
            <a:r>
              <a:rPr lang="en-US" b="1" dirty="0"/>
              <a:t>&gt;&gt;&gt; r = </a:t>
            </a:r>
            <a:r>
              <a:rPr lang="en-US" b="1" dirty="0" err="1"/>
              <a:t>c.radius</a:t>
            </a:r>
            <a:r>
              <a:rPr lang="en-US" b="1" dirty="0"/>
              <a:t> # Data attribute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Why is the () required for the cost, but not for the shares? A property can fix this.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193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59E29-EC57-4616-988D-FA10585B0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 err="1">
                <a:solidFill>
                  <a:srgbClr val="24292F"/>
                </a:solidFill>
                <a:effectLst/>
                <a:latin typeface="-apple-system"/>
              </a:rPr>
              <a:t>Dicts</a:t>
            </a: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 and Modules</a:t>
            </a: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189307D-B4BF-4A70-801E-254E96647DD5}"/>
              </a:ext>
            </a:extLst>
          </p:cNvPr>
          <p:cNvSpPr/>
          <p:nvPr/>
        </p:nvSpPr>
        <p:spPr>
          <a:xfrm>
            <a:off x="863600" y="4743450"/>
            <a:ext cx="5588000" cy="156844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0FC2F-4621-45DC-AD68-A89B49569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Within a module, a dictionary holds all of the global variables and functions.</a:t>
            </a:r>
            <a:endParaRPr lang="tr-TR" b="0" i="0" dirty="0">
              <a:solidFill>
                <a:srgbClr val="24292F"/>
              </a:solidFill>
              <a:effectLst/>
              <a:latin typeface="-apple-system"/>
            </a:endParaRPr>
          </a:p>
          <a:p>
            <a:pPr marL="285750" lvl="1" indent="0">
              <a:buNone/>
            </a:pPr>
            <a:r>
              <a:rPr lang="en-US" b="1" dirty="0"/>
              <a:t># foo.py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x = 42</a:t>
            </a:r>
          </a:p>
          <a:p>
            <a:pPr marL="285750" lvl="1" indent="0">
              <a:buNone/>
            </a:pPr>
            <a:r>
              <a:rPr lang="en-US" b="1" dirty="0"/>
              <a:t>def bar():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spam():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>
                <a:solidFill>
                  <a:srgbClr val="24292F"/>
                </a:solidFill>
                <a:latin typeface="-apple-system"/>
              </a:rPr>
              <a:t>If you inspect foo.__</a:t>
            </a:r>
            <a:r>
              <a:rPr lang="en-US" dirty="0" err="1">
                <a:solidFill>
                  <a:srgbClr val="24292F"/>
                </a:solidFill>
                <a:latin typeface="-apple-system"/>
              </a:rPr>
              <a:t>dict</a:t>
            </a:r>
            <a:r>
              <a:rPr lang="en-US" dirty="0">
                <a:solidFill>
                  <a:srgbClr val="24292F"/>
                </a:solidFill>
                <a:latin typeface="-apple-system"/>
              </a:rPr>
              <a:t>__ or </a:t>
            </a:r>
            <a:r>
              <a:rPr lang="en-US" dirty="0" err="1">
                <a:solidFill>
                  <a:srgbClr val="24292F"/>
                </a:solidFill>
                <a:latin typeface="-apple-system"/>
              </a:rPr>
              <a:t>globals</a:t>
            </a:r>
            <a:r>
              <a:rPr lang="en-US" dirty="0">
                <a:solidFill>
                  <a:srgbClr val="24292F"/>
                </a:solidFill>
                <a:latin typeface="-apple-system"/>
              </a:rPr>
              <a:t>(), you'll see the dictionary.</a:t>
            </a:r>
            <a:endParaRPr lang="tr-TR" dirty="0">
              <a:solidFill>
                <a:srgbClr val="24292F"/>
              </a:solidFill>
              <a:latin typeface="-apple-system"/>
            </a:endParaRPr>
          </a:p>
          <a:p>
            <a:pPr marL="285750" lvl="1" indent="0">
              <a:buNone/>
            </a:pPr>
            <a:endParaRPr lang="tr-TR" b="1" dirty="0">
              <a:solidFill>
                <a:srgbClr val="24292F"/>
              </a:solidFill>
              <a:latin typeface="-apple-system"/>
            </a:endParaRPr>
          </a:p>
          <a:p>
            <a:pPr marL="628650" lvl="2" indent="0">
              <a:buNone/>
            </a:pPr>
            <a:r>
              <a:rPr lang="en-US" sz="1900" b="1" dirty="0">
                <a:solidFill>
                  <a:srgbClr val="24292F"/>
                </a:solidFill>
                <a:latin typeface="-apple-system"/>
              </a:rPr>
              <a:t>{</a:t>
            </a:r>
          </a:p>
          <a:p>
            <a:pPr marL="628650" lvl="2" indent="0">
              <a:buNone/>
            </a:pPr>
            <a:r>
              <a:rPr lang="en-US" sz="1900" b="1" dirty="0">
                <a:solidFill>
                  <a:srgbClr val="24292F"/>
                </a:solidFill>
                <a:latin typeface="-apple-system"/>
              </a:rPr>
              <a:t>    'x' : 42,</a:t>
            </a:r>
          </a:p>
          <a:p>
            <a:pPr marL="628650" lvl="2" indent="0">
              <a:buNone/>
            </a:pPr>
            <a:r>
              <a:rPr lang="en-US" sz="1900" b="1" dirty="0">
                <a:solidFill>
                  <a:srgbClr val="24292F"/>
                </a:solidFill>
                <a:latin typeface="-apple-system"/>
              </a:rPr>
              <a:t>    'bar' : &lt;function bar&gt;,</a:t>
            </a:r>
          </a:p>
          <a:p>
            <a:pPr marL="628650" lvl="2" indent="0">
              <a:buNone/>
            </a:pPr>
            <a:r>
              <a:rPr lang="en-US" sz="1900" b="1" dirty="0">
                <a:solidFill>
                  <a:srgbClr val="24292F"/>
                </a:solidFill>
                <a:latin typeface="-apple-system"/>
              </a:rPr>
              <a:t>    'spam' : &lt;function spam&gt;</a:t>
            </a:r>
          </a:p>
          <a:p>
            <a:pPr marL="628650" lvl="2" indent="0">
              <a:buNone/>
            </a:pPr>
            <a:r>
              <a:rPr lang="en-US" sz="1900" b="1" dirty="0">
                <a:solidFill>
                  <a:srgbClr val="24292F"/>
                </a:solidFill>
                <a:latin typeface="-apple-system"/>
              </a:rPr>
              <a:t>}</a:t>
            </a:r>
          </a:p>
          <a:p>
            <a:pPr marL="0" indent="0">
              <a:buNone/>
            </a:pPr>
            <a:endParaRPr lang="tr-TR" dirty="0">
              <a:solidFill>
                <a:srgbClr val="24292F"/>
              </a:solidFill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7835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EF2B5-4CBC-4F03-8E98-B9940FD60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__slots__ Attribute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003BB-86DD-4544-8158-30A5F8CA8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52789"/>
            <a:ext cx="7886700" cy="466724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You can restrict the set of attributes names.</a:t>
            </a:r>
          </a:p>
          <a:p>
            <a:pPr marL="285750" lvl="1" indent="0">
              <a:buNone/>
            </a:pPr>
            <a:r>
              <a:rPr lang="en-US" b="1" dirty="0"/>
              <a:t>class Stock:</a:t>
            </a:r>
          </a:p>
          <a:p>
            <a:pPr marL="285750" lvl="1" indent="0">
              <a:buNone/>
            </a:pPr>
            <a:r>
              <a:rPr lang="en-US" b="1" dirty="0"/>
              <a:t>    __slots__ = ('</a:t>
            </a:r>
            <a:r>
              <a:rPr lang="en-US" b="1" dirty="0" err="1"/>
              <a:t>name','_shares','price</a:t>
            </a:r>
            <a:r>
              <a:rPr lang="en-US" b="1" dirty="0"/>
              <a:t>')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init</a:t>
            </a:r>
            <a:r>
              <a:rPr lang="en-US" b="1" dirty="0"/>
              <a:t>__(self, name, shares, price):</a:t>
            </a:r>
          </a:p>
          <a:p>
            <a:pPr marL="285750" lvl="1" indent="0">
              <a:buNone/>
            </a:pPr>
            <a:r>
              <a:rPr lang="en-US" b="1" dirty="0"/>
              <a:t>        self.name = name</a:t>
            </a:r>
          </a:p>
          <a:p>
            <a:pPr marL="285750" lvl="1" indent="0">
              <a:buNone/>
            </a:pPr>
            <a:r>
              <a:rPr lang="en-US" b="1" dirty="0"/>
              <a:t>        ...</a:t>
            </a:r>
          </a:p>
          <a:p>
            <a:r>
              <a:rPr lang="en-US" dirty="0"/>
              <a:t>It will raise an error for other attributes.</a:t>
            </a:r>
          </a:p>
          <a:p>
            <a:pPr marL="285750" lvl="1" indent="0">
              <a:buNone/>
            </a:pPr>
            <a:r>
              <a:rPr lang="en-US" b="1" dirty="0"/>
              <a:t>&gt;&gt;&gt; s = Stock('GOOG', 100, 490.1)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s.price</a:t>
            </a:r>
            <a:r>
              <a:rPr lang="en-US" b="1" dirty="0"/>
              <a:t> = 385.15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s.prices</a:t>
            </a:r>
            <a:r>
              <a:rPr lang="en-US" b="1" dirty="0"/>
              <a:t> = 410.2</a:t>
            </a:r>
          </a:p>
          <a:p>
            <a:pPr marL="285750" lvl="1" indent="0">
              <a:buNone/>
            </a:pPr>
            <a:r>
              <a:rPr lang="en-US" b="1" dirty="0"/>
              <a:t>Traceback (most recent call last):</a:t>
            </a:r>
          </a:p>
          <a:p>
            <a:pPr marL="285750" lvl="1" indent="0">
              <a:buNone/>
            </a:pPr>
            <a:r>
              <a:rPr lang="en-US" b="1" dirty="0"/>
              <a:t>File "&lt;stdin&gt;", line 1, in ?</a:t>
            </a:r>
          </a:p>
          <a:p>
            <a:pPr marL="285750" lvl="1" indent="0">
              <a:buNone/>
            </a:pPr>
            <a:r>
              <a:rPr lang="en-US" b="1" dirty="0" err="1"/>
              <a:t>AttributeError</a:t>
            </a:r>
            <a:r>
              <a:rPr lang="en-US" b="1" dirty="0"/>
              <a:t>: 'Stock' object has no attribute 'prices'</a:t>
            </a:r>
          </a:p>
          <a:p>
            <a:r>
              <a:rPr lang="en-US" dirty="0"/>
              <a:t>Although this prevents errors and restricts usage of objects, it's actually used for performance and makes Python use memory more efficiently.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1893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90AF9-8ACC-4DA8-BD2E-5A1EC4DA7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Comments on Encapsulation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24955-04D2-499C-8684-B15BDA9E4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Don't go overboard with private attributes, properties, slots, etc.</a:t>
            </a:r>
          </a:p>
          <a:p>
            <a:endParaRPr lang="en-US" sz="2400" dirty="0"/>
          </a:p>
          <a:p>
            <a:r>
              <a:rPr lang="en-US" sz="2400" dirty="0"/>
              <a:t>They serve a specific purpose and you may see them when reading other Python code. </a:t>
            </a:r>
          </a:p>
          <a:p>
            <a:endParaRPr lang="en-US" sz="2400" dirty="0"/>
          </a:p>
          <a:p>
            <a:r>
              <a:rPr lang="en-US" sz="2400" dirty="0"/>
              <a:t>However, they are not necessary for most day-to-day coding.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985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A29F3-79C4-4E41-9FD5-741BF3915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Dicts</a:t>
            </a:r>
            <a:r>
              <a:rPr lang="en-US" dirty="0"/>
              <a:t> and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03792-4A82-4314-883F-E98658B1F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User defined objects also use dictionaries for both</a:t>
            </a:r>
            <a:r>
              <a:rPr lang="tr-TR" sz="2400" dirty="0"/>
              <a:t>;</a:t>
            </a:r>
          </a:p>
          <a:p>
            <a:pPr lvl="1">
              <a:lnSpc>
                <a:spcPct val="150000"/>
              </a:lnSpc>
            </a:pPr>
            <a:r>
              <a:rPr lang="tr-TR" sz="2400" b="1" dirty="0"/>
              <a:t>I</a:t>
            </a:r>
            <a:r>
              <a:rPr lang="en-US" sz="2400" b="1" dirty="0" err="1"/>
              <a:t>nstance</a:t>
            </a:r>
            <a:r>
              <a:rPr lang="en-US" sz="2400" b="1" dirty="0"/>
              <a:t> data </a:t>
            </a:r>
            <a:endParaRPr lang="tr-TR" sz="2400" b="1" dirty="0"/>
          </a:p>
          <a:p>
            <a:pPr lvl="1">
              <a:lnSpc>
                <a:spcPct val="150000"/>
              </a:lnSpc>
            </a:pPr>
            <a:r>
              <a:rPr lang="en-US" sz="2400" b="1" dirty="0"/>
              <a:t>Classes</a:t>
            </a:r>
            <a:endParaRPr lang="tr-TR" sz="2400" b="1" dirty="0"/>
          </a:p>
          <a:p>
            <a:pPr>
              <a:lnSpc>
                <a:spcPct val="150000"/>
              </a:lnSpc>
            </a:pPr>
            <a:r>
              <a:rPr lang="en-US" sz="2400" dirty="0"/>
              <a:t>In fact, the entire object system is mostly an extra layer that's put on top of dictionaries.</a:t>
            </a:r>
            <a:endParaRPr lang="tr-TR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Let's take a look...</a:t>
            </a:r>
          </a:p>
        </p:txBody>
      </p:sp>
    </p:spTree>
    <p:extLst>
      <p:ext uri="{BB962C8B-B14F-4D97-AF65-F5344CB8AC3E}">
        <p14:creationId xmlns:p14="http://schemas.microsoft.com/office/powerpoint/2010/main" val="154129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E1FFF-8C33-4302-A43C-39DA0B3B3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Dicts</a:t>
            </a:r>
            <a:r>
              <a:rPr lang="en-US" dirty="0"/>
              <a:t> and Instances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87E65-59BE-4E55-A0A0-F1BFAA7D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dictionary holds the instance data</a:t>
            </a:r>
            <a:r>
              <a:rPr lang="tr-TR" dirty="0"/>
              <a:t> (</a:t>
            </a:r>
            <a:r>
              <a:rPr lang="en-US" dirty="0"/>
              <a:t>__</a:t>
            </a:r>
            <a:r>
              <a:rPr lang="en-US" dirty="0" err="1"/>
              <a:t>dict</a:t>
            </a:r>
            <a:r>
              <a:rPr lang="en-US" dirty="0"/>
              <a:t>__</a:t>
            </a:r>
            <a:r>
              <a:rPr lang="tr-TR" dirty="0"/>
              <a:t>)</a:t>
            </a:r>
          </a:p>
          <a:p>
            <a:pPr marL="285750" lvl="1" indent="0">
              <a:buNone/>
            </a:pPr>
            <a:r>
              <a:rPr lang="en-US" b="1" dirty="0"/>
              <a:t>&gt;&gt;&gt; s = Stock('GOOG', 100, 490.1)</a:t>
            </a:r>
          </a:p>
          <a:p>
            <a:pPr marL="285750" lvl="1" indent="0">
              <a:buNone/>
            </a:pPr>
            <a:r>
              <a:rPr lang="en-US" b="1" dirty="0"/>
              <a:t>&gt;&gt;&gt; s.__</a:t>
            </a:r>
            <a:r>
              <a:rPr lang="en-US" b="1" dirty="0" err="1"/>
              <a:t>dict</a:t>
            </a:r>
            <a:r>
              <a:rPr lang="en-US" b="1" dirty="0"/>
              <a:t>__</a:t>
            </a:r>
          </a:p>
          <a:p>
            <a:pPr marL="285750" lvl="1" indent="0">
              <a:buNone/>
            </a:pPr>
            <a:r>
              <a:rPr lang="en-US" b="1" dirty="0"/>
              <a:t>{'name' : 'GOOG', 'shares' : 100, 'price': 490.1 }</a:t>
            </a:r>
          </a:p>
          <a:p>
            <a:endParaRPr lang="tr-TR" dirty="0"/>
          </a:p>
          <a:p>
            <a:r>
              <a:rPr lang="en-US" dirty="0"/>
              <a:t>You populate this </a:t>
            </a:r>
            <a:r>
              <a:rPr lang="en-US" dirty="0" err="1"/>
              <a:t>dict</a:t>
            </a:r>
            <a:r>
              <a:rPr lang="en-US" dirty="0"/>
              <a:t> (and instance) when assigning to self.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class Stock: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init</a:t>
            </a:r>
            <a:r>
              <a:rPr lang="en-US" b="1" dirty="0"/>
              <a:t>__(self, name, shares, price):</a:t>
            </a:r>
          </a:p>
          <a:p>
            <a:pPr marL="285750" lvl="1" indent="0">
              <a:buNone/>
            </a:pPr>
            <a:r>
              <a:rPr lang="en-US" b="1" dirty="0"/>
              <a:t>        self.name = name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self.shares</a:t>
            </a:r>
            <a:r>
              <a:rPr lang="en-US" b="1" dirty="0"/>
              <a:t> = shares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self.price</a:t>
            </a:r>
            <a:r>
              <a:rPr lang="en-US" b="1" dirty="0"/>
              <a:t> = price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 marL="285750" lvl="1" indent="0">
              <a:buNone/>
            </a:pPr>
            <a:r>
              <a:rPr lang="en-US" sz="1800" b="0" i="0" u="none" strike="noStrike" baseline="0" dirty="0">
                <a:latin typeface="Courier"/>
              </a:rPr>
              <a:t>self.__</a:t>
            </a:r>
            <a:r>
              <a:rPr lang="en-US" sz="1800" b="0" i="0" u="none" strike="noStrike" baseline="0" dirty="0" err="1">
                <a:latin typeface="Courier"/>
              </a:rPr>
              <a:t>dict</a:t>
            </a:r>
            <a:r>
              <a:rPr lang="en-US" sz="1800" b="0" i="0" u="none" strike="noStrike" baseline="0" dirty="0">
                <a:latin typeface="Courier"/>
              </a:rPr>
              <a:t>__</a:t>
            </a:r>
            <a:endParaRPr lang="en-US" b="1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45077D-E3A6-4367-95A3-C29BDB46CBAE}"/>
              </a:ext>
            </a:extLst>
          </p:cNvPr>
          <p:cNvSpPr txBox="1"/>
          <p:nvPr/>
        </p:nvSpPr>
        <p:spPr>
          <a:xfrm>
            <a:off x="4572000" y="5128736"/>
            <a:ext cx="3009900" cy="147732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{</a:t>
            </a:r>
          </a:p>
          <a:p>
            <a:r>
              <a:rPr lang="en-US" dirty="0"/>
              <a:t>    'name': 'GOOG',</a:t>
            </a:r>
          </a:p>
          <a:p>
            <a:r>
              <a:rPr lang="en-US" dirty="0"/>
              <a:t>    'shares': 100,</a:t>
            </a:r>
          </a:p>
          <a:p>
            <a:r>
              <a:rPr lang="en-US" dirty="0"/>
              <a:t>    'price': 490.1</a:t>
            </a:r>
          </a:p>
          <a:p>
            <a:r>
              <a:rPr lang="en-US" dirty="0"/>
              <a:t>}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E9B0BE1-CD5C-4459-AABA-7DE0E9530B74}"/>
              </a:ext>
            </a:extLst>
          </p:cNvPr>
          <p:cNvCxnSpPr/>
          <p:nvPr/>
        </p:nvCxnSpPr>
        <p:spPr>
          <a:xfrm>
            <a:off x="2812647" y="5764192"/>
            <a:ext cx="1724628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6025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3CB2E-15EF-4DF5-9C61-D56BDD564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Dicts</a:t>
            </a:r>
            <a:r>
              <a:rPr lang="en-US" dirty="0"/>
              <a:t> and Instances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0BB35-A34A-4434-9D90-C140363E0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Critical point : Each instance gets its own</a:t>
            </a:r>
            <a:r>
              <a:rPr lang="tr-TR" dirty="0"/>
              <a:t> </a:t>
            </a:r>
            <a:r>
              <a:rPr lang="en-US" dirty="0"/>
              <a:t>private dictionary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sz="1600" b="1" dirty="0"/>
              <a:t>s = </a:t>
            </a:r>
            <a:r>
              <a:rPr lang="tr-TR" sz="1600" b="1" dirty="0" err="1"/>
              <a:t>Stock</a:t>
            </a:r>
            <a:r>
              <a:rPr lang="tr-TR" sz="1600" b="1" dirty="0"/>
              <a:t>('GOOG', 100, 490.1) </a:t>
            </a:r>
          </a:p>
          <a:p>
            <a:pPr marL="0" indent="0">
              <a:buNone/>
            </a:pPr>
            <a:r>
              <a:rPr lang="tr-TR" sz="1600" b="1" dirty="0"/>
              <a:t>t = </a:t>
            </a:r>
            <a:r>
              <a:rPr lang="tr-TR" sz="1600" b="1" dirty="0" err="1"/>
              <a:t>Stock</a:t>
            </a:r>
            <a:r>
              <a:rPr lang="tr-TR" sz="1600" b="1" dirty="0"/>
              <a:t>('AAPL', 50, 123.45)    </a:t>
            </a:r>
            <a:endParaRPr lang="tr-TR" sz="16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FD1A50-4ECA-4AF9-BECE-36FE7D706620}"/>
              </a:ext>
            </a:extLst>
          </p:cNvPr>
          <p:cNvSpPr txBox="1"/>
          <p:nvPr/>
        </p:nvSpPr>
        <p:spPr>
          <a:xfrm>
            <a:off x="4809284" y="2392287"/>
            <a:ext cx="2691114" cy="116955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400" b="1" i="0" u="none" strike="noStrike" baseline="0" dirty="0">
                <a:latin typeface="Courier"/>
              </a:rPr>
              <a:t>{</a:t>
            </a:r>
          </a:p>
          <a:p>
            <a:pPr lvl="1"/>
            <a:r>
              <a:rPr lang="en-US" sz="1400" b="1" i="0" u="none" strike="noStrike" baseline="0" dirty="0">
                <a:latin typeface="Courier"/>
              </a:rPr>
              <a:t>'name' : 'GOOG',</a:t>
            </a:r>
          </a:p>
          <a:p>
            <a:pPr lvl="1"/>
            <a:r>
              <a:rPr lang="en-US" sz="1400" b="1" i="0" u="none" strike="noStrike" baseline="0" dirty="0">
                <a:latin typeface="Courier"/>
              </a:rPr>
              <a:t>'shares' : 100,</a:t>
            </a:r>
          </a:p>
          <a:p>
            <a:pPr lvl="1"/>
            <a:r>
              <a:rPr lang="en-US" sz="1400" b="1" i="0" u="none" strike="noStrike" baseline="0" dirty="0">
                <a:latin typeface="Courier"/>
              </a:rPr>
              <a:t>'price' : 490.10</a:t>
            </a:r>
          </a:p>
          <a:p>
            <a:pPr algn="l"/>
            <a:r>
              <a:rPr lang="en-US" sz="1400" b="1" i="0" u="none" strike="noStrike" baseline="0" dirty="0">
                <a:latin typeface="Courier"/>
              </a:rPr>
              <a:t>}</a:t>
            </a:r>
            <a:endParaRPr lang="en-US" sz="1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A1C469-FE21-47BF-A47B-F09F29288270}"/>
              </a:ext>
            </a:extLst>
          </p:cNvPr>
          <p:cNvSpPr txBox="1"/>
          <p:nvPr/>
        </p:nvSpPr>
        <p:spPr>
          <a:xfrm>
            <a:off x="4809284" y="3817902"/>
            <a:ext cx="2691114" cy="116955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400" b="1" i="0" u="none" strike="noStrike" baseline="0" dirty="0">
                <a:latin typeface="Courier"/>
              </a:rPr>
              <a:t>{</a:t>
            </a:r>
          </a:p>
          <a:p>
            <a:pPr lvl="1"/>
            <a:r>
              <a:rPr lang="en-US" sz="1400" b="1" i="0" u="none" strike="noStrike" baseline="0" dirty="0">
                <a:latin typeface="Courier"/>
              </a:rPr>
              <a:t>'name’ : </a:t>
            </a:r>
            <a:r>
              <a:rPr lang="tr-TR" sz="1400" b="1" i="0" u="none" strike="noStrike" baseline="0" dirty="0">
                <a:latin typeface="Courier"/>
              </a:rPr>
              <a:t>AAPL</a:t>
            </a:r>
            <a:r>
              <a:rPr lang="en-US" sz="1400" b="1" i="0" u="none" strike="noStrike" baseline="0" dirty="0">
                <a:latin typeface="Courier"/>
              </a:rPr>
              <a:t>',</a:t>
            </a:r>
          </a:p>
          <a:p>
            <a:pPr lvl="1"/>
            <a:r>
              <a:rPr lang="en-US" sz="1400" b="1" i="0" u="none" strike="noStrike" baseline="0" dirty="0">
                <a:latin typeface="Courier"/>
              </a:rPr>
              <a:t>'shares’ : </a:t>
            </a:r>
            <a:r>
              <a:rPr lang="tr-TR" sz="1400" b="1" i="0" u="none" strike="noStrike" baseline="0" dirty="0">
                <a:latin typeface="Courier"/>
              </a:rPr>
              <a:t>5</a:t>
            </a:r>
            <a:r>
              <a:rPr lang="en-US" sz="1400" b="1" i="0" u="none" strike="noStrike" baseline="0" dirty="0">
                <a:latin typeface="Courier"/>
              </a:rPr>
              <a:t>0,</a:t>
            </a:r>
          </a:p>
          <a:p>
            <a:pPr lvl="1"/>
            <a:r>
              <a:rPr lang="en-US" sz="1400" b="1" i="0" u="none" strike="noStrike" baseline="0" dirty="0">
                <a:latin typeface="Courier"/>
              </a:rPr>
              <a:t>'price’ : </a:t>
            </a:r>
            <a:r>
              <a:rPr lang="tr-TR" sz="1400" b="1" i="0" u="none" strike="noStrike" baseline="0" dirty="0">
                <a:latin typeface="Courier"/>
              </a:rPr>
              <a:t>123.45</a:t>
            </a:r>
            <a:endParaRPr lang="en-US" sz="1400" b="1" i="0" u="none" strike="noStrike" baseline="0" dirty="0">
              <a:latin typeface="Courier"/>
            </a:endParaRPr>
          </a:p>
          <a:p>
            <a:pPr algn="l"/>
            <a:r>
              <a:rPr lang="en-US" sz="1400" b="1" i="0" u="none" strike="noStrike" baseline="0" dirty="0">
                <a:latin typeface="Courier"/>
              </a:rPr>
              <a:t>}</a:t>
            </a:r>
            <a:endParaRPr lang="en-US" sz="1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ED28EE-8EB6-4240-BB12-F3DD43C39396}"/>
              </a:ext>
            </a:extLst>
          </p:cNvPr>
          <p:cNvSpPr txBox="1"/>
          <p:nvPr/>
        </p:nvSpPr>
        <p:spPr>
          <a:xfrm>
            <a:off x="628650" y="4405045"/>
            <a:ext cx="409382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0" i="0" dirty="0" err="1">
                <a:solidFill>
                  <a:srgbClr val="24292F"/>
                </a:solidFill>
                <a:effectLst/>
                <a:latin typeface="-apple-system"/>
              </a:rPr>
              <a:t>So</a:t>
            </a:r>
            <a:r>
              <a:rPr lang="tr-TR" b="0" i="0" dirty="0">
                <a:solidFill>
                  <a:srgbClr val="24292F"/>
                </a:solidFill>
                <a:effectLst/>
                <a:latin typeface="-apple-system"/>
              </a:rPr>
              <a:t>, </a:t>
            </a:r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If you created 100 instances of some class, there are 100 dictionaries sitting around holding data.</a:t>
            </a:r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DDFF085-758D-49DC-9330-368ECA26F491}"/>
              </a:ext>
            </a:extLst>
          </p:cNvPr>
          <p:cNvCxnSpPr>
            <a:endCxn id="5" idx="1"/>
          </p:cNvCxnSpPr>
          <p:nvPr/>
        </p:nvCxnSpPr>
        <p:spPr>
          <a:xfrm flipV="1">
            <a:off x="3321934" y="2963119"/>
            <a:ext cx="1487350" cy="335666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D419481-EC37-428E-801C-8F8765048DF5}"/>
              </a:ext>
            </a:extLst>
          </p:cNvPr>
          <p:cNvCxnSpPr>
            <a:cxnSpLocks/>
          </p:cNvCxnSpPr>
          <p:nvPr/>
        </p:nvCxnSpPr>
        <p:spPr>
          <a:xfrm>
            <a:off x="3321934" y="3556457"/>
            <a:ext cx="1400537" cy="84622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3618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AC72D-35B9-4B5F-90E8-F492152E2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Dicts</a:t>
            </a:r>
            <a:r>
              <a:rPr lang="en-US" dirty="0"/>
              <a:t> and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1BF22-D0D2-4124-B6FB-990F0EE49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separate dictionary also holds the methods.</a:t>
            </a:r>
          </a:p>
          <a:p>
            <a:pPr marL="285750" lvl="1" indent="0">
              <a:buNone/>
            </a:pPr>
            <a:r>
              <a:rPr lang="en-US" sz="1600" b="1" dirty="0"/>
              <a:t>class Stock:</a:t>
            </a:r>
          </a:p>
          <a:p>
            <a:pPr marL="285750" lvl="1" indent="0">
              <a:buNone/>
            </a:pPr>
            <a:r>
              <a:rPr lang="en-US" sz="1600" b="1" dirty="0"/>
              <a:t>    def __</a:t>
            </a:r>
            <a:r>
              <a:rPr lang="en-US" sz="1600" b="1" dirty="0" err="1"/>
              <a:t>init</a:t>
            </a:r>
            <a:r>
              <a:rPr lang="en-US" sz="1600" b="1" dirty="0"/>
              <a:t>__(self, name, shares, price):</a:t>
            </a:r>
          </a:p>
          <a:p>
            <a:pPr marL="285750" lvl="1" indent="0">
              <a:buNone/>
            </a:pPr>
            <a:r>
              <a:rPr lang="en-US" sz="1600" b="1" dirty="0"/>
              <a:t>        self.name = name</a:t>
            </a:r>
          </a:p>
          <a:p>
            <a:pPr marL="285750" lvl="1" indent="0">
              <a:buNone/>
            </a:pPr>
            <a:r>
              <a:rPr lang="en-US" sz="1600" b="1" dirty="0"/>
              <a:t>        </a:t>
            </a:r>
            <a:r>
              <a:rPr lang="en-US" sz="1600" b="1" dirty="0" err="1"/>
              <a:t>self.shares</a:t>
            </a:r>
            <a:r>
              <a:rPr lang="en-US" sz="1600" b="1" dirty="0"/>
              <a:t> = shares</a:t>
            </a:r>
          </a:p>
          <a:p>
            <a:pPr marL="285750" lvl="1" indent="0">
              <a:buNone/>
            </a:pPr>
            <a:r>
              <a:rPr lang="en-US" sz="1600" b="1" dirty="0"/>
              <a:t>        </a:t>
            </a:r>
            <a:r>
              <a:rPr lang="en-US" sz="1600" b="1" dirty="0" err="1"/>
              <a:t>self.price</a:t>
            </a:r>
            <a:r>
              <a:rPr lang="en-US" sz="1600" b="1" dirty="0"/>
              <a:t> = price</a:t>
            </a:r>
          </a:p>
          <a:p>
            <a:pPr marL="285750" lvl="1" indent="0">
              <a:buNone/>
            </a:pPr>
            <a:endParaRPr lang="en-US" sz="1600" b="1" dirty="0"/>
          </a:p>
          <a:p>
            <a:pPr marL="285750" lvl="1" indent="0">
              <a:buNone/>
            </a:pPr>
            <a:r>
              <a:rPr lang="en-US" sz="1600" b="1" dirty="0"/>
              <a:t>    def cost(self):</a:t>
            </a:r>
          </a:p>
          <a:p>
            <a:pPr marL="285750" lvl="1" indent="0">
              <a:buNone/>
            </a:pPr>
            <a:r>
              <a:rPr lang="en-US" sz="1600" b="1" dirty="0"/>
              <a:t>        return </a:t>
            </a:r>
            <a:r>
              <a:rPr lang="en-US" sz="1600" b="1" dirty="0" err="1"/>
              <a:t>self.shares</a:t>
            </a:r>
            <a:r>
              <a:rPr lang="en-US" sz="1600" b="1" dirty="0"/>
              <a:t> * </a:t>
            </a:r>
            <a:r>
              <a:rPr lang="en-US" sz="1600" b="1" dirty="0" err="1"/>
              <a:t>self.price</a:t>
            </a:r>
            <a:endParaRPr lang="en-US" sz="1600" b="1" dirty="0"/>
          </a:p>
          <a:p>
            <a:pPr marL="285750" lvl="1" indent="0">
              <a:buNone/>
            </a:pPr>
            <a:endParaRPr lang="en-US" sz="1600" b="1" dirty="0"/>
          </a:p>
          <a:p>
            <a:pPr marL="285750" lvl="1" indent="0">
              <a:buNone/>
            </a:pPr>
            <a:r>
              <a:rPr lang="en-US" sz="1600" b="1" dirty="0"/>
              <a:t>    def sell(self, </a:t>
            </a:r>
            <a:r>
              <a:rPr lang="en-US" sz="1600" b="1" dirty="0" err="1"/>
              <a:t>nshares</a:t>
            </a:r>
            <a:r>
              <a:rPr lang="en-US" sz="1600" b="1" dirty="0"/>
              <a:t>):</a:t>
            </a:r>
          </a:p>
          <a:p>
            <a:pPr marL="285750" lvl="1" indent="0">
              <a:buNone/>
            </a:pPr>
            <a:r>
              <a:rPr lang="en-US" sz="1600" b="1" dirty="0"/>
              <a:t>        </a:t>
            </a:r>
            <a:r>
              <a:rPr lang="en-US" sz="1600" b="1" dirty="0" err="1"/>
              <a:t>self.shares</a:t>
            </a:r>
            <a:r>
              <a:rPr lang="en-US" sz="1600" b="1" dirty="0"/>
              <a:t> -= </a:t>
            </a:r>
            <a:r>
              <a:rPr lang="en-US" sz="1600" b="1" dirty="0" err="1"/>
              <a:t>nshares</a:t>
            </a:r>
            <a:endParaRPr lang="tr-TR" sz="1600" b="1" dirty="0"/>
          </a:p>
          <a:p>
            <a:pPr marL="285750" lvl="1" indent="0">
              <a:buNone/>
            </a:pPr>
            <a:endParaRPr lang="en-US" sz="1600" b="1" dirty="0"/>
          </a:p>
          <a:p>
            <a:r>
              <a:rPr lang="en-US" b="0" i="0" dirty="0">
                <a:solidFill>
                  <a:srgbClr val="24292F"/>
                </a:solidFill>
                <a:effectLst/>
                <a:latin typeface="ui-monospace"/>
              </a:rPr>
              <a:t>Stock.__</a:t>
            </a:r>
            <a:r>
              <a:rPr lang="en-US" b="0" i="0" dirty="0" err="1">
                <a:solidFill>
                  <a:srgbClr val="24292F"/>
                </a:solidFill>
                <a:effectLst/>
                <a:latin typeface="ui-monospace"/>
              </a:rPr>
              <a:t>dict</a:t>
            </a:r>
            <a:r>
              <a:rPr lang="en-US" b="0" i="0" dirty="0">
                <a:solidFill>
                  <a:srgbClr val="24292F"/>
                </a:solidFill>
                <a:effectLst/>
                <a:latin typeface="ui-monospace"/>
              </a:rPr>
              <a:t>__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EE8FC7-0DBC-4CE3-B905-1E9A9629E357}"/>
              </a:ext>
            </a:extLst>
          </p:cNvPr>
          <p:cNvSpPr txBox="1"/>
          <p:nvPr/>
        </p:nvSpPr>
        <p:spPr>
          <a:xfrm>
            <a:off x="5081285" y="4858303"/>
            <a:ext cx="3107803" cy="147732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{</a:t>
            </a:r>
          </a:p>
          <a:p>
            <a:r>
              <a:rPr lang="en-US" dirty="0"/>
              <a:t>    'cost': &lt;function&gt;,</a:t>
            </a:r>
          </a:p>
          <a:p>
            <a:r>
              <a:rPr lang="en-US" dirty="0"/>
              <a:t>    'sell': &lt;function&gt;,</a:t>
            </a:r>
          </a:p>
          <a:p>
            <a:r>
              <a:rPr lang="en-US" dirty="0"/>
              <a:t>    '__</a:t>
            </a:r>
            <a:r>
              <a:rPr lang="en-US" dirty="0" err="1"/>
              <a:t>init</a:t>
            </a:r>
            <a:r>
              <a:rPr lang="en-US" dirty="0"/>
              <a:t>__': &lt;function&gt;</a:t>
            </a:r>
          </a:p>
          <a:p>
            <a:r>
              <a:rPr lang="en-US" dirty="0"/>
              <a:t>}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7F5D515-686A-475E-A24C-58C70FCB8AA3}"/>
              </a:ext>
            </a:extLst>
          </p:cNvPr>
          <p:cNvCxnSpPr/>
          <p:nvPr/>
        </p:nvCxnSpPr>
        <p:spPr>
          <a:xfrm>
            <a:off x="2858947" y="5596967"/>
            <a:ext cx="2095018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973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F0D41-D0B4-4489-A376-A5E70A19B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Instances and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09ED4-3208-4408-BA4D-42F88C47F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Instances and classes are linked together. </a:t>
            </a:r>
            <a:endParaRPr lang="tr-TR" dirty="0"/>
          </a:p>
          <a:p>
            <a:r>
              <a:rPr lang="en-US" dirty="0"/>
              <a:t>__class__ attribute refers back to the class.</a:t>
            </a:r>
            <a:endParaRPr lang="tr-TR" dirty="0"/>
          </a:p>
          <a:p>
            <a:endParaRPr lang="tr-TR" dirty="0"/>
          </a:p>
          <a:p>
            <a:pPr marL="285750" lvl="1" indent="0">
              <a:buNone/>
            </a:pPr>
            <a:r>
              <a:rPr lang="en-US" b="1" dirty="0"/>
              <a:t>&gt;&gt;&gt; s = Stock('GOOG', 100, 490.1)</a:t>
            </a:r>
          </a:p>
          <a:p>
            <a:pPr marL="285750" lvl="1" indent="0">
              <a:buNone/>
            </a:pPr>
            <a:r>
              <a:rPr lang="en-US" b="1" dirty="0"/>
              <a:t>&gt;&gt;&gt; s.__</a:t>
            </a:r>
            <a:r>
              <a:rPr lang="en-US" b="1" dirty="0" err="1"/>
              <a:t>dict</a:t>
            </a:r>
            <a:r>
              <a:rPr lang="en-US" b="1" dirty="0"/>
              <a:t>__</a:t>
            </a:r>
          </a:p>
          <a:p>
            <a:pPr marL="285750" lvl="1" indent="0">
              <a:buNone/>
            </a:pPr>
            <a:r>
              <a:rPr lang="en-US" b="1" dirty="0"/>
              <a:t>{ 'name': 'GOOG', 'shares': 100, 'price': 490.1 }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s.__class</a:t>
            </a:r>
            <a:r>
              <a:rPr lang="en-US" b="1" dirty="0"/>
              <a:t>__</a:t>
            </a:r>
          </a:p>
          <a:p>
            <a:pPr marL="285750" lvl="1" indent="0">
              <a:buNone/>
            </a:pPr>
            <a:r>
              <a:rPr lang="en-US" b="1" dirty="0"/>
              <a:t>&lt;class '__</a:t>
            </a:r>
            <a:r>
              <a:rPr lang="en-US" b="1" dirty="0" err="1"/>
              <a:t>main__.Stock</a:t>
            </a:r>
            <a:r>
              <a:rPr lang="en-US" b="1" dirty="0"/>
              <a:t>'&gt;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pPr algn="l"/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The instance dictionary holds data unique to each instance, whereas the class dictionary holds data collectively shared by </a:t>
            </a:r>
            <a:r>
              <a:rPr lang="en-US" b="0" i="1" dirty="0">
                <a:solidFill>
                  <a:srgbClr val="24292F"/>
                </a:solidFill>
                <a:effectLst/>
                <a:latin typeface="-apple-system"/>
              </a:rPr>
              <a:t>all</a:t>
            </a:r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 instances.</a:t>
            </a:r>
            <a:br>
              <a:rPr lang="en-US" dirty="0"/>
            </a:br>
            <a:endParaRPr lang="tr-TR" dirty="0"/>
          </a:p>
          <a:p>
            <a:endParaRPr lang="tr-TR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894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17136</TotalTime>
  <Words>3016</Words>
  <Application>Microsoft Office PowerPoint</Application>
  <PresentationFormat>On-screen Show (4:3)</PresentationFormat>
  <Paragraphs>559</Paragraphs>
  <Slides>41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1" baseType="lpstr">
      <vt:lpstr>-apple-system</vt:lpstr>
      <vt:lpstr>Arial</vt:lpstr>
      <vt:lpstr>Calibri</vt:lpstr>
      <vt:lpstr>Calibri Light</vt:lpstr>
      <vt:lpstr>Courier</vt:lpstr>
      <vt:lpstr>Courier-Bold</vt:lpstr>
      <vt:lpstr>GillSans</vt:lpstr>
      <vt:lpstr>ui-monospace</vt:lpstr>
      <vt:lpstr>Wingdings</vt:lpstr>
      <vt:lpstr>Office Theme</vt:lpstr>
      <vt:lpstr>Section 6  Inner Workings of Python Objects</vt:lpstr>
      <vt:lpstr>Overview</vt:lpstr>
      <vt:lpstr>Dictionaries Revisited</vt:lpstr>
      <vt:lpstr>Dicts and Modules</vt:lpstr>
      <vt:lpstr>Dicts and Objects</vt:lpstr>
      <vt:lpstr>Dicts and Instances</vt:lpstr>
      <vt:lpstr>Dicts and Instances</vt:lpstr>
      <vt:lpstr>Dicts and Classes</vt:lpstr>
      <vt:lpstr>Instances and Classes</vt:lpstr>
      <vt:lpstr>Instances and Classes</vt:lpstr>
      <vt:lpstr>Attribute Access</vt:lpstr>
      <vt:lpstr>Modifying Instances</vt:lpstr>
      <vt:lpstr>Modifying Instances</vt:lpstr>
      <vt:lpstr>Reading Attributes</vt:lpstr>
      <vt:lpstr>Reading Attributes</vt:lpstr>
      <vt:lpstr>How inheritance works</vt:lpstr>
      <vt:lpstr>Reading Attributes</vt:lpstr>
      <vt:lpstr>Single Inheritance</vt:lpstr>
      <vt:lpstr>Method Resolution Order or MRO</vt:lpstr>
      <vt:lpstr>MRO in Multiple Inheritance</vt:lpstr>
      <vt:lpstr>Multiple Inheritance</vt:lpstr>
      <vt:lpstr>Multiple Inheritance</vt:lpstr>
      <vt:lpstr>Multiple Inheritance</vt:lpstr>
      <vt:lpstr>Multiple Inheritance</vt:lpstr>
      <vt:lpstr>Why super()</vt:lpstr>
      <vt:lpstr>Some Cautions</vt:lpstr>
      <vt:lpstr>Classes and Encapsulation</vt:lpstr>
      <vt:lpstr>A Problem</vt:lpstr>
      <vt:lpstr>Private/Protected Attributes</vt:lpstr>
      <vt:lpstr>Private Attributes</vt:lpstr>
      <vt:lpstr>Private Attributes</vt:lpstr>
      <vt:lpstr>Problem: Simple Attributes</vt:lpstr>
      <vt:lpstr>Managed Attributes</vt:lpstr>
      <vt:lpstr>Properties</vt:lpstr>
      <vt:lpstr>Properties</vt:lpstr>
      <vt:lpstr>Properties</vt:lpstr>
      <vt:lpstr>Properties</vt:lpstr>
      <vt:lpstr>Properties</vt:lpstr>
      <vt:lpstr>Uniform Access</vt:lpstr>
      <vt:lpstr>__slots__ Attribute</vt:lpstr>
      <vt:lpstr>Final Comments on Encapsulation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Hybrid Support Vector Machine Approach for Multiclass Problems</dc:title>
  <dc:creator>Melis Özyıldırım</dc:creator>
  <cp:lastModifiedBy>serkan kartal</cp:lastModifiedBy>
  <cp:revision>824</cp:revision>
  <dcterms:created xsi:type="dcterms:W3CDTF">2012-05-26T14:08:44Z</dcterms:created>
  <dcterms:modified xsi:type="dcterms:W3CDTF">2021-11-17T20:51:10Z</dcterms:modified>
</cp:coreProperties>
</file>