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3" r:id="rId1"/>
  </p:sldMasterIdLst>
  <p:notesMasterIdLst>
    <p:notesMasterId r:id="rId56"/>
  </p:notesMasterIdLst>
  <p:sldIdLst>
    <p:sldId id="256" r:id="rId2"/>
    <p:sldId id="258" r:id="rId3"/>
    <p:sldId id="266" r:id="rId4"/>
    <p:sldId id="355" r:id="rId5"/>
    <p:sldId id="356" r:id="rId6"/>
    <p:sldId id="357" r:id="rId7"/>
    <p:sldId id="358" r:id="rId8"/>
    <p:sldId id="360" r:id="rId9"/>
    <p:sldId id="361" r:id="rId10"/>
    <p:sldId id="359" r:id="rId11"/>
    <p:sldId id="363" r:id="rId12"/>
    <p:sldId id="364" r:id="rId13"/>
    <p:sldId id="365" r:id="rId14"/>
    <p:sldId id="366" r:id="rId15"/>
    <p:sldId id="368" r:id="rId16"/>
    <p:sldId id="369" r:id="rId17"/>
    <p:sldId id="370" r:id="rId18"/>
    <p:sldId id="371" r:id="rId19"/>
    <p:sldId id="372" r:id="rId20"/>
    <p:sldId id="374" r:id="rId21"/>
    <p:sldId id="373" r:id="rId22"/>
    <p:sldId id="375" r:id="rId23"/>
    <p:sldId id="376" r:id="rId24"/>
    <p:sldId id="377" r:id="rId25"/>
    <p:sldId id="378" r:id="rId26"/>
    <p:sldId id="379" r:id="rId27"/>
    <p:sldId id="380" r:id="rId28"/>
    <p:sldId id="381" r:id="rId29"/>
    <p:sldId id="382" r:id="rId30"/>
    <p:sldId id="383" r:id="rId31"/>
    <p:sldId id="384" r:id="rId32"/>
    <p:sldId id="385" r:id="rId33"/>
    <p:sldId id="386" r:id="rId34"/>
    <p:sldId id="387" r:id="rId35"/>
    <p:sldId id="388" r:id="rId36"/>
    <p:sldId id="389" r:id="rId37"/>
    <p:sldId id="390" r:id="rId38"/>
    <p:sldId id="391" r:id="rId39"/>
    <p:sldId id="393" r:id="rId40"/>
    <p:sldId id="392" r:id="rId41"/>
    <p:sldId id="367" r:id="rId42"/>
    <p:sldId id="394" r:id="rId43"/>
    <p:sldId id="395" r:id="rId44"/>
    <p:sldId id="398" r:id="rId45"/>
    <p:sldId id="397" r:id="rId46"/>
    <p:sldId id="399" r:id="rId47"/>
    <p:sldId id="400" r:id="rId48"/>
    <p:sldId id="401" r:id="rId49"/>
    <p:sldId id="402" r:id="rId50"/>
    <p:sldId id="403" r:id="rId51"/>
    <p:sldId id="404" r:id="rId52"/>
    <p:sldId id="405" r:id="rId53"/>
    <p:sldId id="406" r:id="rId54"/>
    <p:sldId id="407" r:id="rId5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erkann" initials="S" lastIdx="3" clrIdx="0">
    <p:extLst>
      <p:ext uri="{19B8F6BF-5375-455C-9EA6-DF929625EA0E}">
        <p15:presenceInfo xmlns:p15="http://schemas.microsoft.com/office/powerpoint/2012/main" userId="Serkann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849A0A"/>
    <a:srgbClr val="000000"/>
    <a:srgbClr val="996600"/>
    <a:srgbClr val="69699D"/>
    <a:srgbClr val="E6E6C3"/>
    <a:srgbClr val="333333"/>
    <a:srgbClr val="003366"/>
    <a:srgbClr val="666699"/>
    <a:srgbClr val="33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18603FDC-E32A-4AB5-989C-0864C3EAD2B8}" styleName="Themed Style 2 - Accent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693" autoAdjust="0"/>
    <p:restoredTop sz="80275" autoAdjust="0"/>
  </p:normalViewPr>
  <p:slideViewPr>
    <p:cSldViewPr snapToGrid="0" snapToObjects="1">
      <p:cViewPr varScale="1">
        <p:scale>
          <a:sx n="78" d="100"/>
          <a:sy n="78" d="100"/>
        </p:scale>
        <p:origin x="1080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 snapToObjects="1">
      <p:cViewPr varScale="1">
        <p:scale>
          <a:sx n="68" d="100"/>
          <a:sy n="68" d="100"/>
        </p:scale>
        <p:origin x="3101" y="53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presProps" Target="presProps.xml"/><Relationship Id="rId5" Type="http://schemas.openxmlformats.org/officeDocument/2006/relationships/slide" Target="slides/slide4.xml"/><Relationship Id="rId61" Type="http://schemas.openxmlformats.org/officeDocument/2006/relationships/tableStyles" Target="tableStyles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commentAuthors" Target="commentAuthors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02C7BD5-06F0-9C4A-921A-01E890CD7FEA}" type="datetimeFigureOut">
              <a:rPr lang="en-US" smtClean="0"/>
              <a:t>20-Oct-23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Click to edit Master text styles</a:t>
            </a:r>
          </a:p>
          <a:p>
            <a:pPr lvl="1"/>
            <a:r>
              <a:rPr lang="tr-TR"/>
              <a:t>Second level</a:t>
            </a:r>
          </a:p>
          <a:p>
            <a:pPr lvl="2"/>
            <a:r>
              <a:rPr lang="tr-TR"/>
              <a:t>Third level</a:t>
            </a:r>
          </a:p>
          <a:p>
            <a:pPr lvl="3"/>
            <a:r>
              <a:rPr lang="tr-TR"/>
              <a:t>Fourth level</a:t>
            </a:r>
          </a:p>
          <a:p>
            <a:pPr lvl="4"/>
            <a:r>
              <a:rPr lang="tr-TR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639615-C8A6-3240-B0B3-1EA1529BD1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37126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sz="1200" b="0" i="0" kern="1200" baseline="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639615-C8A6-3240-B0B3-1EA1529BD113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65108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0639615-C8A6-3240-B0B3-1EA1529BD113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082535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0639615-C8A6-3240-B0B3-1EA1529BD113}" type="slidenum">
              <a:rPr lang="en-US" smtClean="0"/>
              <a:t>51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02192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>
            <a:normAutofit/>
          </a:bodyPr>
          <a:lstStyle>
            <a:lvl1pPr algn="ctr">
              <a:defRPr sz="3600" b="1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cs-CZ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dirty="0"/>
              <a:t>Click to edit Master subtitle style</a:t>
            </a:r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E28AF-C10E-3846-9274-5D11A11608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67775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This research was carried out under the project: “Supporting the development of international mobility of research staff at CULS Prague”, reg. no. CZ.02.2.69/0.0/0.0/16_027/0008366.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E28AF-C10E-3846-9274-5D11A11608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67175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cs-CZ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This research was carried out under the project: “Supporting the development of international mobility of research staff at CULS Prague”, reg. no. CZ.02.2.69/0.0/0.0/16_027/0008366.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E28AF-C10E-3846-9274-5D11A11608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548081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This research was carried out under the project: “Supporting the development of international mobility of research staff at CULS Prague”, reg. no. CZ.02.2.69/0.0/0.0/16_027/0008366.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E28AF-C10E-3846-9274-5D11A11608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5385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en-US" dirty="0"/>
              <a:t>Click to edit Master title style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Clr>
                <a:schemeClr val="accent1">
                  <a:lumMod val="75000"/>
                </a:schemeClr>
              </a:buClr>
              <a:defRPr/>
            </a:lvl1pPr>
            <a:lvl2pPr>
              <a:buClr>
                <a:schemeClr val="accent1">
                  <a:lumMod val="75000"/>
                </a:schemeClr>
              </a:buClr>
              <a:defRPr/>
            </a:lvl2pPr>
            <a:lvl3pPr>
              <a:buClr>
                <a:schemeClr val="accent1">
                  <a:lumMod val="75000"/>
                </a:schemeClr>
              </a:buClr>
              <a:defRPr/>
            </a:lvl3pPr>
            <a:lvl4pPr>
              <a:buClr>
                <a:schemeClr val="accent1">
                  <a:lumMod val="75000"/>
                </a:schemeClr>
              </a:buClr>
              <a:defRPr/>
            </a:lvl4pPr>
            <a:lvl5pPr>
              <a:buClr>
                <a:schemeClr val="accent1">
                  <a:lumMod val="75000"/>
                </a:schemeClr>
              </a:buClr>
              <a:defRPr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cs-CZ" dirty="0"/>
          </a:p>
        </p:txBody>
      </p:sp>
      <p:sp>
        <p:nvSpPr>
          <p:cNvPr id="8" name="Rectangle 1"/>
          <p:cNvSpPr txBox="1">
            <a:spLocks noChangeArrowheads="1"/>
          </p:cNvSpPr>
          <p:nvPr userDrawn="1"/>
        </p:nvSpPr>
        <p:spPr bwMode="auto">
          <a:xfrm>
            <a:off x="1" y="-2349"/>
            <a:ext cx="9144000" cy="230832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>
            <a:defPPr>
              <a:defRPr lang="cs-CZ"/>
            </a:defPPr>
            <a:lvl1pPr marL="0" algn="ctr" defTabSz="914400" rtl="0" eaLnBrk="1" latinLnBrk="0" hangingPunct="1">
              <a:defRPr sz="1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eaLnBrk="0" fontAlgn="base" hangingPunct="0">
              <a:spcBef>
                <a:spcPct val="0"/>
              </a:spcBef>
              <a:spcAft>
                <a:spcPct val="0"/>
              </a:spcAft>
            </a:pPr>
            <a:endParaRPr lang="cs-CZ" altLang="cs-CZ" sz="900"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928289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dirty="0"/>
              <a:t>Click to edit Master title style</a:t>
            </a:r>
            <a:endParaRPr lang="cs-CZ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E28AF-C10E-3846-9274-5D11A11608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89692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877DDE-FE91-4F9E-B6CF-F2D56CBEB00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8650" y="365126"/>
            <a:ext cx="7886700" cy="840219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tr-TR" dirty="0"/>
              <a:t>M</a:t>
            </a:r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5D1C00AD-44C4-432A-B4E8-9AEC87B2B823}"/>
              </a:ext>
            </a:extLst>
          </p:cNvPr>
          <p:cNvSpPr txBox="1">
            <a:spLocks/>
          </p:cNvSpPr>
          <p:nvPr userDrawn="1"/>
        </p:nvSpPr>
        <p:spPr>
          <a:xfrm>
            <a:off x="628650" y="3404702"/>
            <a:ext cx="7886700" cy="84021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1" kern="1200">
                <a:solidFill>
                  <a:schemeClr val="tx1"/>
                </a:solidFill>
                <a:latin typeface="+mn-lt"/>
                <a:ea typeface="+mj-ea"/>
                <a:cs typeface="+mj-cs"/>
              </a:defRPr>
            </a:lvl1pPr>
          </a:lstStyle>
          <a:p>
            <a:r>
              <a:rPr lang="tr-TR" sz="3200" dirty="0"/>
              <a:t>m</a:t>
            </a:r>
            <a:endParaRPr lang="en-US" sz="3200" dirty="0"/>
          </a:p>
        </p:txBody>
      </p:sp>
      <p:sp>
        <p:nvSpPr>
          <p:cNvPr id="7" name="Text Placeholder 2">
            <a:extLst>
              <a:ext uri="{FF2B5EF4-FFF2-40B4-BE49-F238E27FC236}">
                <a16:creationId xmlns:a16="http://schemas.microsoft.com/office/drawing/2014/main" id="{5E858803-2374-4CC2-BBB0-1EDEB58B1F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49" y="1340363"/>
            <a:ext cx="7722523" cy="20886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cs-CZ" dirty="0"/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B8BE3917-57B4-4485-AD33-70795FEC6D2D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628649" y="4330931"/>
            <a:ext cx="7800455" cy="21584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972857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E28AF-C10E-3846-9274-5D11A11608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08707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cs-CZ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E28AF-C10E-3846-9274-5D11A11608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69033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E28AF-C10E-3846-9274-5D11A11608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23863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E28AF-C10E-3846-9274-5D11A11608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63552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E28AF-C10E-3846-9274-5D11A11608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94119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cs-CZ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cs-CZ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4FE19F-5CD0-4505-AE91-72C42BF1EB23}" type="slidenum">
              <a:rPr lang="cs-CZ" smtClean="0"/>
              <a:t>‹#›</a:t>
            </a:fld>
            <a:endParaRPr lang="cs-CZ"/>
          </a:p>
        </p:txBody>
      </p:sp>
      <p:sp>
        <p:nvSpPr>
          <p:cNvPr id="8" name="Rectangle 1"/>
          <p:cNvSpPr txBox="1">
            <a:spLocks noChangeArrowheads="1"/>
          </p:cNvSpPr>
          <p:nvPr userDrawn="1"/>
        </p:nvSpPr>
        <p:spPr bwMode="auto">
          <a:xfrm>
            <a:off x="1" y="-2349"/>
            <a:ext cx="9144000" cy="230832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>
            <a:defPPr>
              <a:defRPr lang="cs-CZ"/>
            </a:defPPr>
            <a:lvl1pPr marL="0" algn="ctr" defTabSz="914400" rtl="0" eaLnBrk="1" latinLnBrk="0" hangingPunct="1">
              <a:defRPr sz="1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eaLnBrk="0" fontAlgn="base" hangingPunct="0">
              <a:spcBef>
                <a:spcPct val="0"/>
              </a:spcBef>
              <a:spcAft>
                <a:spcPct val="0"/>
              </a:spcAft>
            </a:pPr>
            <a:endParaRPr lang="cs-CZ" altLang="cs-CZ" sz="900"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88751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85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hf sldNum="0" hd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600" b="1" kern="1200">
          <a:solidFill>
            <a:schemeClr val="tx1"/>
          </a:solidFill>
          <a:latin typeface="+mn-lt"/>
          <a:ea typeface="+mj-ea"/>
          <a:cs typeface="+mj-cs"/>
        </a:defRPr>
      </a:lvl1pPr>
    </p:titleStyle>
    <p:bodyStyle>
      <a:lvl1pPr marL="342900" indent="-342900" algn="l" defTabSz="685800" rtl="0" eaLnBrk="1" latinLnBrk="0" hangingPunct="1">
        <a:lnSpc>
          <a:spcPct val="90000"/>
        </a:lnSpc>
        <a:spcBef>
          <a:spcPts val="750"/>
        </a:spcBef>
        <a:buClr>
          <a:schemeClr val="accent1">
            <a:lumMod val="75000"/>
          </a:schemeClr>
        </a:buClr>
        <a:buFont typeface="Wingdings" panose="05000000000000000000" pitchFamily="2" charset="2"/>
        <a:buChar char="Ø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628650" indent="-285750" algn="l" defTabSz="685800" rtl="0" eaLnBrk="1" latinLnBrk="0" hangingPunct="1">
        <a:lnSpc>
          <a:spcPct val="90000"/>
        </a:lnSpc>
        <a:spcBef>
          <a:spcPts val="375"/>
        </a:spcBef>
        <a:buClr>
          <a:schemeClr val="accent1">
            <a:lumMod val="75000"/>
          </a:schemeClr>
        </a:buClr>
        <a:buFont typeface="Wingdings" panose="05000000000000000000" pitchFamily="2" charset="2"/>
        <a:buChar char="Ø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71550" indent="-285750" algn="l" defTabSz="685800" rtl="0" eaLnBrk="1" latinLnBrk="0" hangingPunct="1">
        <a:lnSpc>
          <a:spcPct val="90000"/>
        </a:lnSpc>
        <a:spcBef>
          <a:spcPts val="375"/>
        </a:spcBef>
        <a:buClr>
          <a:schemeClr val="accent1">
            <a:lumMod val="75000"/>
          </a:schemeClr>
        </a:buClr>
        <a:buFont typeface="Wingdings" panose="05000000000000000000" pitchFamily="2" charset="2"/>
        <a:buChar char="Ø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314450" indent="-285750" algn="l" defTabSz="685800" rtl="0" eaLnBrk="1" latinLnBrk="0" hangingPunct="1">
        <a:lnSpc>
          <a:spcPct val="90000"/>
        </a:lnSpc>
        <a:spcBef>
          <a:spcPts val="375"/>
        </a:spcBef>
        <a:buClr>
          <a:schemeClr val="accent1">
            <a:lumMod val="75000"/>
          </a:schemeClr>
        </a:buClr>
        <a:buFont typeface="Wingdings" panose="05000000000000000000" pitchFamily="2" charset="2"/>
        <a:buChar char="Ø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657350" indent="-285750" algn="l" defTabSz="685800" rtl="0" eaLnBrk="1" latinLnBrk="0" hangingPunct="1">
        <a:lnSpc>
          <a:spcPct val="90000"/>
        </a:lnSpc>
        <a:spcBef>
          <a:spcPts val="375"/>
        </a:spcBef>
        <a:buClr>
          <a:schemeClr val="accent1">
            <a:lumMod val="75000"/>
          </a:schemeClr>
        </a:buClr>
        <a:buFont typeface="Wingdings" panose="05000000000000000000" pitchFamily="2" charset="2"/>
        <a:buChar char="Ø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02128" y="1307592"/>
            <a:ext cx="7739743" cy="2107340"/>
          </a:xfrm>
        </p:spPr>
        <p:txBody>
          <a:bodyPr/>
          <a:lstStyle/>
          <a:p>
            <a:r>
              <a:rPr lang="en-US" sz="4400" b="1">
                <a:solidFill>
                  <a:schemeClr val="accent5">
                    <a:lumMod val="75000"/>
                  </a:schemeClr>
                </a:solidFill>
              </a:rPr>
              <a:t>Python Programming for Machine Learning</a:t>
            </a:r>
            <a:endParaRPr lang="en-US" sz="4400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3624147"/>
            <a:ext cx="8305800" cy="2948932"/>
          </a:xfrm>
        </p:spPr>
        <p:txBody>
          <a:bodyPr>
            <a:normAutofit/>
          </a:bodyPr>
          <a:lstStyle/>
          <a:p>
            <a:r>
              <a:rPr lang="en-US" sz="2000" b="1" dirty="0">
                <a:solidFill>
                  <a:schemeClr val="accent1">
                    <a:lumMod val="50000"/>
                  </a:schemeClr>
                </a:solidFill>
              </a:rPr>
              <a:t>Serkan KARTAL</a:t>
            </a:r>
            <a:endParaRPr lang="tr-TR" sz="2000" b="1" dirty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en-US" sz="2000" b="1" dirty="0">
                <a:solidFill>
                  <a:schemeClr val="accent1">
                    <a:lumMod val="50000"/>
                  </a:schemeClr>
                </a:solidFill>
              </a:rPr>
              <a:t>Department of Computer Engineering</a:t>
            </a:r>
          </a:p>
          <a:p>
            <a:r>
              <a:rPr lang="tr-TR" sz="2000" b="1" dirty="0">
                <a:solidFill>
                  <a:schemeClr val="accent1">
                    <a:lumMod val="50000"/>
                  </a:schemeClr>
                </a:solidFill>
              </a:rPr>
              <a:t>C</a:t>
            </a:r>
            <a:r>
              <a:rPr lang="en-US" sz="2000" b="1" dirty="0" err="1">
                <a:solidFill>
                  <a:schemeClr val="accent1">
                    <a:lumMod val="50000"/>
                  </a:schemeClr>
                </a:solidFill>
              </a:rPr>
              <a:t>ukurova</a:t>
            </a:r>
            <a:r>
              <a:rPr lang="en-US" sz="2000" b="1" dirty="0">
                <a:solidFill>
                  <a:schemeClr val="accent1">
                    <a:lumMod val="50000"/>
                  </a:schemeClr>
                </a:solidFill>
              </a:rPr>
              <a:t> University</a:t>
            </a:r>
          </a:p>
          <a:p>
            <a:endParaRPr lang="en-US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algn="l"/>
            <a:endParaRPr lang="en-US" b="1" dirty="0"/>
          </a:p>
          <a:p>
            <a:endParaRPr lang="en-US" dirty="0">
              <a:solidFill>
                <a:srgbClr val="734D26"/>
              </a:solidFill>
            </a:endParaRPr>
          </a:p>
          <a:p>
            <a:endParaRPr lang="en-US" dirty="0">
              <a:solidFill>
                <a:srgbClr val="734D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78461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429885-86A3-40BB-BF6E-610FEC99D5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Function Design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8885F8-6F5F-48C6-9B94-E514EF4CB1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Ideally, functions should be a black box. </a:t>
            </a:r>
          </a:p>
          <a:p>
            <a:r>
              <a:rPr lang="en-US" dirty="0"/>
              <a:t>They should only operate on passed inputs and avoid global variables and mysterious side-effects.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                  </a:t>
            </a:r>
            <a:r>
              <a:rPr lang="en-US" dirty="0">
                <a:solidFill>
                  <a:srgbClr val="FF0000"/>
                </a:solidFill>
              </a:rPr>
              <a:t> #</a:t>
            </a:r>
            <a:r>
              <a:rPr lang="en-US" b="1" dirty="0">
                <a:solidFill>
                  <a:srgbClr val="FF0000"/>
                </a:solidFill>
              </a:rPr>
              <a:t>YES</a:t>
            </a:r>
          </a:p>
          <a:p>
            <a:pPr marL="285750" lvl="1" indent="0">
              <a:buNone/>
            </a:pPr>
            <a:r>
              <a:rPr lang="en-US" b="1" dirty="0"/>
              <a:t>def </a:t>
            </a:r>
            <a:r>
              <a:rPr lang="en-US" b="1" dirty="0" err="1"/>
              <a:t>read_prices</a:t>
            </a:r>
            <a:r>
              <a:rPr lang="en-US" b="1" dirty="0"/>
              <a:t>(filename):</a:t>
            </a:r>
          </a:p>
          <a:p>
            <a:pPr marL="628650" lvl="2" indent="0">
              <a:buNone/>
            </a:pPr>
            <a:r>
              <a:rPr lang="en-US" sz="1800" b="1" dirty="0"/>
              <a:t>prices = {}</a:t>
            </a:r>
          </a:p>
          <a:p>
            <a:pPr marL="628650" lvl="2" indent="0">
              <a:buNone/>
            </a:pPr>
            <a:r>
              <a:rPr lang="en-US" sz="1800" b="1" dirty="0"/>
              <a:t>f = open(filename)</a:t>
            </a:r>
          </a:p>
          <a:p>
            <a:pPr marL="628650" lvl="2" indent="0">
              <a:buNone/>
            </a:pPr>
            <a:r>
              <a:rPr lang="en-US" sz="1800" b="1" dirty="0"/>
              <a:t>...</a:t>
            </a:r>
          </a:p>
          <a:p>
            <a:pPr marL="628650" lvl="2" indent="0">
              <a:buNone/>
            </a:pPr>
            <a:r>
              <a:rPr lang="en-US" sz="1800" b="1" dirty="0"/>
              <a:t>return prices</a:t>
            </a:r>
          </a:p>
          <a:p>
            <a:pPr marL="285750" lvl="1" indent="0">
              <a:buNone/>
            </a:pPr>
            <a:r>
              <a:rPr lang="en-US" b="1" dirty="0"/>
              <a:t>prices = </a:t>
            </a:r>
            <a:r>
              <a:rPr lang="en-US" b="1" dirty="0" err="1"/>
              <a:t>read_prices</a:t>
            </a:r>
            <a:r>
              <a:rPr lang="en-US" b="1" dirty="0"/>
              <a:t>('prices.csv')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912A1B6E-1D05-4B5B-B58C-2F0C967EE70B}"/>
              </a:ext>
            </a:extLst>
          </p:cNvPr>
          <p:cNvSpPr txBox="1">
            <a:spLocks/>
          </p:cNvSpPr>
          <p:nvPr/>
        </p:nvSpPr>
        <p:spPr>
          <a:xfrm>
            <a:off x="4837895" y="3180824"/>
            <a:ext cx="4306105" cy="261466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Ø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8650" indent="-2857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Ø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71550" indent="-2857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Ø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14450" indent="-2857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Ø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657350" indent="-2857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Ø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l">
              <a:buNone/>
            </a:pPr>
            <a:r>
              <a:rPr lang="en-US" sz="1800" dirty="0">
                <a:solidFill>
                  <a:srgbClr val="FF0000"/>
                </a:solidFill>
              </a:rPr>
              <a:t>           #</a:t>
            </a:r>
            <a:r>
              <a:rPr lang="en-US" sz="1800" b="1" dirty="0">
                <a:solidFill>
                  <a:srgbClr val="FF0000"/>
                </a:solidFill>
              </a:rPr>
              <a:t>NO</a:t>
            </a:r>
            <a:endParaRPr lang="en-US" sz="1800" b="1" i="0" u="none" strike="noStrike" baseline="0" dirty="0"/>
          </a:p>
          <a:p>
            <a:pPr marL="0" indent="0" algn="l">
              <a:buNone/>
            </a:pPr>
            <a:r>
              <a:rPr lang="en-US" sz="1800" b="1" i="0" u="none" strike="noStrike" baseline="0" dirty="0"/>
              <a:t>filename = 'prices.csv'</a:t>
            </a:r>
          </a:p>
          <a:p>
            <a:pPr marL="0" indent="0" algn="l">
              <a:buNone/>
            </a:pPr>
            <a:r>
              <a:rPr lang="en-US" b="1" i="0" u="none" strike="noStrike" baseline="0" dirty="0"/>
              <a:t>prices = {}</a:t>
            </a:r>
          </a:p>
          <a:p>
            <a:pPr marL="0" indent="0" algn="l">
              <a:buNone/>
            </a:pPr>
            <a:r>
              <a:rPr lang="en-US" b="1" i="0" u="none" strike="noStrike" baseline="0" dirty="0"/>
              <a:t>def </a:t>
            </a:r>
            <a:r>
              <a:rPr lang="en-US" b="1" i="0" u="none" strike="noStrike" baseline="0" dirty="0" err="1"/>
              <a:t>read_prices</a:t>
            </a:r>
            <a:r>
              <a:rPr lang="en-US" b="1" i="0" u="none" strike="noStrike" baseline="0" dirty="0"/>
              <a:t>()</a:t>
            </a:r>
          </a:p>
          <a:p>
            <a:pPr marL="285750" lvl="1" indent="0">
              <a:buNone/>
            </a:pPr>
            <a:r>
              <a:rPr lang="en-US" b="1" i="0" u="none" strike="noStrike" baseline="0" dirty="0"/>
              <a:t>f = open(filename)</a:t>
            </a:r>
          </a:p>
          <a:p>
            <a:pPr marL="285750" lvl="1" indent="0">
              <a:buNone/>
            </a:pPr>
            <a:r>
              <a:rPr lang="en-US" b="1" i="0" u="none" strike="noStrike" baseline="0" dirty="0"/>
              <a:t>...</a:t>
            </a:r>
          </a:p>
          <a:p>
            <a:pPr marL="0" indent="0" algn="l">
              <a:buNone/>
            </a:pPr>
            <a:r>
              <a:rPr lang="en-US" sz="1800" b="1" i="0" u="none" strike="noStrike" baseline="0" dirty="0"/>
              <a:t>return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8871372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B1CD67-771B-4D7C-B3BD-A1942B5372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Doc Strings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CA5962-8703-447E-A5C8-709360A3CD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690689"/>
            <a:ext cx="7886700" cy="4486274"/>
          </a:xfrm>
        </p:spPr>
        <p:txBody>
          <a:bodyPr>
            <a:normAutofit lnSpcReduction="10000"/>
          </a:bodyPr>
          <a:lstStyle/>
          <a:p>
            <a:r>
              <a:rPr lang="en-US" dirty="0"/>
              <a:t>It's good practice to include documentation in the form of a doc-string.</a:t>
            </a:r>
          </a:p>
          <a:p>
            <a:r>
              <a:rPr lang="en-US" dirty="0"/>
              <a:t>Doc-strings are strings written immediately after the name of the function. </a:t>
            </a:r>
          </a:p>
          <a:p>
            <a:endParaRPr lang="en-US" dirty="0"/>
          </a:p>
          <a:p>
            <a:pPr marL="285750" lvl="1" indent="0">
              <a:buNone/>
            </a:pPr>
            <a:r>
              <a:rPr lang="en-US" b="1" dirty="0"/>
              <a:t>def </a:t>
            </a:r>
            <a:r>
              <a:rPr lang="en-US" b="1" dirty="0" err="1"/>
              <a:t>read_prices</a:t>
            </a:r>
            <a:r>
              <a:rPr lang="en-US" b="1" dirty="0"/>
              <a:t>(filename):</a:t>
            </a:r>
          </a:p>
          <a:p>
            <a:pPr marL="285750" lvl="1" indent="0">
              <a:buNone/>
            </a:pPr>
            <a:r>
              <a:rPr lang="en-US" b="1" dirty="0">
                <a:solidFill>
                  <a:srgbClr val="FF0000"/>
                </a:solidFill>
              </a:rPr>
              <a:t>    '''</a:t>
            </a:r>
          </a:p>
          <a:p>
            <a:pPr marL="285750" lvl="1" indent="0">
              <a:buNone/>
            </a:pPr>
            <a:r>
              <a:rPr lang="en-US" b="1" dirty="0">
                <a:solidFill>
                  <a:srgbClr val="FF0000"/>
                </a:solidFill>
              </a:rPr>
              <a:t>    Read prices from a CSV file of </a:t>
            </a:r>
            <a:r>
              <a:rPr lang="en-US" b="1" dirty="0" err="1">
                <a:solidFill>
                  <a:srgbClr val="FF0000"/>
                </a:solidFill>
              </a:rPr>
              <a:t>name,price</a:t>
            </a:r>
            <a:r>
              <a:rPr lang="en-US" b="1" dirty="0">
                <a:solidFill>
                  <a:srgbClr val="FF0000"/>
                </a:solidFill>
              </a:rPr>
              <a:t> data</a:t>
            </a:r>
          </a:p>
          <a:p>
            <a:pPr marL="285750" lvl="1" indent="0">
              <a:buNone/>
            </a:pPr>
            <a:r>
              <a:rPr lang="en-US" b="1" dirty="0">
                <a:solidFill>
                  <a:srgbClr val="FF0000"/>
                </a:solidFill>
              </a:rPr>
              <a:t>    '''</a:t>
            </a:r>
          </a:p>
          <a:p>
            <a:pPr marL="285750" lvl="1" indent="0">
              <a:buNone/>
            </a:pPr>
            <a:r>
              <a:rPr lang="en-US" b="1" dirty="0"/>
              <a:t>    prices = {}</a:t>
            </a:r>
          </a:p>
          <a:p>
            <a:pPr marL="285750" lvl="1" indent="0">
              <a:buNone/>
            </a:pPr>
            <a:r>
              <a:rPr lang="en-US" b="1" dirty="0"/>
              <a:t>    with open(filename) as f:</a:t>
            </a:r>
          </a:p>
          <a:p>
            <a:pPr marL="285750" lvl="1" indent="0">
              <a:buNone/>
            </a:pPr>
            <a:r>
              <a:rPr lang="en-US" b="1" dirty="0"/>
              <a:t>        </a:t>
            </a:r>
            <a:r>
              <a:rPr lang="en-US" b="1" dirty="0" err="1"/>
              <a:t>f_csv</a:t>
            </a:r>
            <a:r>
              <a:rPr lang="en-US" b="1" dirty="0"/>
              <a:t> = </a:t>
            </a:r>
            <a:r>
              <a:rPr lang="en-US" b="1" dirty="0" err="1"/>
              <a:t>csv.reader</a:t>
            </a:r>
            <a:r>
              <a:rPr lang="en-US" b="1" dirty="0"/>
              <a:t>(f)</a:t>
            </a:r>
          </a:p>
          <a:p>
            <a:pPr marL="285750" lvl="1" indent="0">
              <a:buNone/>
            </a:pPr>
            <a:r>
              <a:rPr lang="en-US" b="1" dirty="0"/>
              <a:t>        for row in </a:t>
            </a:r>
            <a:r>
              <a:rPr lang="en-US" b="1" dirty="0" err="1"/>
              <a:t>f_csv</a:t>
            </a:r>
            <a:r>
              <a:rPr lang="en-US" b="1" dirty="0"/>
              <a:t>:</a:t>
            </a:r>
          </a:p>
          <a:p>
            <a:pPr marL="285750" lvl="1" indent="0">
              <a:buNone/>
            </a:pPr>
            <a:r>
              <a:rPr lang="en-US" b="1" dirty="0"/>
              <a:t>            prices[row[0]] = float(row[1])</a:t>
            </a:r>
          </a:p>
          <a:p>
            <a:pPr marL="285750" lvl="1" indent="0">
              <a:buNone/>
            </a:pPr>
            <a:r>
              <a:rPr lang="en-US" b="1" dirty="0"/>
              <a:t>    return prices</a:t>
            </a:r>
          </a:p>
        </p:txBody>
      </p:sp>
    </p:spTree>
    <p:extLst>
      <p:ext uri="{BB962C8B-B14F-4D97-AF65-F5344CB8AC3E}">
        <p14:creationId xmlns:p14="http://schemas.microsoft.com/office/powerpoint/2010/main" val="310214709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C61D7A-55EF-4B50-A9A6-FEDA448D26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Calling a Function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4187CB-DFCC-431D-B61A-DD450707B3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400" dirty="0"/>
              <a:t>Consider this function:</a:t>
            </a:r>
          </a:p>
          <a:p>
            <a:pPr marL="0" indent="0">
              <a:buNone/>
            </a:pPr>
            <a:endParaRPr lang="en-US" sz="2400" dirty="0"/>
          </a:p>
          <a:p>
            <a:pPr marL="285750" lvl="1" indent="0">
              <a:buNone/>
            </a:pPr>
            <a:r>
              <a:rPr lang="en-US" sz="2000" b="1" dirty="0"/>
              <a:t>def </a:t>
            </a:r>
            <a:r>
              <a:rPr lang="en-US" sz="2000" b="1" dirty="0" err="1"/>
              <a:t>read_prices</a:t>
            </a:r>
            <a:r>
              <a:rPr lang="en-US" sz="2000" b="1" dirty="0"/>
              <a:t>(filename, debug):</a:t>
            </a:r>
          </a:p>
          <a:p>
            <a:pPr marL="285750" lvl="1" indent="0">
              <a:buNone/>
            </a:pPr>
            <a:r>
              <a:rPr lang="en-US" sz="2000" b="1" dirty="0"/>
              <a:t>    ...</a:t>
            </a:r>
          </a:p>
          <a:p>
            <a:endParaRPr lang="en-US" sz="2400" dirty="0"/>
          </a:p>
          <a:p>
            <a:r>
              <a:rPr lang="en-US" sz="2400" dirty="0"/>
              <a:t>You can call the function with positional arguments:</a:t>
            </a:r>
          </a:p>
          <a:p>
            <a:pPr marL="285750" lvl="1" indent="0">
              <a:buNone/>
            </a:pPr>
            <a:endParaRPr lang="en-US" sz="2000" b="1" dirty="0"/>
          </a:p>
          <a:p>
            <a:pPr marL="285750" lvl="1" indent="0">
              <a:buNone/>
            </a:pPr>
            <a:r>
              <a:rPr lang="en-US" sz="2000" b="1" dirty="0"/>
              <a:t>prices = </a:t>
            </a:r>
            <a:r>
              <a:rPr lang="en-US" sz="2000" b="1" dirty="0" err="1"/>
              <a:t>read_prices</a:t>
            </a:r>
            <a:r>
              <a:rPr lang="en-US" sz="2000" b="1" dirty="0"/>
              <a:t>('prices.csv', True)</a:t>
            </a:r>
          </a:p>
          <a:p>
            <a:pPr marL="0" indent="0">
              <a:buNone/>
            </a:pPr>
            <a:endParaRPr lang="en-US" sz="2400" dirty="0"/>
          </a:p>
          <a:p>
            <a:r>
              <a:rPr lang="en-US" sz="2400" dirty="0"/>
              <a:t>Or you can call the function with keyword arguments:</a:t>
            </a:r>
          </a:p>
          <a:p>
            <a:endParaRPr lang="en-US" sz="2400" dirty="0"/>
          </a:p>
          <a:p>
            <a:pPr marL="285750" lvl="1" indent="0">
              <a:buNone/>
            </a:pPr>
            <a:r>
              <a:rPr lang="en-US" sz="2000" b="1" dirty="0"/>
              <a:t>prices = </a:t>
            </a:r>
            <a:r>
              <a:rPr lang="en-US" sz="2000" b="1" dirty="0" err="1"/>
              <a:t>read_prices</a:t>
            </a:r>
            <a:r>
              <a:rPr lang="en-US" sz="2000" b="1" dirty="0"/>
              <a:t>(filename='prices.csv', debug=True)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120336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746C7C-0171-4501-9E0E-C193725B5C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Default Arguments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A9D3E7-8D29-4BB6-A6F5-DF5C0CE53D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Sometimes you want an optional argument</a:t>
            </a:r>
          </a:p>
          <a:p>
            <a:pPr marL="285750" lvl="1" indent="0">
              <a:buNone/>
            </a:pPr>
            <a:r>
              <a:rPr lang="en-US" b="1" dirty="0"/>
              <a:t>def </a:t>
            </a:r>
            <a:r>
              <a:rPr lang="en-US" b="1" dirty="0" err="1"/>
              <a:t>read_prices</a:t>
            </a:r>
            <a:r>
              <a:rPr lang="en-US" b="1" dirty="0"/>
              <a:t>(filename, debug=False):</a:t>
            </a:r>
          </a:p>
          <a:p>
            <a:pPr marL="285750" lvl="1" indent="0">
              <a:buNone/>
            </a:pPr>
            <a:r>
              <a:rPr lang="en-US" b="1" dirty="0"/>
              <a:t>    ...</a:t>
            </a:r>
          </a:p>
          <a:p>
            <a:pPr marL="285750" lvl="1" indent="0">
              <a:buNone/>
            </a:pPr>
            <a:endParaRPr lang="en-US" b="1" dirty="0"/>
          </a:p>
          <a:p>
            <a:r>
              <a:rPr lang="en-US" dirty="0"/>
              <a:t>If a default value is assigned, the argument is optional in function calls.</a:t>
            </a:r>
          </a:p>
          <a:p>
            <a:endParaRPr lang="en-US" dirty="0"/>
          </a:p>
          <a:p>
            <a:pPr marL="285750" lvl="1" indent="0">
              <a:buNone/>
            </a:pPr>
            <a:r>
              <a:rPr lang="en-US" b="1" dirty="0"/>
              <a:t>d = </a:t>
            </a:r>
            <a:r>
              <a:rPr lang="en-US" b="1" dirty="0" err="1"/>
              <a:t>read_prices</a:t>
            </a:r>
            <a:r>
              <a:rPr lang="en-US" b="1" dirty="0"/>
              <a:t>('prices.csv')</a:t>
            </a:r>
          </a:p>
          <a:p>
            <a:pPr marL="285750" lvl="1" indent="0">
              <a:buNone/>
            </a:pPr>
            <a:r>
              <a:rPr lang="en-US" b="1" dirty="0"/>
              <a:t>e = </a:t>
            </a:r>
            <a:r>
              <a:rPr lang="en-US" b="1" dirty="0" err="1"/>
              <a:t>read_prices</a:t>
            </a:r>
            <a:r>
              <a:rPr lang="en-US" b="1" dirty="0"/>
              <a:t>('prices.dat', True)</a:t>
            </a:r>
          </a:p>
          <a:p>
            <a:pPr marL="285750" lvl="1" indent="0">
              <a:buNone/>
            </a:pPr>
            <a:endParaRPr lang="en-US" b="1" dirty="0"/>
          </a:p>
          <a:p>
            <a:r>
              <a:rPr lang="en-US" dirty="0"/>
              <a:t>Note: Arguments with defaults must appear at the end of the arguments list (all non-optional arguments go first).</a:t>
            </a:r>
          </a:p>
        </p:txBody>
      </p:sp>
    </p:spTree>
    <p:extLst>
      <p:ext uri="{BB962C8B-B14F-4D97-AF65-F5344CB8AC3E}">
        <p14:creationId xmlns:p14="http://schemas.microsoft.com/office/powerpoint/2010/main" val="369097082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CDB7AD-16CD-4C57-9570-59174DDA08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Keyword Arguments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542C88-AD81-40E1-A592-16646EAC83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4"/>
            <a:ext cx="7886700" cy="4667249"/>
          </a:xfrm>
        </p:spPr>
        <p:txBody>
          <a:bodyPr>
            <a:normAutofit/>
          </a:bodyPr>
          <a:lstStyle/>
          <a:p>
            <a:r>
              <a:rPr lang="en-US" dirty="0"/>
              <a:t>Keyword arguments are useful for functions that have optional features/flags</a:t>
            </a:r>
          </a:p>
          <a:p>
            <a:pPr marL="285750" lvl="1" indent="0">
              <a:buNone/>
            </a:pPr>
            <a:r>
              <a:rPr lang="it-IT" b="1" dirty="0"/>
              <a:t>def parse_data(data, debug=False, ignore_errors=False):</a:t>
            </a:r>
          </a:p>
          <a:p>
            <a:pPr marL="285750" lvl="1" indent="0">
              <a:buNone/>
            </a:pPr>
            <a:r>
              <a:rPr lang="it-IT" b="1" dirty="0"/>
              <a:t>...</a:t>
            </a:r>
          </a:p>
          <a:p>
            <a:pPr marL="285750" lvl="1" indent="0">
              <a:buNone/>
            </a:pPr>
            <a:endParaRPr lang="en-US" b="1" dirty="0"/>
          </a:p>
          <a:p>
            <a:r>
              <a:rPr lang="en-US" dirty="0"/>
              <a:t>Compare and contrast</a:t>
            </a:r>
          </a:p>
          <a:p>
            <a:pPr marL="285750" lvl="1" indent="0">
              <a:buNone/>
            </a:pPr>
            <a:r>
              <a:rPr lang="it-IT" b="1" dirty="0"/>
              <a:t>parse_data(data, False, True) # ?????</a:t>
            </a:r>
          </a:p>
          <a:p>
            <a:pPr marL="285750" lvl="1" indent="0">
              <a:buNone/>
            </a:pPr>
            <a:endParaRPr lang="it-IT" b="1" dirty="0"/>
          </a:p>
          <a:p>
            <a:pPr marL="285750" lvl="1" indent="0">
              <a:buNone/>
            </a:pPr>
            <a:r>
              <a:rPr lang="it-IT" b="1" dirty="0"/>
              <a:t>parse_data(data, ignore_errors=True)</a:t>
            </a:r>
          </a:p>
          <a:p>
            <a:pPr marL="285750" lvl="1" indent="0">
              <a:buNone/>
            </a:pPr>
            <a:r>
              <a:rPr lang="it-IT" b="1" dirty="0"/>
              <a:t>parse_data(data, debug=True)</a:t>
            </a:r>
          </a:p>
          <a:p>
            <a:pPr marL="285750" lvl="1" indent="0">
              <a:buNone/>
            </a:pPr>
            <a:r>
              <a:rPr lang="it-IT" b="1" dirty="0"/>
              <a:t>parse_data(data, debug=True, ignore_errors=True)</a:t>
            </a:r>
          </a:p>
          <a:p>
            <a:pPr marL="285750" lvl="1" indent="0">
              <a:buNone/>
            </a:pPr>
            <a:endParaRPr lang="it-IT" b="1" dirty="0"/>
          </a:p>
          <a:p>
            <a:r>
              <a:rPr lang="en-US" dirty="0"/>
              <a:t>Keyword arguments improve code clarity</a:t>
            </a:r>
          </a:p>
        </p:txBody>
      </p:sp>
    </p:spTree>
    <p:extLst>
      <p:ext uri="{BB962C8B-B14F-4D97-AF65-F5344CB8AC3E}">
        <p14:creationId xmlns:p14="http://schemas.microsoft.com/office/powerpoint/2010/main" val="323311355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6D2567-1316-4D4B-AAB5-36636AC016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Design Tip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067D61-09D4-4D7E-9CD9-5845862117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Always give short, but meaningful names to function arguments</a:t>
            </a:r>
          </a:p>
          <a:p>
            <a:endParaRPr lang="en-US" dirty="0"/>
          </a:p>
          <a:p>
            <a:r>
              <a:rPr lang="en-US" dirty="0"/>
              <a:t>Someone using a function may want to use the keyword calling style</a:t>
            </a:r>
          </a:p>
          <a:p>
            <a:pPr marL="0" indent="0">
              <a:buNone/>
            </a:pPr>
            <a:r>
              <a:rPr lang="en-US" b="1" dirty="0"/>
              <a:t>	d = </a:t>
            </a:r>
            <a:r>
              <a:rPr lang="en-US" b="1" dirty="0" err="1"/>
              <a:t>read_prices</a:t>
            </a:r>
            <a:r>
              <a:rPr lang="en-US" b="1" dirty="0"/>
              <a:t>('prices.csv', debug=True)</a:t>
            </a:r>
          </a:p>
          <a:p>
            <a:pPr marL="0" indent="0">
              <a:buNone/>
            </a:pPr>
            <a:endParaRPr lang="en-US" b="1" dirty="0"/>
          </a:p>
          <a:p>
            <a:r>
              <a:rPr lang="en-US" dirty="0"/>
              <a:t>Python development tools will show the names in help features and documentation</a:t>
            </a:r>
          </a:p>
          <a:p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59E9FA6-6A36-4E5C-AE8B-DE6D63B83FA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16131" y="5028865"/>
            <a:ext cx="3848100" cy="638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806206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599291-356A-4C05-A185-BAC889754A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Return Values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79DD8A-FBDB-4D82-B682-5BE5C65605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485900"/>
            <a:ext cx="7886700" cy="5006974"/>
          </a:xfrm>
        </p:spPr>
        <p:txBody>
          <a:bodyPr>
            <a:normAutofit fontScale="92500" lnSpcReduction="10000"/>
          </a:bodyPr>
          <a:lstStyle/>
          <a:p>
            <a:r>
              <a:rPr lang="en-US" b="1" u="sng" dirty="0"/>
              <a:t>return</a:t>
            </a:r>
            <a:r>
              <a:rPr lang="en-US" dirty="0"/>
              <a:t> statement returns a value</a:t>
            </a:r>
          </a:p>
          <a:p>
            <a:pPr marL="285750" lvl="1" indent="0">
              <a:buNone/>
            </a:pPr>
            <a:r>
              <a:rPr lang="en-US" b="1" dirty="0"/>
              <a:t>def square(x):</a:t>
            </a:r>
          </a:p>
          <a:p>
            <a:pPr marL="285750" lvl="1" indent="0">
              <a:buNone/>
            </a:pPr>
            <a:r>
              <a:rPr lang="en-US" b="1" dirty="0"/>
              <a:t>    return x * x</a:t>
            </a:r>
          </a:p>
          <a:p>
            <a:pPr marL="285750" lvl="1" indent="0">
              <a:buNone/>
            </a:pPr>
            <a:endParaRPr lang="en-US" b="1" dirty="0"/>
          </a:p>
          <a:p>
            <a:r>
              <a:rPr lang="en-US" dirty="0"/>
              <a:t>If no return value is given or return is missing, None is returned.</a:t>
            </a:r>
          </a:p>
          <a:p>
            <a:endParaRPr lang="en-US" dirty="0"/>
          </a:p>
          <a:p>
            <a:pPr marL="285750" lvl="1" indent="0">
              <a:buNone/>
            </a:pPr>
            <a:r>
              <a:rPr lang="en-US" b="1" dirty="0"/>
              <a:t>def bar(x):</a:t>
            </a:r>
          </a:p>
          <a:p>
            <a:pPr marL="285750" lvl="1" indent="0">
              <a:buNone/>
            </a:pPr>
            <a:r>
              <a:rPr lang="en-US" b="1" dirty="0"/>
              <a:t>    statements</a:t>
            </a:r>
          </a:p>
          <a:p>
            <a:pPr marL="285750" lvl="1" indent="0">
              <a:buNone/>
            </a:pPr>
            <a:r>
              <a:rPr lang="en-US" b="1" dirty="0"/>
              <a:t>    return</a:t>
            </a:r>
          </a:p>
          <a:p>
            <a:pPr marL="285750" lvl="1" indent="0">
              <a:buNone/>
            </a:pPr>
            <a:endParaRPr lang="en-US" b="1" dirty="0"/>
          </a:p>
          <a:p>
            <a:pPr marL="285750" lvl="1" indent="0">
              <a:buNone/>
            </a:pPr>
            <a:r>
              <a:rPr lang="en-US" b="1" dirty="0"/>
              <a:t>a = bar(4)      # a = None</a:t>
            </a:r>
          </a:p>
          <a:p>
            <a:pPr marL="285750" lvl="1" indent="0">
              <a:buNone/>
            </a:pPr>
            <a:endParaRPr lang="en-US" b="1" dirty="0"/>
          </a:p>
          <a:p>
            <a:pPr marL="285750" lvl="1" indent="0">
              <a:buNone/>
            </a:pPr>
            <a:r>
              <a:rPr lang="en-US" b="1" dirty="0"/>
              <a:t># OR</a:t>
            </a:r>
          </a:p>
          <a:p>
            <a:pPr marL="285750" lvl="1" indent="0">
              <a:buNone/>
            </a:pPr>
            <a:r>
              <a:rPr lang="en-US" b="1" dirty="0"/>
              <a:t>def foo(x):</a:t>
            </a:r>
          </a:p>
          <a:p>
            <a:pPr marL="285750" lvl="1" indent="0">
              <a:buNone/>
            </a:pPr>
            <a:r>
              <a:rPr lang="en-US" b="1" dirty="0"/>
              <a:t>    statements  # No `return`</a:t>
            </a:r>
          </a:p>
          <a:p>
            <a:pPr marL="285750" lvl="1" indent="0">
              <a:buNone/>
            </a:pPr>
            <a:endParaRPr lang="en-US" b="1" dirty="0"/>
          </a:p>
          <a:p>
            <a:pPr marL="285750" lvl="1" indent="0">
              <a:buNone/>
            </a:pPr>
            <a:r>
              <a:rPr lang="en-US" b="1" dirty="0"/>
              <a:t>b = foo(4)      # b = None</a:t>
            </a:r>
          </a:p>
        </p:txBody>
      </p:sp>
    </p:spTree>
    <p:extLst>
      <p:ext uri="{BB962C8B-B14F-4D97-AF65-F5344CB8AC3E}">
        <p14:creationId xmlns:p14="http://schemas.microsoft.com/office/powerpoint/2010/main" val="338751041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E98EA8-4C30-4E28-BBDF-AF96C0A3DF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Multiple Return Values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7F2C33-0655-423C-AAB3-467BD8625D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function may return multiple values by returning them in a tuple.</a:t>
            </a:r>
          </a:p>
          <a:p>
            <a:pPr marL="0" indent="0">
              <a:buNone/>
            </a:pPr>
            <a:endParaRPr lang="en-US" dirty="0"/>
          </a:p>
          <a:p>
            <a:pPr marL="285750" lvl="1" indent="0">
              <a:buNone/>
            </a:pPr>
            <a:r>
              <a:rPr lang="en-US" b="1" dirty="0"/>
              <a:t>def divide(</a:t>
            </a:r>
            <a:r>
              <a:rPr lang="en-US" b="1" dirty="0" err="1"/>
              <a:t>a,b</a:t>
            </a:r>
            <a:r>
              <a:rPr lang="en-US" b="1" dirty="0"/>
              <a:t>):</a:t>
            </a:r>
          </a:p>
          <a:p>
            <a:pPr marL="285750" lvl="1" indent="0">
              <a:buNone/>
            </a:pPr>
            <a:r>
              <a:rPr lang="en-US" b="1" dirty="0"/>
              <a:t>    q = a // b      # Quotient</a:t>
            </a:r>
          </a:p>
          <a:p>
            <a:pPr marL="285750" lvl="1" indent="0">
              <a:buNone/>
            </a:pPr>
            <a:r>
              <a:rPr lang="en-US" b="1" dirty="0"/>
              <a:t>    r = a % b       # Remainder</a:t>
            </a:r>
          </a:p>
          <a:p>
            <a:pPr marL="285750" lvl="1" indent="0">
              <a:buNone/>
            </a:pPr>
            <a:r>
              <a:rPr lang="en-US" b="1" dirty="0"/>
              <a:t>    return q, r     # Return a tuple</a:t>
            </a:r>
          </a:p>
          <a:p>
            <a:pPr marL="285750" lvl="1" indent="0">
              <a:buNone/>
            </a:pPr>
            <a:endParaRPr lang="en-US" b="1" dirty="0"/>
          </a:p>
          <a:p>
            <a:r>
              <a:rPr lang="en-US" dirty="0"/>
              <a:t>Usage example:</a:t>
            </a:r>
          </a:p>
          <a:p>
            <a:endParaRPr lang="en-US" dirty="0"/>
          </a:p>
          <a:p>
            <a:pPr marL="285750" lvl="1" indent="0">
              <a:buNone/>
            </a:pPr>
            <a:r>
              <a:rPr lang="es-ES" b="1" dirty="0"/>
              <a:t>x, y = divide(37,5) # x = 7, y = 2</a:t>
            </a:r>
          </a:p>
          <a:p>
            <a:pPr marL="285750" lvl="1" indent="0">
              <a:buNone/>
            </a:pPr>
            <a:endParaRPr lang="es-ES" b="1" dirty="0"/>
          </a:p>
          <a:p>
            <a:pPr marL="285750" lvl="1" indent="0">
              <a:buNone/>
            </a:pPr>
            <a:r>
              <a:rPr lang="es-ES" b="1" dirty="0"/>
              <a:t>x = divide(37, 5)   # x = (7, 2)</a:t>
            </a:r>
          </a:p>
        </p:txBody>
      </p:sp>
    </p:spTree>
    <p:extLst>
      <p:ext uri="{BB962C8B-B14F-4D97-AF65-F5344CB8AC3E}">
        <p14:creationId xmlns:p14="http://schemas.microsoft.com/office/powerpoint/2010/main" val="84546078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1E3395-7BB8-453E-9F49-ED166D32A9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Understanding Variables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4B1E49-9B2E-4C7C-A5EF-226ADF323A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/>
              <a:t>Programs assign values to variables</a:t>
            </a:r>
          </a:p>
          <a:p>
            <a:pPr marL="285750" lvl="1" indent="0">
              <a:buNone/>
            </a:pPr>
            <a:r>
              <a:rPr lang="en-US" b="1" dirty="0"/>
              <a:t>x = value # Global variable</a:t>
            </a:r>
          </a:p>
          <a:p>
            <a:pPr marL="285750" lvl="1" indent="0">
              <a:buNone/>
            </a:pPr>
            <a:endParaRPr lang="en-US" b="1" dirty="0"/>
          </a:p>
          <a:p>
            <a:pPr marL="285750" lvl="1" indent="0">
              <a:buNone/>
            </a:pPr>
            <a:r>
              <a:rPr lang="en-US" b="1" dirty="0"/>
              <a:t>def foo():</a:t>
            </a:r>
          </a:p>
          <a:p>
            <a:pPr marL="285750" lvl="1" indent="0">
              <a:buNone/>
            </a:pPr>
            <a:r>
              <a:rPr lang="en-US" b="1" dirty="0"/>
              <a:t>    y = value # Local variable</a:t>
            </a:r>
          </a:p>
          <a:p>
            <a:pPr marL="285750" lvl="1" indent="0">
              <a:buNone/>
            </a:pPr>
            <a:endParaRPr lang="en-US" b="1" dirty="0"/>
          </a:p>
          <a:p>
            <a:pPr>
              <a:lnSpc>
                <a:spcPct val="150000"/>
              </a:lnSpc>
            </a:pPr>
            <a:r>
              <a:rPr lang="en-US" dirty="0"/>
              <a:t>Variables assignments occur outside and inside function definitions.</a:t>
            </a:r>
          </a:p>
          <a:p>
            <a:pPr>
              <a:lnSpc>
                <a:spcPct val="150000"/>
              </a:lnSpc>
            </a:pPr>
            <a:r>
              <a:rPr lang="en-US" dirty="0"/>
              <a:t>Variables defined outside are "global".</a:t>
            </a:r>
          </a:p>
          <a:p>
            <a:pPr>
              <a:lnSpc>
                <a:spcPct val="150000"/>
              </a:lnSpc>
            </a:pPr>
            <a:r>
              <a:rPr lang="en-US" dirty="0"/>
              <a:t>Variables inside a function are "local".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808556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045671-B616-4E4F-9D50-8A5C1409ED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1006474"/>
          </a:xfrm>
        </p:spPr>
        <p:txBody>
          <a:bodyPr/>
          <a:lstStyle/>
          <a:p>
            <a:r>
              <a:rPr lang="en-US" dirty="0"/>
              <a:t>Local Variables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48F17F-466B-4499-A390-8490F1300D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371600"/>
            <a:ext cx="7886700" cy="5486399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Variables assigned inside functions are private.</a:t>
            </a:r>
          </a:p>
          <a:p>
            <a:pPr marL="285750" lvl="1" indent="0">
              <a:buNone/>
            </a:pPr>
            <a:endParaRPr lang="en-US" b="1" dirty="0"/>
          </a:p>
          <a:p>
            <a:pPr marL="285750" lvl="1" indent="0">
              <a:buNone/>
            </a:pPr>
            <a:r>
              <a:rPr lang="en-US" b="1" dirty="0"/>
              <a:t>def </a:t>
            </a:r>
            <a:r>
              <a:rPr lang="en-US" b="1" dirty="0" err="1"/>
              <a:t>read_portfolio</a:t>
            </a:r>
            <a:r>
              <a:rPr lang="en-US" b="1" dirty="0"/>
              <a:t>(filename):</a:t>
            </a:r>
          </a:p>
          <a:p>
            <a:pPr marL="285750" lvl="1" indent="0">
              <a:buNone/>
            </a:pPr>
            <a:r>
              <a:rPr lang="en-US" b="1" dirty="0"/>
              <a:t>    portfolio = []</a:t>
            </a:r>
          </a:p>
          <a:p>
            <a:pPr marL="285750" lvl="1" indent="0">
              <a:buNone/>
            </a:pPr>
            <a:r>
              <a:rPr lang="en-US" b="1" dirty="0"/>
              <a:t>    for line in open(filename):</a:t>
            </a:r>
          </a:p>
          <a:p>
            <a:pPr marL="285750" lvl="1" indent="0">
              <a:buNone/>
            </a:pPr>
            <a:r>
              <a:rPr lang="en-US" b="1" dirty="0"/>
              <a:t>        fields = </a:t>
            </a:r>
            <a:r>
              <a:rPr lang="en-US" b="1" dirty="0" err="1"/>
              <a:t>line.split</a:t>
            </a:r>
            <a:r>
              <a:rPr lang="en-US" b="1" dirty="0"/>
              <a:t>(',')</a:t>
            </a:r>
          </a:p>
          <a:p>
            <a:pPr marL="285750" lvl="1" indent="0">
              <a:buNone/>
            </a:pPr>
            <a:r>
              <a:rPr lang="en-US" b="1" dirty="0"/>
              <a:t>        s = (fields[0], int(fields[1]), float(fields[2]))</a:t>
            </a:r>
          </a:p>
          <a:p>
            <a:pPr marL="285750" lvl="1" indent="0">
              <a:buNone/>
            </a:pPr>
            <a:r>
              <a:rPr lang="en-US" b="1" dirty="0"/>
              <a:t>        </a:t>
            </a:r>
            <a:r>
              <a:rPr lang="en-US" b="1" dirty="0" err="1"/>
              <a:t>portfolio.append</a:t>
            </a:r>
            <a:r>
              <a:rPr lang="en-US" b="1" dirty="0"/>
              <a:t>(s)</a:t>
            </a:r>
          </a:p>
          <a:p>
            <a:pPr marL="285750" lvl="1" indent="0">
              <a:buNone/>
            </a:pPr>
            <a:r>
              <a:rPr lang="en-US" b="1" dirty="0"/>
              <a:t>    return portfolio</a:t>
            </a:r>
          </a:p>
          <a:p>
            <a:pPr marL="285750" lvl="1" indent="0">
              <a:buNone/>
            </a:pPr>
            <a:endParaRPr lang="en-US" b="1" dirty="0"/>
          </a:p>
          <a:p>
            <a:r>
              <a:rPr lang="en-US" dirty="0"/>
              <a:t>In this example, </a:t>
            </a:r>
            <a:r>
              <a:rPr lang="en-US" b="1" i="1" dirty="0"/>
              <a:t>filename, portfolio, line, fields</a:t>
            </a:r>
            <a:r>
              <a:rPr lang="en-US" dirty="0"/>
              <a:t> and </a:t>
            </a:r>
            <a:r>
              <a:rPr lang="en-US" b="1" i="1" dirty="0"/>
              <a:t>s</a:t>
            </a:r>
            <a:r>
              <a:rPr lang="en-US" dirty="0"/>
              <a:t> are </a:t>
            </a:r>
            <a:r>
              <a:rPr lang="en-US" b="1" u="sng" dirty="0"/>
              <a:t>local</a:t>
            </a:r>
            <a:r>
              <a:rPr lang="en-US" dirty="0"/>
              <a:t> variables. Those variables are not retained or accessible after the function call.</a:t>
            </a:r>
          </a:p>
          <a:p>
            <a:pPr marL="285750" lvl="1" indent="0">
              <a:buNone/>
            </a:pPr>
            <a:r>
              <a:rPr lang="en-US" b="1" dirty="0"/>
              <a:t>&gt;&gt;&gt; stocks = </a:t>
            </a:r>
            <a:r>
              <a:rPr lang="en-US" b="1" dirty="0" err="1"/>
              <a:t>read_portfolio</a:t>
            </a:r>
            <a:r>
              <a:rPr lang="en-US" b="1" dirty="0"/>
              <a:t>('portfolio.csv')</a:t>
            </a:r>
          </a:p>
          <a:p>
            <a:pPr marL="285750" lvl="1" indent="0">
              <a:buNone/>
            </a:pPr>
            <a:r>
              <a:rPr lang="en-US" b="1" dirty="0"/>
              <a:t>&gt;&gt;&gt; fields</a:t>
            </a:r>
          </a:p>
          <a:p>
            <a:pPr marL="285750" lvl="1" indent="0">
              <a:buNone/>
            </a:pPr>
            <a:r>
              <a:rPr lang="en-US" b="1" dirty="0"/>
              <a:t>Traceback (most recent call last):</a:t>
            </a:r>
          </a:p>
          <a:p>
            <a:pPr marL="285750" lvl="1" indent="0">
              <a:buNone/>
            </a:pPr>
            <a:r>
              <a:rPr lang="en-US" b="1" dirty="0"/>
              <a:t>File "&lt;stdin&gt;", line 1, in ?</a:t>
            </a:r>
          </a:p>
          <a:p>
            <a:pPr marL="285750" lvl="1" indent="0">
              <a:buNone/>
            </a:pPr>
            <a:r>
              <a:rPr lang="en-US" b="1" dirty="0" err="1"/>
              <a:t>NameError</a:t>
            </a:r>
            <a:r>
              <a:rPr lang="en-US" b="1" dirty="0"/>
              <a:t>: name 'fields' is not defined</a:t>
            </a:r>
          </a:p>
          <a:p>
            <a:pPr marL="285750" lvl="1" indent="0">
              <a:buNone/>
            </a:pPr>
            <a:r>
              <a:rPr lang="en-US" b="1" dirty="0"/>
              <a:t>&gt;&gt;&gt;</a:t>
            </a:r>
          </a:p>
          <a:p>
            <a:pPr marL="285750" lvl="1" indent="0">
              <a:buNone/>
            </a:pPr>
            <a:endParaRPr lang="en-US" b="1" dirty="0"/>
          </a:p>
          <a:p>
            <a:r>
              <a:rPr lang="en-US" dirty="0"/>
              <a:t>Locals also can't conflict with variables found elsewhere.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98763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Rectangle 2">
            <a:extLst>
              <a:ext uri="{FF2B5EF4-FFF2-40B4-BE49-F238E27FC236}">
                <a16:creationId xmlns:a16="http://schemas.microsoft.com/office/drawing/2014/main" id="{63150174-D499-4CCB-92DB-E294FA674A4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799" y="381000"/>
            <a:ext cx="8290775" cy="98425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r-TR" altLang="tr-TR" sz="3600" b="1" dirty="0" err="1">
                <a:solidFill>
                  <a:schemeClr val="tx1"/>
                </a:solidFill>
                <a:latin typeface="+mn-lt"/>
              </a:rPr>
              <a:t>Section</a:t>
            </a:r>
            <a:r>
              <a:rPr lang="tr-TR" altLang="tr-TR" sz="3600" b="1" dirty="0">
                <a:solidFill>
                  <a:schemeClr val="tx1"/>
                </a:solidFill>
                <a:latin typeface="+mn-lt"/>
              </a:rPr>
              <a:t> </a:t>
            </a:r>
            <a:r>
              <a:rPr lang="en-US" altLang="tr-TR" sz="3600" b="1" dirty="0">
                <a:solidFill>
                  <a:schemeClr val="tx1"/>
                </a:solidFill>
                <a:latin typeface="+mn-lt"/>
              </a:rPr>
              <a:t>3</a:t>
            </a:r>
            <a:r>
              <a:rPr lang="tr-TR" altLang="tr-TR" sz="3600" b="1" dirty="0">
                <a:solidFill>
                  <a:schemeClr val="tx1"/>
                </a:solidFill>
                <a:latin typeface="+mn-lt"/>
              </a:rPr>
              <a:t>-Program </a:t>
            </a:r>
            <a:r>
              <a:rPr lang="tr-TR" altLang="tr-TR" sz="3600" b="1" dirty="0" err="1">
                <a:solidFill>
                  <a:schemeClr val="tx1"/>
                </a:solidFill>
                <a:latin typeface="+mn-lt"/>
              </a:rPr>
              <a:t>Organization</a:t>
            </a:r>
            <a:r>
              <a:rPr lang="en-US" altLang="tr-TR" sz="3600" b="1" dirty="0">
                <a:solidFill>
                  <a:schemeClr val="tx1"/>
                </a:solidFill>
                <a:latin typeface="+mn-lt"/>
              </a:rPr>
              <a:t> </a:t>
            </a:r>
            <a:r>
              <a:rPr lang="tr-TR" altLang="tr-TR" sz="3600" b="1" dirty="0" err="1">
                <a:solidFill>
                  <a:schemeClr val="tx1"/>
                </a:solidFill>
                <a:latin typeface="+mn-lt"/>
              </a:rPr>
              <a:t>and</a:t>
            </a:r>
            <a:r>
              <a:rPr lang="tr-TR" altLang="tr-TR" sz="3600" b="1" dirty="0">
                <a:solidFill>
                  <a:schemeClr val="tx1"/>
                </a:solidFill>
                <a:latin typeface="+mn-lt"/>
              </a:rPr>
              <a:t> </a:t>
            </a:r>
            <a:r>
              <a:rPr lang="tr-TR" altLang="tr-TR" sz="3600" b="1" dirty="0" err="1">
                <a:solidFill>
                  <a:schemeClr val="tx1"/>
                </a:solidFill>
                <a:latin typeface="+mn-lt"/>
              </a:rPr>
              <a:t>Functions</a:t>
            </a:r>
            <a:endParaRPr lang="en-US" altLang="tr-TR" sz="3600" b="1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E41D8DE0-89B0-4B29-B32C-53CD281093A6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85800" y="1371600"/>
            <a:ext cx="8077200" cy="5081588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buFontTx/>
              <a:buNone/>
            </a:pPr>
            <a:r>
              <a:rPr lang="tr-TR" altLang="en-US" sz="2800" b="1" dirty="0" err="1">
                <a:cs typeface="Times New Roman" panose="02020603050405020304" pitchFamily="18" charset="0"/>
              </a:rPr>
              <a:t>Overview</a:t>
            </a:r>
            <a:endParaRPr lang="tr-TR" altLang="en-US" sz="2800" b="1" dirty="0">
              <a:cs typeface="Times New Roman" panose="02020603050405020304" pitchFamily="18" charset="0"/>
            </a:endParaRPr>
          </a:p>
          <a:p>
            <a:pPr eaLnBrk="1" hangingPunct="1">
              <a:buFontTx/>
              <a:buNone/>
            </a:pPr>
            <a:endParaRPr lang="tr-TR" altLang="en-US" sz="2800" b="1" dirty="0">
              <a:cs typeface="Times New Roman" panose="02020603050405020304" pitchFamily="18" charset="0"/>
            </a:endParaRPr>
          </a:p>
          <a:p>
            <a:pPr eaLnBrk="1" hangingPunct="1">
              <a:buSzPct val="70000"/>
              <a:buFont typeface="Wingdings" panose="05000000000000000000" pitchFamily="2" charset="2"/>
              <a:buChar char="v"/>
            </a:pPr>
            <a:r>
              <a:rPr lang="en-US" altLang="en-US" sz="2800" dirty="0">
                <a:cs typeface="Times New Roman" panose="02020603050405020304" pitchFamily="18" charset="0"/>
              </a:rPr>
              <a:t>How to organize larger programs</a:t>
            </a:r>
          </a:p>
          <a:p>
            <a:pPr eaLnBrk="1" hangingPunct="1">
              <a:buSzPct val="70000"/>
              <a:buFont typeface="Wingdings" panose="05000000000000000000" pitchFamily="2" charset="2"/>
              <a:buChar char="v"/>
            </a:pPr>
            <a:endParaRPr lang="en-US" altLang="en-US" sz="2800" dirty="0">
              <a:cs typeface="Times New Roman" panose="02020603050405020304" pitchFamily="18" charset="0"/>
            </a:endParaRPr>
          </a:p>
          <a:p>
            <a:pPr eaLnBrk="1" hangingPunct="1">
              <a:buSzPct val="70000"/>
              <a:buFont typeface="Wingdings" panose="05000000000000000000" pitchFamily="2" charset="2"/>
              <a:buChar char="v"/>
            </a:pPr>
            <a:r>
              <a:rPr lang="en-US" altLang="en-US" sz="2800" dirty="0">
                <a:cs typeface="Times New Roman" panose="02020603050405020304" pitchFamily="18" charset="0"/>
              </a:rPr>
              <a:t>More details on program execution</a:t>
            </a:r>
          </a:p>
          <a:p>
            <a:pPr eaLnBrk="1" hangingPunct="1">
              <a:buSzPct val="70000"/>
              <a:buFont typeface="Wingdings" panose="05000000000000000000" pitchFamily="2" charset="2"/>
              <a:buChar char="v"/>
            </a:pPr>
            <a:endParaRPr lang="en-US" altLang="en-US" sz="2800" dirty="0">
              <a:cs typeface="Times New Roman" panose="02020603050405020304" pitchFamily="18" charset="0"/>
            </a:endParaRPr>
          </a:p>
          <a:p>
            <a:pPr eaLnBrk="1" hangingPunct="1">
              <a:buSzPct val="70000"/>
              <a:buFont typeface="Wingdings" panose="05000000000000000000" pitchFamily="2" charset="2"/>
              <a:buChar char="v"/>
            </a:pPr>
            <a:r>
              <a:rPr lang="en-US" altLang="en-US" sz="2800" dirty="0">
                <a:cs typeface="Times New Roman" panose="02020603050405020304" pitchFamily="18" charset="0"/>
              </a:rPr>
              <a:t>Defining and working with functions</a:t>
            </a:r>
          </a:p>
          <a:p>
            <a:pPr eaLnBrk="1" hangingPunct="1">
              <a:buSzPct val="70000"/>
              <a:buFont typeface="Wingdings" panose="05000000000000000000" pitchFamily="2" charset="2"/>
              <a:buChar char="v"/>
            </a:pPr>
            <a:endParaRPr lang="en-US" altLang="en-US" sz="2800" dirty="0">
              <a:cs typeface="Times New Roman" panose="02020603050405020304" pitchFamily="18" charset="0"/>
            </a:endParaRPr>
          </a:p>
          <a:p>
            <a:pPr eaLnBrk="1" hangingPunct="1">
              <a:buSzPct val="70000"/>
              <a:buFont typeface="Wingdings" panose="05000000000000000000" pitchFamily="2" charset="2"/>
              <a:buChar char="v"/>
            </a:pPr>
            <a:r>
              <a:rPr lang="en-US" altLang="en-US" sz="2800" dirty="0">
                <a:cs typeface="Times New Roman" panose="02020603050405020304" pitchFamily="18" charset="0"/>
              </a:rPr>
              <a:t>Exceptions and Error Handling</a:t>
            </a:r>
          </a:p>
          <a:p>
            <a:pPr eaLnBrk="1" hangingPunct="1">
              <a:buSzPct val="70000"/>
              <a:buFont typeface="Wingdings" panose="05000000000000000000" pitchFamily="2" charset="2"/>
              <a:buChar char="v"/>
            </a:pPr>
            <a:endParaRPr lang="en-US" altLang="en-US" sz="2800" dirty="0">
              <a:cs typeface="Times New Roman" panose="02020603050405020304" pitchFamily="18" charset="0"/>
            </a:endParaRPr>
          </a:p>
          <a:p>
            <a:pPr eaLnBrk="1" hangingPunct="1">
              <a:buSzPct val="70000"/>
              <a:buFont typeface="Wingdings" panose="05000000000000000000" pitchFamily="2" charset="2"/>
              <a:buChar char="v"/>
            </a:pPr>
            <a:r>
              <a:rPr lang="en-US" altLang="en-US" sz="2800" dirty="0">
                <a:cs typeface="Times New Roman" panose="02020603050405020304" pitchFamily="18" charset="0"/>
              </a:rPr>
              <a:t>Modules</a:t>
            </a:r>
          </a:p>
          <a:p>
            <a:pPr eaLnBrk="1" hangingPunct="1">
              <a:buFontTx/>
              <a:buNone/>
            </a:pPr>
            <a:r>
              <a:rPr lang="tr-TR" altLang="en-US" sz="3200" b="1" dirty="0">
                <a:cs typeface="Times New Roman" panose="02020603050405020304" pitchFamily="18" charset="0"/>
              </a:rPr>
              <a:t> </a:t>
            </a:r>
            <a:endParaRPr lang="en-US" altLang="en-US" sz="2800" dirty="0"/>
          </a:p>
        </p:txBody>
      </p:sp>
      <p:sp>
        <p:nvSpPr>
          <p:cNvPr id="10245" name="Slide Number Placeholder 5">
            <a:extLst>
              <a:ext uri="{FF2B5EF4-FFF2-40B4-BE49-F238E27FC236}">
                <a16:creationId xmlns:a16="http://schemas.microsoft.com/office/drawing/2014/main" id="{8A7807B8-AC32-40D1-BB50-27A3D2FAC83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7424738" y="6459538"/>
            <a:ext cx="984250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r" defTabSz="457200" rtl="0" eaLnBrk="1" fontAlgn="base" hangingPunct="1">
              <a:spcBef>
                <a:spcPct val="0"/>
              </a:spcBef>
              <a:spcAft>
                <a:spcPct val="0"/>
              </a:spcAft>
              <a:defRPr sz="1000" kern="1200">
                <a:solidFill>
                  <a:srgbClr val="FFFFFF"/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  <a:lvl2pPr marL="4572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2pPr>
            <a:lvl3pPr marL="9144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3pPr>
            <a:lvl4pPr marL="13716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4pPr>
            <a:lvl5pPr marL="18288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9pPr>
          </a:lstStyle>
          <a:p>
            <a:fld id="{9AE79FF6-7630-4FB0-A0A1-49FB111CF73B}" type="slidenum">
              <a:rPr lang="tr-TR" altLang="en-US" smtClean="0"/>
              <a:pPr>
                <a:defRPr/>
              </a:pPr>
              <a:t>2</a:t>
            </a:fld>
            <a:endParaRPr lang="en-US" altLang="en-US">
              <a:solidFill>
                <a:srgbClr val="898989"/>
              </a:solidFill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B50284-9703-441A-A37C-0AD1871AFC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Global Variables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A4E75B-B94D-43CE-A994-27B6E2DD2B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Functions can freely access the values of </a:t>
            </a:r>
            <a:r>
              <a:rPr lang="en-US" dirty="0" err="1"/>
              <a:t>globals</a:t>
            </a:r>
            <a:r>
              <a:rPr lang="en-US" dirty="0"/>
              <a:t> defined in the same file.</a:t>
            </a:r>
          </a:p>
          <a:p>
            <a:pPr marL="285750" lvl="1" indent="0">
              <a:buNone/>
            </a:pPr>
            <a:r>
              <a:rPr lang="en-US" b="1" dirty="0"/>
              <a:t>name = 'Dave'</a:t>
            </a:r>
          </a:p>
          <a:p>
            <a:pPr marL="285750" lvl="1" indent="0">
              <a:buNone/>
            </a:pPr>
            <a:endParaRPr lang="en-US" b="1" dirty="0"/>
          </a:p>
          <a:p>
            <a:pPr marL="285750" lvl="1" indent="0">
              <a:buNone/>
            </a:pPr>
            <a:r>
              <a:rPr lang="en-US" b="1" dirty="0"/>
              <a:t>def greeting():</a:t>
            </a:r>
          </a:p>
          <a:p>
            <a:pPr marL="285750" lvl="1" indent="0">
              <a:buNone/>
            </a:pPr>
            <a:r>
              <a:rPr lang="en-US" b="1" dirty="0"/>
              <a:t>    print('Hello', name)  # Using `name` global variable</a:t>
            </a:r>
          </a:p>
          <a:p>
            <a:pPr marL="285750" lvl="1" indent="0">
              <a:buNone/>
            </a:pPr>
            <a:endParaRPr lang="en-US" b="1" dirty="0"/>
          </a:p>
          <a:p>
            <a:r>
              <a:rPr lang="en-US" dirty="0"/>
              <a:t>However, functions can't modify </a:t>
            </a:r>
            <a:r>
              <a:rPr lang="en-US" dirty="0" err="1"/>
              <a:t>globals</a:t>
            </a:r>
            <a:r>
              <a:rPr lang="en-US" dirty="0"/>
              <a:t>:</a:t>
            </a:r>
          </a:p>
          <a:p>
            <a:pPr marL="285750" lvl="1" indent="0">
              <a:buNone/>
            </a:pPr>
            <a:r>
              <a:rPr lang="en-US" b="1" dirty="0"/>
              <a:t>name = ‘Ahmet'</a:t>
            </a:r>
          </a:p>
          <a:p>
            <a:pPr marL="285750" lvl="1" indent="0">
              <a:buNone/>
            </a:pPr>
            <a:endParaRPr lang="en-US" b="1" dirty="0"/>
          </a:p>
          <a:p>
            <a:pPr marL="285750" lvl="1" indent="0">
              <a:buNone/>
            </a:pPr>
            <a:r>
              <a:rPr lang="en-US" b="1" dirty="0"/>
              <a:t>def spam():</a:t>
            </a:r>
          </a:p>
          <a:p>
            <a:pPr marL="285750" lvl="1" indent="0">
              <a:buNone/>
            </a:pPr>
            <a:r>
              <a:rPr lang="en-US" b="1" dirty="0"/>
              <a:t>  name = ‘Mehmet'</a:t>
            </a:r>
          </a:p>
          <a:p>
            <a:pPr marL="285750" lvl="1" indent="0">
              <a:buNone/>
            </a:pPr>
            <a:endParaRPr lang="en-US" b="1" dirty="0"/>
          </a:p>
          <a:p>
            <a:pPr marL="285750" lvl="1" indent="0">
              <a:buNone/>
            </a:pPr>
            <a:r>
              <a:rPr lang="en-US" b="1" dirty="0"/>
              <a:t>spam()</a:t>
            </a:r>
          </a:p>
          <a:p>
            <a:pPr marL="285750" lvl="1" indent="0">
              <a:buNone/>
            </a:pPr>
            <a:r>
              <a:rPr lang="en-US" b="1" dirty="0"/>
              <a:t>print(name) # prints ‘Ahmet'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701439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FA426C-2CF1-4215-A442-CE6C7EE23D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Modifying </a:t>
            </a:r>
            <a:r>
              <a:rPr lang="en-US" dirty="0" err="1"/>
              <a:t>Globals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018E97-517A-432A-A692-37A211D5A1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If you must modify a global variable you must declare it as such.</a:t>
            </a:r>
          </a:p>
          <a:p>
            <a:endParaRPr lang="en-US" dirty="0"/>
          </a:p>
          <a:p>
            <a:pPr marL="285750" lvl="1" indent="0">
              <a:buNone/>
            </a:pPr>
            <a:r>
              <a:rPr lang="en-US" b="1" dirty="0"/>
              <a:t>name = 'Dave'</a:t>
            </a:r>
          </a:p>
          <a:p>
            <a:pPr marL="285750" lvl="1" indent="0">
              <a:buNone/>
            </a:pPr>
            <a:endParaRPr lang="en-US" b="1" dirty="0"/>
          </a:p>
          <a:p>
            <a:pPr marL="285750" lvl="1" indent="0">
              <a:buNone/>
            </a:pPr>
            <a:r>
              <a:rPr lang="en-US" b="1" dirty="0"/>
              <a:t>def spam():</a:t>
            </a:r>
          </a:p>
          <a:p>
            <a:pPr marL="285750" lvl="1" indent="0">
              <a:buNone/>
            </a:pPr>
            <a:r>
              <a:rPr lang="en-US" b="1" dirty="0"/>
              <a:t>    global name</a:t>
            </a:r>
          </a:p>
          <a:p>
            <a:pPr marL="285750" lvl="1" indent="0">
              <a:buNone/>
            </a:pPr>
            <a:r>
              <a:rPr lang="en-US" b="1" dirty="0"/>
              <a:t>    name = 'Guido' # Changes the global name above</a:t>
            </a:r>
          </a:p>
          <a:p>
            <a:r>
              <a:rPr lang="en-US" dirty="0"/>
              <a:t>The global declaration must appear before its use</a:t>
            </a:r>
          </a:p>
          <a:p>
            <a:r>
              <a:rPr lang="en-US" dirty="0"/>
              <a:t>Considered “bad style”.</a:t>
            </a:r>
          </a:p>
          <a:p>
            <a:r>
              <a:rPr lang="en-US" dirty="0"/>
              <a:t>In fact, try to avoid global entirely if you can.  </a:t>
            </a:r>
          </a:p>
        </p:txBody>
      </p:sp>
    </p:spTree>
    <p:extLst>
      <p:ext uri="{BB962C8B-B14F-4D97-AF65-F5344CB8AC3E}">
        <p14:creationId xmlns:p14="http://schemas.microsoft.com/office/powerpoint/2010/main" val="232359791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1B7C86-6CCB-4918-BADB-D6C26E61AB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Argument Passing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9B9515-DF28-4B2E-99E8-019EA4FDF3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When you call a function, the argument variables are names that refer to the passed values. </a:t>
            </a:r>
          </a:p>
          <a:p>
            <a:endParaRPr lang="en-US" dirty="0"/>
          </a:p>
          <a:p>
            <a:r>
              <a:rPr lang="en-US" dirty="0"/>
              <a:t>These values are NOT copies.</a:t>
            </a:r>
          </a:p>
          <a:p>
            <a:endParaRPr lang="en-US" dirty="0"/>
          </a:p>
          <a:p>
            <a:r>
              <a:rPr lang="en-US" dirty="0"/>
              <a:t>If mutable data types are passed (e.g. lists, </a:t>
            </a:r>
            <a:r>
              <a:rPr lang="en-US" dirty="0" err="1"/>
              <a:t>dicts</a:t>
            </a:r>
            <a:r>
              <a:rPr lang="en-US" dirty="0"/>
              <a:t>), they can be modified in-place.</a:t>
            </a:r>
          </a:p>
          <a:p>
            <a:endParaRPr lang="en-US" dirty="0"/>
          </a:p>
          <a:p>
            <a:pPr marL="285750" lvl="1" indent="0">
              <a:buNone/>
            </a:pPr>
            <a:r>
              <a:rPr lang="en-US" b="1" dirty="0"/>
              <a:t>def foo(items):</a:t>
            </a:r>
          </a:p>
          <a:p>
            <a:pPr marL="285750" lvl="1" indent="0">
              <a:buNone/>
            </a:pPr>
            <a:r>
              <a:rPr lang="en-US" b="1" dirty="0"/>
              <a:t>    </a:t>
            </a:r>
            <a:r>
              <a:rPr lang="en-US" b="1" dirty="0" err="1"/>
              <a:t>items.append</a:t>
            </a:r>
            <a:r>
              <a:rPr lang="en-US" b="1" dirty="0"/>
              <a:t>(42)    # Modifies the input object</a:t>
            </a:r>
          </a:p>
          <a:p>
            <a:pPr marL="285750" lvl="1" indent="0">
              <a:buNone/>
            </a:pPr>
            <a:endParaRPr lang="en-US" b="1" dirty="0"/>
          </a:p>
          <a:p>
            <a:pPr marL="285750" lvl="1" indent="0">
              <a:buNone/>
            </a:pPr>
            <a:r>
              <a:rPr lang="en-US" b="1" dirty="0"/>
              <a:t>a = [1, 2, 3]</a:t>
            </a:r>
          </a:p>
          <a:p>
            <a:pPr marL="285750" lvl="1" indent="0">
              <a:buNone/>
            </a:pPr>
            <a:r>
              <a:rPr lang="en-US" b="1" dirty="0"/>
              <a:t>foo(a)</a:t>
            </a:r>
          </a:p>
          <a:p>
            <a:pPr marL="285750" lvl="1" indent="0">
              <a:buNone/>
            </a:pPr>
            <a:r>
              <a:rPr lang="en-US" b="1" dirty="0"/>
              <a:t>print(a)                # [1, 2, 3, 42]</a:t>
            </a:r>
          </a:p>
          <a:p>
            <a:pPr marL="285750" lvl="1" indent="0">
              <a:buNone/>
            </a:pPr>
            <a:endParaRPr lang="en-US" b="1" dirty="0"/>
          </a:p>
          <a:p>
            <a:r>
              <a:rPr lang="en-US" dirty="0"/>
              <a:t>Key point: Functions don't receive a copy of the input arguments.</a:t>
            </a:r>
          </a:p>
        </p:txBody>
      </p:sp>
    </p:spTree>
    <p:extLst>
      <p:ext uri="{BB962C8B-B14F-4D97-AF65-F5344CB8AC3E}">
        <p14:creationId xmlns:p14="http://schemas.microsoft.com/office/powerpoint/2010/main" val="229010838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B8347F-4AA8-442A-AB01-D4B6B95731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Understanding Assignment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163EE5-E645-46C3-A884-C5E05EF142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4"/>
            <a:ext cx="7886700" cy="4667249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Make sure you understand the subtle difference between modifying a value and reassigning a variable name.</a:t>
            </a:r>
          </a:p>
          <a:p>
            <a:pPr marL="342900" lvl="1" indent="0">
              <a:buNone/>
            </a:pPr>
            <a:r>
              <a:rPr lang="en-US" b="1" dirty="0"/>
              <a:t>def foo(items):</a:t>
            </a:r>
          </a:p>
          <a:p>
            <a:pPr marL="342900" lvl="1" indent="0">
              <a:buNone/>
            </a:pPr>
            <a:r>
              <a:rPr lang="en-US" b="1" dirty="0"/>
              <a:t>    </a:t>
            </a:r>
            <a:r>
              <a:rPr lang="en-US" b="1" dirty="0" err="1"/>
              <a:t>items.append</a:t>
            </a:r>
            <a:r>
              <a:rPr lang="en-US" b="1" dirty="0"/>
              <a:t>(42)    # Modifies the input object</a:t>
            </a:r>
          </a:p>
          <a:p>
            <a:pPr marL="342900" lvl="1" indent="0">
              <a:buNone/>
            </a:pPr>
            <a:endParaRPr lang="en-US" b="1" dirty="0"/>
          </a:p>
          <a:p>
            <a:pPr marL="342900" lvl="1" indent="0">
              <a:buNone/>
            </a:pPr>
            <a:r>
              <a:rPr lang="en-US" b="1" dirty="0"/>
              <a:t>a = [1, 2, 3]</a:t>
            </a:r>
          </a:p>
          <a:p>
            <a:pPr marL="342900" lvl="1" indent="0">
              <a:buNone/>
            </a:pPr>
            <a:r>
              <a:rPr lang="en-US" b="1" dirty="0"/>
              <a:t>foo(a)</a:t>
            </a:r>
          </a:p>
          <a:p>
            <a:pPr marL="342900" lvl="1" indent="0">
              <a:buNone/>
            </a:pPr>
            <a:r>
              <a:rPr lang="en-US" b="1" dirty="0"/>
              <a:t>print(a)                # [1, 2, 3, 42]</a:t>
            </a:r>
          </a:p>
          <a:p>
            <a:pPr marL="342900" lvl="1" indent="0">
              <a:buNone/>
            </a:pPr>
            <a:endParaRPr lang="en-US" b="1" dirty="0"/>
          </a:p>
          <a:p>
            <a:pPr marL="342900" lvl="1" indent="0">
              <a:buNone/>
            </a:pPr>
            <a:r>
              <a:rPr lang="en-US" b="1" dirty="0"/>
              <a:t># VS</a:t>
            </a:r>
          </a:p>
          <a:p>
            <a:pPr marL="342900" lvl="1" indent="0">
              <a:buNone/>
            </a:pPr>
            <a:r>
              <a:rPr lang="en-US" b="1" dirty="0"/>
              <a:t>def bar(items):</a:t>
            </a:r>
          </a:p>
          <a:p>
            <a:pPr marL="342900" lvl="1" indent="0">
              <a:buNone/>
            </a:pPr>
            <a:r>
              <a:rPr lang="en-US" b="1" dirty="0"/>
              <a:t>    items = [4,5,6]    # Changes local `items` variable to point to a different object</a:t>
            </a:r>
          </a:p>
          <a:p>
            <a:pPr marL="342900" lvl="1" indent="0">
              <a:buNone/>
            </a:pPr>
            <a:endParaRPr lang="en-US" b="1" dirty="0"/>
          </a:p>
          <a:p>
            <a:pPr marL="342900" lvl="1" indent="0">
              <a:buNone/>
            </a:pPr>
            <a:r>
              <a:rPr lang="en-US" b="1" dirty="0"/>
              <a:t>b = [1, 2, 3]</a:t>
            </a:r>
          </a:p>
          <a:p>
            <a:pPr marL="342900" lvl="1" indent="0">
              <a:buNone/>
            </a:pPr>
            <a:r>
              <a:rPr lang="en-US" b="1" dirty="0"/>
              <a:t>bar(b)</a:t>
            </a:r>
          </a:p>
          <a:p>
            <a:pPr marL="342900" lvl="1" indent="0">
              <a:buNone/>
            </a:pPr>
            <a:r>
              <a:rPr lang="en-US" b="1" dirty="0"/>
              <a:t>print(b)                # [1, 2, 3]</a:t>
            </a:r>
          </a:p>
          <a:p>
            <a:pPr marL="342900" lvl="1" indent="0">
              <a:buNone/>
            </a:pPr>
            <a:endParaRPr lang="en-US" b="1" dirty="0"/>
          </a:p>
          <a:p>
            <a:pPr marL="400050"/>
            <a:r>
              <a:rPr lang="en-US" dirty="0"/>
              <a:t>Reminder: Variable assignment never overwrites memory. The name is merely bound to a new value.</a:t>
            </a:r>
          </a:p>
          <a:p>
            <a:pPr marL="342900" lvl="1" indent="0">
              <a:buNone/>
            </a:pPr>
            <a:endParaRPr lang="en-US" b="1" dirty="0"/>
          </a:p>
          <a:p>
            <a:pPr marL="342900" lvl="1" indent="0">
              <a:buNone/>
            </a:pPr>
            <a:endParaRPr lang="en-US" b="1" dirty="0"/>
          </a:p>
          <a:p>
            <a:pPr marL="342900" lvl="1" indent="0">
              <a:buNone/>
            </a:pP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4584674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D5FF1E-EF5A-4113-8D4F-A0CF37DCC5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Error Checking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9F2D84-526F-465C-AC8B-7B990A3849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Python performs no checking or validation of function argument types or values. </a:t>
            </a:r>
          </a:p>
          <a:p>
            <a:endParaRPr lang="en-US" dirty="0"/>
          </a:p>
          <a:p>
            <a:r>
              <a:rPr lang="en-US" dirty="0"/>
              <a:t>A function will work on any data that is compatible with the statements in the function.</a:t>
            </a:r>
          </a:p>
          <a:p>
            <a:endParaRPr lang="en-US" dirty="0"/>
          </a:p>
          <a:p>
            <a:r>
              <a:rPr lang="en-US" dirty="0"/>
              <a:t>Example:</a:t>
            </a:r>
          </a:p>
          <a:p>
            <a:pPr marL="285750" lvl="1" indent="0">
              <a:buNone/>
            </a:pPr>
            <a:r>
              <a:rPr lang="en-US" b="1" dirty="0"/>
              <a:t>def add(x, y):</a:t>
            </a:r>
          </a:p>
          <a:p>
            <a:pPr marL="285750" lvl="1" indent="0">
              <a:buNone/>
            </a:pPr>
            <a:r>
              <a:rPr lang="en-US" b="1" dirty="0"/>
              <a:t>    return x + y</a:t>
            </a:r>
          </a:p>
          <a:p>
            <a:pPr marL="285750" lvl="1" indent="0">
              <a:buNone/>
            </a:pPr>
            <a:endParaRPr lang="en-US" b="1" dirty="0"/>
          </a:p>
          <a:p>
            <a:pPr marL="285750" lvl="1" indent="0">
              <a:buNone/>
            </a:pPr>
            <a:r>
              <a:rPr lang="en-US" b="1" dirty="0"/>
              <a:t>add(3, 4)               		# 7</a:t>
            </a:r>
          </a:p>
          <a:p>
            <a:pPr marL="285750" lvl="1" indent="0">
              <a:buNone/>
            </a:pPr>
            <a:r>
              <a:rPr lang="en-US" b="1" dirty="0"/>
              <a:t>add('Hello', 'World')   	# 'HelloWorld'</a:t>
            </a:r>
          </a:p>
          <a:p>
            <a:pPr marL="285750" lvl="1" indent="0">
              <a:buNone/>
            </a:pPr>
            <a:r>
              <a:rPr lang="en-US" b="1" dirty="0"/>
              <a:t>add('3', '4')           		# '34'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437694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A82F73-5FB7-4919-A9E2-5E0A2F70DE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Error Checking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B8D87F-66B0-4425-8F3C-E0D03BFC96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Example:</a:t>
            </a:r>
          </a:p>
          <a:p>
            <a:pPr marL="285750" lvl="1" indent="0">
              <a:buNone/>
            </a:pPr>
            <a:r>
              <a:rPr lang="en-US" b="1" dirty="0"/>
              <a:t>def add(x, y):</a:t>
            </a:r>
          </a:p>
          <a:p>
            <a:pPr marL="285750" lvl="1" indent="0">
              <a:buNone/>
            </a:pPr>
            <a:r>
              <a:rPr lang="en-US" b="1" dirty="0"/>
              <a:t>    return x + y</a:t>
            </a:r>
          </a:p>
          <a:p>
            <a:pPr marL="285750" lvl="1" indent="0">
              <a:buNone/>
            </a:pPr>
            <a:endParaRPr lang="en-US" b="1" dirty="0"/>
          </a:p>
          <a:p>
            <a:pPr marL="285750" lvl="1" indent="0">
              <a:buNone/>
            </a:pPr>
            <a:r>
              <a:rPr lang="en-US" b="1" dirty="0"/>
              <a:t>&gt;&gt;&gt; add(3, '4')</a:t>
            </a:r>
          </a:p>
          <a:p>
            <a:pPr marL="285750" lvl="1" indent="0">
              <a:buNone/>
            </a:pPr>
            <a:r>
              <a:rPr lang="en-US" b="1" dirty="0"/>
              <a:t>Traceback (most recent call last):</a:t>
            </a:r>
          </a:p>
          <a:p>
            <a:pPr marL="285750" lvl="1" indent="0">
              <a:buNone/>
            </a:pPr>
            <a:r>
              <a:rPr lang="en-US" b="1" dirty="0"/>
              <a:t>...</a:t>
            </a:r>
          </a:p>
          <a:p>
            <a:pPr marL="285750" lvl="1" indent="0">
              <a:buNone/>
            </a:pPr>
            <a:r>
              <a:rPr lang="en-US" b="1" dirty="0" err="1"/>
              <a:t>TypeError</a:t>
            </a:r>
            <a:r>
              <a:rPr lang="en-US" b="1" dirty="0"/>
              <a:t>: unsupported operand type(s) for +:</a:t>
            </a:r>
          </a:p>
          <a:p>
            <a:pPr marL="285750" lvl="1" indent="0">
              <a:buNone/>
            </a:pPr>
            <a:r>
              <a:rPr lang="en-US" b="1" dirty="0"/>
              <a:t>'int' and 'str'</a:t>
            </a:r>
          </a:p>
          <a:p>
            <a:pPr marL="285750" lvl="1" indent="0">
              <a:buNone/>
            </a:pPr>
            <a:r>
              <a:rPr lang="en-US" b="1" dirty="0"/>
              <a:t>&gt;&gt;&gt;</a:t>
            </a:r>
          </a:p>
          <a:p>
            <a:endParaRPr lang="en-US" dirty="0"/>
          </a:p>
          <a:p>
            <a:r>
              <a:rPr lang="en-US" dirty="0"/>
              <a:t>To verify code, there is a strong emphasis on testing (covered later).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166763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D527C1-1D74-42DC-8D10-9D839C27A7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Exceptions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E99703-8EFE-43A0-B204-147E130E8A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Exceptions are used to signal errors. </a:t>
            </a:r>
          </a:p>
          <a:p>
            <a:r>
              <a:rPr lang="en-US" dirty="0"/>
              <a:t>To raise an exception yourself, use raise statement.</a:t>
            </a:r>
          </a:p>
          <a:p>
            <a:pPr marL="285750" lvl="1" indent="0">
              <a:buNone/>
            </a:pPr>
            <a:r>
              <a:rPr lang="en-US" b="1" dirty="0"/>
              <a:t>if name not in authorized:</a:t>
            </a:r>
          </a:p>
          <a:p>
            <a:pPr marL="285750" lvl="1" indent="0">
              <a:buNone/>
            </a:pPr>
            <a:r>
              <a:rPr lang="en-US" b="1" dirty="0"/>
              <a:t>    raise </a:t>
            </a:r>
            <a:r>
              <a:rPr lang="en-US" b="1" dirty="0" err="1"/>
              <a:t>RuntimeError</a:t>
            </a:r>
            <a:r>
              <a:rPr lang="en-US" b="1" dirty="0"/>
              <a:t>(f'{name} not authorized')</a:t>
            </a:r>
          </a:p>
          <a:p>
            <a:endParaRPr lang="en-US" dirty="0"/>
          </a:p>
          <a:p>
            <a:r>
              <a:rPr lang="en-US" dirty="0"/>
              <a:t>To catch an exception use try-except</a:t>
            </a:r>
          </a:p>
          <a:p>
            <a:pPr marL="285750" lvl="1" indent="0">
              <a:buNone/>
            </a:pPr>
            <a:r>
              <a:rPr lang="en-US" b="1" dirty="0"/>
              <a:t>try:</a:t>
            </a:r>
          </a:p>
          <a:p>
            <a:pPr marL="285750" lvl="1" indent="0">
              <a:buNone/>
            </a:pPr>
            <a:r>
              <a:rPr lang="en-US" b="1" dirty="0"/>
              <a:t>    authenticate(username)</a:t>
            </a:r>
          </a:p>
          <a:p>
            <a:pPr marL="285750" lvl="1" indent="0">
              <a:buNone/>
            </a:pPr>
            <a:r>
              <a:rPr lang="en-US" b="1" dirty="0"/>
              <a:t>except </a:t>
            </a:r>
            <a:r>
              <a:rPr lang="en-US" b="1" dirty="0" err="1"/>
              <a:t>RuntimeError</a:t>
            </a:r>
            <a:r>
              <a:rPr lang="en-US" b="1" dirty="0"/>
              <a:t> as e:</a:t>
            </a:r>
          </a:p>
          <a:p>
            <a:pPr marL="285750" lvl="1" indent="0">
              <a:buNone/>
            </a:pPr>
            <a:r>
              <a:rPr lang="en-US" b="1" dirty="0"/>
              <a:t>    print(e)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602941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864F91-5AF4-4D56-A497-19C7A71F04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727074"/>
          </a:xfrm>
        </p:spPr>
        <p:txBody>
          <a:bodyPr/>
          <a:lstStyle/>
          <a:p>
            <a:r>
              <a:rPr lang="en-US" dirty="0"/>
              <a:t>Exceptions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71907E-97C3-438D-813E-36A2651983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092201"/>
            <a:ext cx="7886700" cy="5575299"/>
          </a:xfrm>
        </p:spPr>
        <p:txBody>
          <a:bodyPr>
            <a:normAutofit fontScale="62500" lnSpcReduction="20000"/>
          </a:bodyPr>
          <a:lstStyle/>
          <a:p>
            <a:r>
              <a:rPr lang="en-US" sz="2600" dirty="0"/>
              <a:t>Exceptions propagate to the first matching except.</a:t>
            </a:r>
          </a:p>
          <a:p>
            <a:endParaRPr lang="en-US" dirty="0"/>
          </a:p>
          <a:p>
            <a:r>
              <a:rPr lang="en-US" dirty="0"/>
              <a:t>def grok():</a:t>
            </a:r>
          </a:p>
          <a:p>
            <a:r>
              <a:rPr lang="en-US" dirty="0"/>
              <a:t>    ...</a:t>
            </a:r>
          </a:p>
          <a:p>
            <a:r>
              <a:rPr lang="en-US" dirty="0"/>
              <a:t>    raise </a:t>
            </a:r>
            <a:r>
              <a:rPr lang="en-US" dirty="0" err="1"/>
              <a:t>RuntimeError</a:t>
            </a:r>
            <a:r>
              <a:rPr lang="en-US" dirty="0"/>
              <a:t>('Whoa!')   # Exception raised here</a:t>
            </a:r>
          </a:p>
          <a:p>
            <a:endParaRPr lang="en-US" dirty="0"/>
          </a:p>
          <a:p>
            <a:r>
              <a:rPr lang="en-US" dirty="0"/>
              <a:t>def spam():</a:t>
            </a:r>
          </a:p>
          <a:p>
            <a:r>
              <a:rPr lang="en-US" dirty="0"/>
              <a:t>    grok()                        # Call that will raise exception</a:t>
            </a:r>
          </a:p>
          <a:p>
            <a:endParaRPr lang="en-US" dirty="0"/>
          </a:p>
          <a:p>
            <a:r>
              <a:rPr lang="en-US" dirty="0"/>
              <a:t>def bar():</a:t>
            </a:r>
          </a:p>
          <a:p>
            <a:r>
              <a:rPr lang="en-US" dirty="0"/>
              <a:t>    try:</a:t>
            </a:r>
          </a:p>
          <a:p>
            <a:r>
              <a:rPr lang="en-US" dirty="0"/>
              <a:t>       spam()</a:t>
            </a:r>
          </a:p>
          <a:p>
            <a:r>
              <a:rPr lang="en-US" dirty="0"/>
              <a:t>    except </a:t>
            </a:r>
            <a:r>
              <a:rPr lang="en-US" dirty="0" err="1"/>
              <a:t>RuntimeError</a:t>
            </a:r>
            <a:r>
              <a:rPr lang="en-US" dirty="0"/>
              <a:t> as e:     # Exception caught here</a:t>
            </a:r>
          </a:p>
          <a:p>
            <a:r>
              <a:rPr lang="en-US" dirty="0"/>
              <a:t>        ...</a:t>
            </a:r>
          </a:p>
          <a:p>
            <a:endParaRPr lang="en-US" dirty="0"/>
          </a:p>
          <a:p>
            <a:r>
              <a:rPr lang="en-US" dirty="0"/>
              <a:t>def foo():</a:t>
            </a:r>
          </a:p>
          <a:p>
            <a:r>
              <a:rPr lang="en-US" dirty="0"/>
              <a:t>    try:</a:t>
            </a:r>
          </a:p>
          <a:p>
            <a:r>
              <a:rPr lang="en-US" dirty="0"/>
              <a:t>         bar()</a:t>
            </a:r>
          </a:p>
          <a:p>
            <a:r>
              <a:rPr lang="en-US" dirty="0"/>
              <a:t>    except </a:t>
            </a:r>
            <a:r>
              <a:rPr lang="en-US" dirty="0" err="1"/>
              <a:t>RuntimeError</a:t>
            </a:r>
            <a:r>
              <a:rPr lang="en-US" dirty="0"/>
              <a:t> as e:     # Exception does NOT arrive here</a:t>
            </a:r>
          </a:p>
          <a:p>
            <a:r>
              <a:rPr lang="en-US" dirty="0"/>
              <a:t>        ...</a:t>
            </a:r>
          </a:p>
          <a:p>
            <a:endParaRPr lang="en-US" dirty="0"/>
          </a:p>
          <a:p>
            <a:r>
              <a:rPr lang="en-US" dirty="0"/>
              <a:t>foo()</a:t>
            </a:r>
          </a:p>
        </p:txBody>
      </p:sp>
    </p:spTree>
    <p:extLst>
      <p:ext uri="{BB962C8B-B14F-4D97-AF65-F5344CB8AC3E}">
        <p14:creationId xmlns:p14="http://schemas.microsoft.com/office/powerpoint/2010/main" val="83907704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B67939-70DE-4388-BB65-5DE6F40F84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Exceptions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051F9C-628B-4DB1-88D8-41049EFFC8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To handle the exception, put statements in the except block. You can add any statements you want to handle the error</a:t>
            </a:r>
          </a:p>
          <a:p>
            <a:endParaRPr lang="en-US" dirty="0"/>
          </a:p>
          <a:p>
            <a:pPr marL="285750" lvl="1" indent="0">
              <a:buNone/>
            </a:pPr>
            <a:r>
              <a:rPr lang="en-US" b="1" dirty="0"/>
              <a:t>def grok(): ...</a:t>
            </a:r>
          </a:p>
          <a:p>
            <a:pPr marL="285750" lvl="1" indent="0">
              <a:buNone/>
            </a:pPr>
            <a:r>
              <a:rPr lang="en-US" b="1" dirty="0"/>
              <a:t>    raise </a:t>
            </a:r>
            <a:r>
              <a:rPr lang="en-US" b="1" dirty="0" err="1"/>
              <a:t>RuntimeError</a:t>
            </a:r>
            <a:r>
              <a:rPr lang="en-US" b="1" dirty="0"/>
              <a:t>('Whoa!')</a:t>
            </a:r>
          </a:p>
          <a:p>
            <a:pPr marL="285750" lvl="1" indent="0">
              <a:buNone/>
            </a:pPr>
            <a:endParaRPr lang="en-US" b="1" dirty="0"/>
          </a:p>
          <a:p>
            <a:pPr marL="285750" lvl="1" indent="0">
              <a:buNone/>
            </a:pPr>
            <a:r>
              <a:rPr lang="en-US" b="1" dirty="0"/>
              <a:t>def bar():</a:t>
            </a:r>
          </a:p>
          <a:p>
            <a:pPr marL="285750" lvl="1" indent="0">
              <a:buNone/>
            </a:pPr>
            <a:r>
              <a:rPr lang="en-US" b="1" dirty="0"/>
              <a:t>    try:</a:t>
            </a:r>
          </a:p>
          <a:p>
            <a:pPr marL="285750" lvl="1" indent="0">
              <a:buNone/>
            </a:pPr>
            <a:r>
              <a:rPr lang="en-US" b="1" dirty="0"/>
              <a:t>      grok()</a:t>
            </a:r>
          </a:p>
          <a:p>
            <a:pPr marL="285750" lvl="1" indent="0">
              <a:buNone/>
            </a:pPr>
            <a:r>
              <a:rPr lang="en-US" b="1" dirty="0"/>
              <a:t>    except </a:t>
            </a:r>
            <a:r>
              <a:rPr lang="en-US" b="1" dirty="0" err="1"/>
              <a:t>RuntimeError</a:t>
            </a:r>
            <a:r>
              <a:rPr lang="en-US" b="1" dirty="0"/>
              <a:t> as e:   # Exception caught here</a:t>
            </a:r>
          </a:p>
          <a:p>
            <a:pPr marL="285750" lvl="1" indent="0">
              <a:buNone/>
            </a:pPr>
            <a:r>
              <a:rPr lang="en-US" b="1" dirty="0"/>
              <a:t>        statements              # Use this statements</a:t>
            </a:r>
          </a:p>
          <a:p>
            <a:pPr marL="285750" lvl="1" indent="0">
              <a:buNone/>
            </a:pPr>
            <a:r>
              <a:rPr lang="en-US" b="1" dirty="0"/>
              <a:t>        statements</a:t>
            </a:r>
          </a:p>
          <a:p>
            <a:pPr marL="285750" lvl="1" indent="0">
              <a:buNone/>
            </a:pPr>
            <a:r>
              <a:rPr lang="en-US" b="1" dirty="0"/>
              <a:t>        ...</a:t>
            </a:r>
          </a:p>
          <a:p>
            <a:pPr marL="285750" lvl="1" indent="0">
              <a:buNone/>
            </a:pPr>
            <a:endParaRPr lang="en-US" b="1" dirty="0"/>
          </a:p>
          <a:p>
            <a:pPr marL="285750" lvl="1" indent="0">
              <a:buNone/>
            </a:pPr>
            <a:r>
              <a:rPr lang="en-US" b="1" dirty="0"/>
              <a:t>bar()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035567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F7DCF7-7649-4546-8C49-98AE578BDF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Exceptions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EA218A-1648-4059-A883-7838523E42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After handling, execution resumes with the first statement after the try-except.</a:t>
            </a:r>
          </a:p>
          <a:p>
            <a:endParaRPr lang="en-US" dirty="0"/>
          </a:p>
          <a:p>
            <a:pPr marL="285750" lvl="1" indent="0">
              <a:buNone/>
            </a:pPr>
            <a:r>
              <a:rPr lang="en-US" b="1" dirty="0"/>
              <a:t>def grok(): ...</a:t>
            </a:r>
          </a:p>
          <a:p>
            <a:pPr marL="285750" lvl="1" indent="0">
              <a:buNone/>
            </a:pPr>
            <a:r>
              <a:rPr lang="en-US" b="1" dirty="0"/>
              <a:t>    raise </a:t>
            </a:r>
            <a:r>
              <a:rPr lang="en-US" b="1" dirty="0" err="1"/>
              <a:t>RuntimeError</a:t>
            </a:r>
            <a:r>
              <a:rPr lang="en-US" b="1" dirty="0"/>
              <a:t>('Whoa!')</a:t>
            </a:r>
          </a:p>
          <a:p>
            <a:pPr marL="285750" lvl="1" indent="0">
              <a:buNone/>
            </a:pPr>
            <a:endParaRPr lang="en-US" b="1" dirty="0"/>
          </a:p>
          <a:p>
            <a:pPr marL="285750" lvl="1" indent="0">
              <a:buNone/>
            </a:pPr>
            <a:r>
              <a:rPr lang="en-US" b="1" dirty="0"/>
              <a:t>def bar():</a:t>
            </a:r>
          </a:p>
          <a:p>
            <a:pPr marL="285750" lvl="1" indent="0">
              <a:buNone/>
            </a:pPr>
            <a:r>
              <a:rPr lang="en-US" b="1" dirty="0"/>
              <a:t>    try:</a:t>
            </a:r>
          </a:p>
          <a:p>
            <a:pPr marL="285750" lvl="1" indent="0">
              <a:buNone/>
            </a:pPr>
            <a:r>
              <a:rPr lang="en-US" b="1" dirty="0"/>
              <a:t>      grok()</a:t>
            </a:r>
          </a:p>
          <a:p>
            <a:pPr marL="285750" lvl="1" indent="0">
              <a:buNone/>
            </a:pPr>
            <a:r>
              <a:rPr lang="en-US" b="1" dirty="0"/>
              <a:t>    except </a:t>
            </a:r>
            <a:r>
              <a:rPr lang="en-US" b="1" dirty="0" err="1"/>
              <a:t>RuntimeError</a:t>
            </a:r>
            <a:r>
              <a:rPr lang="en-US" b="1" dirty="0"/>
              <a:t> as e:   # Exception caught here</a:t>
            </a:r>
          </a:p>
          <a:p>
            <a:pPr marL="285750" lvl="1" indent="0">
              <a:buNone/>
            </a:pPr>
            <a:r>
              <a:rPr lang="en-US" b="1" dirty="0"/>
              <a:t>        statements</a:t>
            </a:r>
          </a:p>
          <a:p>
            <a:pPr marL="285750" lvl="1" indent="0">
              <a:buNone/>
            </a:pPr>
            <a:r>
              <a:rPr lang="en-US" b="1" dirty="0"/>
              <a:t>        statements</a:t>
            </a:r>
          </a:p>
          <a:p>
            <a:pPr marL="285750" lvl="1" indent="0">
              <a:buNone/>
            </a:pPr>
            <a:r>
              <a:rPr lang="en-US" b="1" dirty="0"/>
              <a:t>        ...</a:t>
            </a:r>
          </a:p>
          <a:p>
            <a:pPr marL="285750" lvl="1" indent="0">
              <a:buNone/>
            </a:pPr>
            <a:r>
              <a:rPr lang="en-US" b="1" dirty="0"/>
              <a:t>    statements                  # Resumes execution here</a:t>
            </a:r>
          </a:p>
          <a:p>
            <a:pPr marL="285750" lvl="1" indent="0">
              <a:buNone/>
            </a:pPr>
            <a:r>
              <a:rPr lang="en-US" b="1" dirty="0"/>
              <a:t>    statements                  # And continues here</a:t>
            </a:r>
          </a:p>
          <a:p>
            <a:pPr marL="285750" lvl="1" indent="0">
              <a:buNone/>
            </a:pPr>
            <a:r>
              <a:rPr lang="en-US" b="1" dirty="0"/>
              <a:t>    ...</a:t>
            </a:r>
          </a:p>
          <a:p>
            <a:pPr marL="285750" lvl="1" indent="0">
              <a:buNone/>
            </a:pPr>
            <a:endParaRPr lang="en-US" b="1" dirty="0"/>
          </a:p>
          <a:p>
            <a:pPr marL="285750" lvl="1" indent="0">
              <a:buNone/>
            </a:pPr>
            <a:r>
              <a:rPr lang="en-US" b="1" dirty="0"/>
              <a:t>bar()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59308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BC854F-2881-4B01-8040-80A4B48B53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What is a "Script?"</a:t>
            </a:r>
          </a:p>
        </p:txBody>
      </p:sp>
      <p:sp>
        <p:nvSpPr>
          <p:cNvPr id="12291" name="Content Placeholder 2">
            <a:extLst>
              <a:ext uri="{FF2B5EF4-FFF2-40B4-BE49-F238E27FC236}">
                <a16:creationId xmlns:a16="http://schemas.microsoft.com/office/drawing/2014/main" id="{169603B6-F5FD-4C57-8B2B-4819A9FCEAE2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26235" y="1825624"/>
            <a:ext cx="7886700" cy="4667249"/>
          </a:xfrm>
        </p:spPr>
        <p:txBody>
          <a:bodyPr>
            <a:normAutofit/>
          </a:bodyPr>
          <a:lstStyle/>
          <a:p>
            <a:r>
              <a:rPr lang="en-US" altLang="en-US" sz="2400" dirty="0">
                <a:latin typeface="GillSans"/>
              </a:rPr>
              <a:t>A large number of Python programmers spend most of their time writing short "scripts“</a:t>
            </a:r>
          </a:p>
          <a:p>
            <a:r>
              <a:rPr lang="en-US" altLang="en-US" sz="2400" dirty="0">
                <a:latin typeface="GillSans"/>
              </a:rPr>
              <a:t>A “</a:t>
            </a:r>
            <a:r>
              <a:rPr lang="en-US" altLang="en-US" sz="2400" b="1" i="1" u="sng" dirty="0">
                <a:latin typeface="GillSans"/>
              </a:rPr>
              <a:t>script</a:t>
            </a:r>
            <a:r>
              <a:rPr lang="en-US" altLang="en-US" sz="2400" dirty="0">
                <a:latin typeface="GillSans"/>
              </a:rPr>
              <a:t>” is a program that runs a series of statements and stops.</a:t>
            </a:r>
          </a:p>
          <a:p>
            <a:pPr marL="0" indent="0">
              <a:buNone/>
            </a:pPr>
            <a:endParaRPr lang="tr-TR" altLang="en-US" sz="2400" dirty="0">
              <a:latin typeface="GillSans"/>
            </a:endParaRPr>
          </a:p>
          <a:p>
            <a:pPr marL="285750" lvl="1" indent="0">
              <a:buNone/>
            </a:pPr>
            <a:r>
              <a:rPr lang="tr-TR" altLang="en-US" b="1" dirty="0">
                <a:latin typeface="GillSans"/>
              </a:rPr>
              <a:t># program.py</a:t>
            </a:r>
          </a:p>
          <a:p>
            <a:pPr marL="285750" lvl="1" indent="0">
              <a:buNone/>
            </a:pPr>
            <a:endParaRPr lang="tr-TR" altLang="en-US" b="1" dirty="0">
              <a:latin typeface="GillSans"/>
            </a:endParaRPr>
          </a:p>
          <a:p>
            <a:pPr marL="285750" lvl="1" indent="0">
              <a:buNone/>
            </a:pPr>
            <a:r>
              <a:rPr lang="tr-TR" altLang="en-US" b="1" dirty="0">
                <a:latin typeface="GillSans"/>
              </a:rPr>
              <a:t>statement1</a:t>
            </a:r>
          </a:p>
          <a:p>
            <a:pPr marL="285750" lvl="1" indent="0">
              <a:buNone/>
            </a:pPr>
            <a:r>
              <a:rPr lang="tr-TR" altLang="en-US" b="1" dirty="0">
                <a:latin typeface="GillSans"/>
              </a:rPr>
              <a:t>statement2</a:t>
            </a:r>
          </a:p>
          <a:p>
            <a:pPr marL="285750" lvl="1" indent="0">
              <a:buNone/>
            </a:pPr>
            <a:r>
              <a:rPr lang="tr-TR" altLang="en-US" b="1" dirty="0">
                <a:latin typeface="GillSans"/>
              </a:rPr>
              <a:t>statement3</a:t>
            </a:r>
          </a:p>
          <a:p>
            <a:pPr marL="285750" lvl="1" indent="0">
              <a:buNone/>
            </a:pPr>
            <a:r>
              <a:rPr lang="tr-TR" altLang="en-US" b="1" dirty="0">
                <a:latin typeface="GillSans"/>
              </a:rPr>
              <a:t>...</a:t>
            </a:r>
            <a:endParaRPr lang="en-US" altLang="en-US" b="1" dirty="0">
              <a:latin typeface="GillSans"/>
            </a:endParaRPr>
          </a:p>
          <a:p>
            <a:pPr marL="285750" lvl="1" indent="0">
              <a:buNone/>
            </a:pPr>
            <a:endParaRPr lang="en-US" altLang="en-US" sz="1600" dirty="0">
              <a:latin typeface="GillSans"/>
            </a:endParaRPr>
          </a:p>
          <a:p>
            <a:r>
              <a:rPr lang="en-US" altLang="en-US" sz="2400" dirty="0">
                <a:latin typeface="GillSans"/>
              </a:rPr>
              <a:t>We've been writing scripts to this point</a:t>
            </a:r>
            <a:endParaRPr lang="tr-TR" altLang="en-US" sz="2400" dirty="0">
              <a:latin typeface="GillSans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FE138A-43AA-460A-9EB0-077495156A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Built-in Exceptions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4B9929-C105-4934-B57D-67BBC90BA8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435100"/>
            <a:ext cx="7886700" cy="5057773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There are about two-dozen built-in exceptions. </a:t>
            </a:r>
          </a:p>
          <a:p>
            <a:r>
              <a:rPr lang="en-US" dirty="0"/>
              <a:t>Usually the name of the exception is indicative of what's wrong (e.g., a </a:t>
            </a:r>
            <a:r>
              <a:rPr lang="en-US" dirty="0" err="1"/>
              <a:t>ValueError</a:t>
            </a:r>
            <a:r>
              <a:rPr lang="en-US" dirty="0"/>
              <a:t> is raised because you supplied a bad value). </a:t>
            </a:r>
          </a:p>
          <a:p>
            <a:endParaRPr lang="en-US" dirty="0"/>
          </a:p>
          <a:p>
            <a:pPr marL="342900" lvl="1" indent="0">
              <a:buNone/>
            </a:pPr>
            <a:r>
              <a:rPr lang="en-US" b="1" dirty="0" err="1"/>
              <a:t>ArithmeticError</a:t>
            </a:r>
            <a:endParaRPr lang="en-US" b="1" dirty="0"/>
          </a:p>
          <a:p>
            <a:pPr marL="342900" lvl="1" indent="0">
              <a:buNone/>
            </a:pPr>
            <a:r>
              <a:rPr lang="en-US" b="1" dirty="0" err="1"/>
              <a:t>AssertionError</a:t>
            </a:r>
            <a:endParaRPr lang="en-US" b="1" dirty="0"/>
          </a:p>
          <a:p>
            <a:pPr marL="342900" lvl="1" indent="0">
              <a:buNone/>
            </a:pPr>
            <a:r>
              <a:rPr lang="en-US" b="1" dirty="0" err="1"/>
              <a:t>EnvironmentError</a:t>
            </a:r>
            <a:endParaRPr lang="en-US" b="1" dirty="0"/>
          </a:p>
          <a:p>
            <a:pPr marL="342900" lvl="1" indent="0">
              <a:buNone/>
            </a:pPr>
            <a:r>
              <a:rPr lang="en-US" b="1" dirty="0" err="1"/>
              <a:t>EOFError</a:t>
            </a:r>
            <a:endParaRPr lang="en-US" b="1" dirty="0"/>
          </a:p>
          <a:p>
            <a:pPr marL="342900" lvl="1" indent="0">
              <a:buNone/>
            </a:pPr>
            <a:r>
              <a:rPr lang="en-US" b="1" dirty="0" err="1"/>
              <a:t>ImportError</a:t>
            </a:r>
            <a:endParaRPr lang="en-US" b="1" dirty="0"/>
          </a:p>
          <a:p>
            <a:pPr marL="342900" lvl="1" indent="0">
              <a:buNone/>
            </a:pPr>
            <a:r>
              <a:rPr lang="en-US" b="1" dirty="0" err="1"/>
              <a:t>IndexError</a:t>
            </a:r>
            <a:endParaRPr lang="en-US" b="1" dirty="0"/>
          </a:p>
          <a:p>
            <a:pPr marL="342900" lvl="1" indent="0">
              <a:buNone/>
            </a:pPr>
            <a:r>
              <a:rPr lang="en-US" b="1" dirty="0" err="1"/>
              <a:t>KeyboardInterrupt</a:t>
            </a:r>
            <a:endParaRPr lang="en-US" b="1" dirty="0"/>
          </a:p>
          <a:p>
            <a:pPr marL="342900" lvl="1" indent="0">
              <a:buNone/>
            </a:pPr>
            <a:r>
              <a:rPr lang="en-US" b="1" dirty="0" err="1"/>
              <a:t>KeyError</a:t>
            </a:r>
            <a:endParaRPr lang="en-US" b="1" dirty="0"/>
          </a:p>
          <a:p>
            <a:pPr marL="342900" lvl="1" indent="0">
              <a:buNone/>
            </a:pPr>
            <a:r>
              <a:rPr lang="en-US" b="1" dirty="0" err="1"/>
              <a:t>MemoryError</a:t>
            </a:r>
            <a:endParaRPr lang="en-US" b="1" dirty="0"/>
          </a:p>
          <a:p>
            <a:pPr marL="342900" lvl="1" indent="0">
              <a:buNone/>
            </a:pPr>
            <a:r>
              <a:rPr lang="en-US" b="1" dirty="0" err="1"/>
              <a:t>NameError</a:t>
            </a:r>
            <a:endParaRPr lang="en-US" b="1" dirty="0"/>
          </a:p>
          <a:p>
            <a:pPr marL="342900" lvl="1" indent="0">
              <a:buNone/>
            </a:pPr>
            <a:r>
              <a:rPr lang="en-US" b="1" dirty="0" err="1"/>
              <a:t>ReferenceError</a:t>
            </a:r>
            <a:endParaRPr lang="en-US" b="1" dirty="0"/>
          </a:p>
          <a:p>
            <a:pPr marL="342900" lvl="1" indent="0">
              <a:buNone/>
            </a:pPr>
            <a:r>
              <a:rPr lang="en-US" b="1" dirty="0" err="1"/>
              <a:t>RuntimeError</a:t>
            </a:r>
            <a:endParaRPr lang="en-US" b="1" dirty="0"/>
          </a:p>
          <a:p>
            <a:pPr marL="342900" lvl="1" indent="0">
              <a:buNone/>
            </a:pPr>
            <a:r>
              <a:rPr lang="en-US" b="1" dirty="0" err="1"/>
              <a:t>SyntaxError</a:t>
            </a:r>
            <a:endParaRPr lang="en-US" b="1" dirty="0"/>
          </a:p>
          <a:p>
            <a:pPr marL="342900" lvl="1" indent="0">
              <a:buNone/>
            </a:pPr>
            <a:r>
              <a:rPr lang="en-US" b="1" dirty="0" err="1"/>
              <a:t>SystemError</a:t>
            </a:r>
            <a:endParaRPr lang="en-US" b="1" dirty="0"/>
          </a:p>
          <a:p>
            <a:pPr marL="342900" lvl="1" indent="0">
              <a:buNone/>
            </a:pPr>
            <a:r>
              <a:rPr lang="en-US" b="1" dirty="0" err="1"/>
              <a:t>TypeError</a:t>
            </a:r>
            <a:endParaRPr lang="en-US" b="1" dirty="0"/>
          </a:p>
          <a:p>
            <a:pPr marL="342900" lvl="1" indent="0">
              <a:buNone/>
            </a:pPr>
            <a:r>
              <a:rPr lang="en-US" b="1" dirty="0" err="1"/>
              <a:t>ValueError</a:t>
            </a:r>
            <a:endParaRPr lang="en-US" b="1" dirty="0"/>
          </a:p>
          <a:p>
            <a:pPr marL="342900" lvl="1" indent="0">
              <a:buNone/>
            </a:pPr>
            <a:endParaRPr lang="en-US" dirty="0"/>
          </a:p>
          <a:p>
            <a:r>
              <a:rPr lang="en-US" dirty="0"/>
              <a:t>This is not an exhaustive list.</a:t>
            </a:r>
          </a:p>
        </p:txBody>
      </p:sp>
    </p:spTree>
    <p:extLst>
      <p:ext uri="{BB962C8B-B14F-4D97-AF65-F5344CB8AC3E}">
        <p14:creationId xmlns:p14="http://schemas.microsoft.com/office/powerpoint/2010/main" val="349363478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FC5720-586B-4C83-BAE3-A3310C1638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Exception Values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79954B-E0FC-40CC-B28F-8926796D02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574800"/>
            <a:ext cx="7886700" cy="5054599"/>
          </a:xfrm>
        </p:spPr>
        <p:txBody>
          <a:bodyPr>
            <a:normAutofit lnSpcReduction="10000"/>
          </a:bodyPr>
          <a:lstStyle/>
          <a:p>
            <a:r>
              <a:rPr lang="en-US" dirty="0"/>
              <a:t>Exceptions have an associated value. It contains more specific information about what's wrong.</a:t>
            </a:r>
          </a:p>
          <a:p>
            <a:endParaRPr lang="en-US" dirty="0"/>
          </a:p>
          <a:p>
            <a:pPr marL="285750" lvl="1" indent="0">
              <a:buNone/>
            </a:pPr>
            <a:r>
              <a:rPr lang="en-US" b="1" dirty="0"/>
              <a:t>raise </a:t>
            </a:r>
            <a:r>
              <a:rPr lang="en-US" b="1" dirty="0" err="1"/>
              <a:t>RuntimeError</a:t>
            </a:r>
            <a:r>
              <a:rPr lang="en-US" b="1" dirty="0"/>
              <a:t>('Invalid user name’)</a:t>
            </a:r>
          </a:p>
          <a:p>
            <a:endParaRPr lang="en-US" dirty="0"/>
          </a:p>
          <a:p>
            <a:r>
              <a:rPr lang="en-US" dirty="0"/>
              <a:t>This value is part of the exception instance that's placed in the variable supplied to except.</a:t>
            </a:r>
          </a:p>
          <a:p>
            <a:pPr marL="285750" lvl="1" indent="0">
              <a:buNone/>
            </a:pPr>
            <a:r>
              <a:rPr lang="en-US" b="1" dirty="0"/>
              <a:t>try:</a:t>
            </a:r>
          </a:p>
          <a:p>
            <a:pPr marL="285750" lvl="1" indent="0">
              <a:buNone/>
            </a:pPr>
            <a:r>
              <a:rPr lang="en-US" b="1" dirty="0"/>
              <a:t>    ...</a:t>
            </a:r>
          </a:p>
          <a:p>
            <a:pPr marL="285750" lvl="1" indent="0">
              <a:buNone/>
            </a:pPr>
            <a:r>
              <a:rPr lang="en-US" b="1" dirty="0"/>
              <a:t>except </a:t>
            </a:r>
            <a:r>
              <a:rPr lang="en-US" b="1" dirty="0" err="1"/>
              <a:t>RuntimeError</a:t>
            </a:r>
            <a:r>
              <a:rPr lang="en-US" b="1" dirty="0"/>
              <a:t> as e:   	# `e` holds the exception raised</a:t>
            </a:r>
          </a:p>
          <a:p>
            <a:pPr marL="285750" lvl="1" indent="0">
              <a:buNone/>
            </a:pPr>
            <a:r>
              <a:rPr lang="en-US" b="1" dirty="0"/>
              <a:t>    ...</a:t>
            </a:r>
          </a:p>
          <a:p>
            <a:r>
              <a:rPr lang="en-US" dirty="0"/>
              <a:t>e is an instance of the exception type. However, it often looks like a string when printed.</a:t>
            </a:r>
          </a:p>
          <a:p>
            <a:endParaRPr lang="en-US" dirty="0"/>
          </a:p>
          <a:p>
            <a:pPr marL="285750" lvl="1" indent="0">
              <a:buNone/>
            </a:pPr>
            <a:r>
              <a:rPr lang="en-US" b="1" dirty="0"/>
              <a:t>except </a:t>
            </a:r>
            <a:r>
              <a:rPr lang="en-US" b="1" dirty="0" err="1"/>
              <a:t>RuntimeError</a:t>
            </a:r>
            <a:r>
              <a:rPr lang="en-US" b="1" dirty="0"/>
              <a:t> as e:</a:t>
            </a:r>
          </a:p>
          <a:p>
            <a:pPr marL="285750" lvl="1" indent="0">
              <a:buNone/>
            </a:pPr>
            <a:r>
              <a:rPr lang="en-US" b="1" dirty="0"/>
              <a:t>    print('Failed : Reason', e)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197274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9B3639-08BC-417D-A351-C84B3DE607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Catching Multiple Errors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4803BB-8FD8-43BF-AF9F-46BFAE1C45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409700"/>
            <a:ext cx="7886700" cy="5194299"/>
          </a:xfrm>
        </p:spPr>
        <p:txBody>
          <a:bodyPr>
            <a:normAutofit lnSpcReduction="10000"/>
          </a:bodyPr>
          <a:lstStyle/>
          <a:p>
            <a:r>
              <a:rPr lang="en-US" dirty="0"/>
              <a:t>You can catch different kinds of exceptions using multiple except blocks.</a:t>
            </a:r>
          </a:p>
          <a:p>
            <a:pPr marL="285750" lvl="1" indent="0">
              <a:buNone/>
            </a:pPr>
            <a:r>
              <a:rPr lang="en-US" b="1" dirty="0"/>
              <a:t>try:</a:t>
            </a:r>
          </a:p>
          <a:p>
            <a:pPr marL="285750" lvl="1" indent="0">
              <a:buNone/>
            </a:pPr>
            <a:r>
              <a:rPr lang="en-US" b="1" dirty="0"/>
              <a:t>  ...</a:t>
            </a:r>
          </a:p>
          <a:p>
            <a:pPr marL="285750" lvl="1" indent="0">
              <a:buNone/>
            </a:pPr>
            <a:r>
              <a:rPr lang="en-US" b="1" dirty="0"/>
              <a:t>except </a:t>
            </a:r>
            <a:r>
              <a:rPr lang="en-US" b="1" dirty="0" err="1"/>
              <a:t>LookupError</a:t>
            </a:r>
            <a:r>
              <a:rPr lang="en-US" b="1" dirty="0"/>
              <a:t> as e:</a:t>
            </a:r>
          </a:p>
          <a:p>
            <a:pPr marL="285750" lvl="1" indent="0">
              <a:buNone/>
            </a:pPr>
            <a:r>
              <a:rPr lang="en-US" b="1" dirty="0"/>
              <a:t>  ...</a:t>
            </a:r>
          </a:p>
          <a:p>
            <a:pPr marL="285750" lvl="1" indent="0">
              <a:buNone/>
            </a:pPr>
            <a:r>
              <a:rPr lang="en-US" b="1" dirty="0"/>
              <a:t>except </a:t>
            </a:r>
            <a:r>
              <a:rPr lang="en-US" b="1" dirty="0" err="1"/>
              <a:t>RuntimeError</a:t>
            </a:r>
            <a:r>
              <a:rPr lang="en-US" b="1" dirty="0"/>
              <a:t> as e:</a:t>
            </a:r>
          </a:p>
          <a:p>
            <a:pPr marL="285750" lvl="1" indent="0">
              <a:buNone/>
            </a:pPr>
            <a:r>
              <a:rPr lang="en-US" b="1" dirty="0"/>
              <a:t>  ...</a:t>
            </a:r>
          </a:p>
          <a:p>
            <a:pPr marL="285750" lvl="1" indent="0">
              <a:buNone/>
            </a:pPr>
            <a:r>
              <a:rPr lang="en-US" b="1" dirty="0"/>
              <a:t>except </a:t>
            </a:r>
            <a:r>
              <a:rPr lang="en-US" b="1" dirty="0" err="1"/>
              <a:t>IOError</a:t>
            </a:r>
            <a:r>
              <a:rPr lang="en-US" b="1" dirty="0"/>
              <a:t> as e:</a:t>
            </a:r>
          </a:p>
          <a:p>
            <a:pPr marL="285750" lvl="1" indent="0">
              <a:buNone/>
            </a:pPr>
            <a:r>
              <a:rPr lang="en-US" b="1" dirty="0"/>
              <a:t>  ...</a:t>
            </a:r>
          </a:p>
          <a:p>
            <a:pPr marL="285750" lvl="1" indent="0">
              <a:buNone/>
            </a:pPr>
            <a:r>
              <a:rPr lang="en-US" b="1" dirty="0"/>
              <a:t>except </a:t>
            </a:r>
            <a:r>
              <a:rPr lang="en-US" b="1" dirty="0" err="1"/>
              <a:t>KeyboardInterrupt</a:t>
            </a:r>
            <a:r>
              <a:rPr lang="en-US" b="1" dirty="0"/>
              <a:t> as e:</a:t>
            </a:r>
          </a:p>
          <a:p>
            <a:pPr marL="285750" lvl="1" indent="0">
              <a:buNone/>
            </a:pPr>
            <a:r>
              <a:rPr lang="en-US" b="1" dirty="0"/>
              <a:t>  ...</a:t>
            </a:r>
          </a:p>
          <a:p>
            <a:r>
              <a:rPr lang="en-US" dirty="0"/>
              <a:t>Alternatively, if handling is same:</a:t>
            </a:r>
          </a:p>
          <a:p>
            <a:pPr marL="285750" lvl="1" indent="0">
              <a:buNone/>
            </a:pPr>
            <a:r>
              <a:rPr lang="en-US" b="1" dirty="0"/>
              <a:t>try:</a:t>
            </a:r>
          </a:p>
          <a:p>
            <a:pPr marL="285750" lvl="1" indent="0">
              <a:buNone/>
            </a:pPr>
            <a:r>
              <a:rPr lang="en-US" b="1" dirty="0"/>
              <a:t>  ...</a:t>
            </a:r>
          </a:p>
          <a:p>
            <a:pPr marL="285750" lvl="1" indent="0">
              <a:buNone/>
            </a:pPr>
            <a:r>
              <a:rPr lang="en-US" b="1" dirty="0"/>
              <a:t>except (</a:t>
            </a:r>
            <a:r>
              <a:rPr lang="en-US" b="1" dirty="0" err="1"/>
              <a:t>IOError,LookupError,RuntimeError</a:t>
            </a:r>
            <a:r>
              <a:rPr lang="en-US" b="1" dirty="0"/>
              <a:t>) as e:</a:t>
            </a:r>
          </a:p>
          <a:p>
            <a:pPr marL="285750" lvl="1" indent="0">
              <a:buNone/>
            </a:pPr>
            <a:r>
              <a:rPr lang="en-US" b="1" dirty="0"/>
              <a:t>  ...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619239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F16943-E848-43DC-AA2B-5B3F307D2F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Catching All Errors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697B3C-7A6D-4860-84B4-32DA73F3AC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Catching any exception</a:t>
            </a:r>
          </a:p>
          <a:p>
            <a:endParaRPr lang="en-US" dirty="0"/>
          </a:p>
          <a:p>
            <a:pPr marL="285750" lvl="1" indent="0">
              <a:buNone/>
            </a:pPr>
            <a:r>
              <a:rPr lang="en-US" b="1" dirty="0"/>
              <a:t>try:</a:t>
            </a:r>
          </a:p>
          <a:p>
            <a:pPr marL="285750" lvl="1" indent="0">
              <a:buNone/>
            </a:pPr>
            <a:r>
              <a:rPr lang="en-US" b="1" dirty="0"/>
              <a:t>    ...</a:t>
            </a:r>
          </a:p>
          <a:p>
            <a:pPr marL="285750" lvl="1" indent="0">
              <a:buNone/>
            </a:pPr>
            <a:r>
              <a:rPr lang="en-US" b="1" dirty="0"/>
              <a:t>except Exception:       # DANGER. See below</a:t>
            </a:r>
          </a:p>
          <a:p>
            <a:pPr marL="285750" lvl="1" indent="0">
              <a:buNone/>
            </a:pPr>
            <a:r>
              <a:rPr lang="en-US" b="1" dirty="0"/>
              <a:t>    print('An error occurred')</a:t>
            </a:r>
          </a:p>
          <a:p>
            <a:endParaRPr lang="en-US" dirty="0"/>
          </a:p>
          <a:p>
            <a:r>
              <a:rPr lang="en-US" dirty="0"/>
              <a:t>In general, writing code like that is a bad idea because you'll have no idea why it failed.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796369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045B99-A9E3-4A75-96FE-2398122B20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Wrong Way to Catch Errors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A5C831-DAD8-4556-9A20-05914B49E3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wrong way to use exceptions.</a:t>
            </a:r>
          </a:p>
          <a:p>
            <a:pPr marL="285750" lvl="1" indent="0">
              <a:buNone/>
            </a:pPr>
            <a:r>
              <a:rPr lang="en-US" b="1" dirty="0"/>
              <a:t>try:</a:t>
            </a:r>
          </a:p>
          <a:p>
            <a:pPr marL="285750" lvl="1" indent="0">
              <a:buNone/>
            </a:pPr>
            <a:r>
              <a:rPr lang="en-US" b="1" dirty="0"/>
              <a:t>    </a:t>
            </a:r>
            <a:r>
              <a:rPr lang="en-US" b="1" dirty="0" err="1"/>
              <a:t>go_do_something</a:t>
            </a:r>
            <a:r>
              <a:rPr lang="en-US" b="1" dirty="0"/>
              <a:t>()</a:t>
            </a:r>
          </a:p>
          <a:p>
            <a:pPr marL="285750" lvl="1" indent="0">
              <a:buNone/>
            </a:pPr>
            <a:r>
              <a:rPr lang="en-US" b="1" dirty="0"/>
              <a:t>except Exception:</a:t>
            </a:r>
          </a:p>
          <a:p>
            <a:pPr marL="285750" lvl="1" indent="0">
              <a:buNone/>
            </a:pPr>
            <a:r>
              <a:rPr lang="en-US" b="1" dirty="0"/>
              <a:t>    print('Computer says no')</a:t>
            </a:r>
          </a:p>
          <a:p>
            <a:endParaRPr lang="en-US" dirty="0"/>
          </a:p>
          <a:p>
            <a:r>
              <a:rPr lang="en-US" dirty="0"/>
              <a:t>This catches all possible errors </a:t>
            </a:r>
          </a:p>
          <a:p>
            <a:r>
              <a:rPr lang="en-US" dirty="0"/>
              <a:t>it may make it impossible to debug when the code is failing for some reason you didn't expect at all (e.g. uninstalled Python module, etc.).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886033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EC1A32-BF92-407A-9C13-1FBFCDE176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Better Approach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5274AD-CA76-44AC-A726-B96A959113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This is a somewhat more sane approach</a:t>
            </a:r>
          </a:p>
          <a:p>
            <a:pPr marL="285750" lvl="1" indent="0">
              <a:buNone/>
            </a:pPr>
            <a:r>
              <a:rPr lang="en-US" b="1" dirty="0"/>
              <a:t>try:</a:t>
            </a:r>
          </a:p>
          <a:p>
            <a:pPr marL="285750" lvl="1" indent="0">
              <a:buNone/>
            </a:pPr>
            <a:r>
              <a:rPr lang="en-US" b="1" dirty="0"/>
              <a:t>    </a:t>
            </a:r>
            <a:r>
              <a:rPr lang="en-US" b="1" dirty="0" err="1"/>
              <a:t>go_do_something</a:t>
            </a:r>
            <a:r>
              <a:rPr lang="en-US" b="1" dirty="0"/>
              <a:t>()</a:t>
            </a:r>
          </a:p>
          <a:p>
            <a:pPr marL="285750" lvl="1" indent="0">
              <a:buNone/>
            </a:pPr>
            <a:r>
              <a:rPr lang="en-US" b="1" dirty="0"/>
              <a:t>except Exception as e:</a:t>
            </a:r>
          </a:p>
          <a:p>
            <a:pPr marL="285750" lvl="1" indent="0">
              <a:buNone/>
            </a:pPr>
            <a:r>
              <a:rPr lang="en-US" b="1" dirty="0"/>
              <a:t>    print('Computer says no. Reason :', e)</a:t>
            </a:r>
          </a:p>
          <a:p>
            <a:endParaRPr lang="en-US" dirty="0"/>
          </a:p>
          <a:p>
            <a:r>
              <a:rPr lang="en-US" dirty="0"/>
              <a:t>It reports a specific reason for failure. </a:t>
            </a:r>
          </a:p>
          <a:p>
            <a:r>
              <a:rPr lang="en-US" dirty="0"/>
              <a:t>It is almost always a good idea to have some mechanism for viewing/reporting errors when you write code that catches all possible exceptions</a:t>
            </a:r>
          </a:p>
        </p:txBody>
      </p:sp>
    </p:spTree>
    <p:extLst>
      <p:ext uri="{BB962C8B-B14F-4D97-AF65-F5344CB8AC3E}">
        <p14:creationId xmlns:p14="http://schemas.microsoft.com/office/powerpoint/2010/main" val="406065936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E9847D-D0C8-4CD4-9C63-DA557A664A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Reraising an Exception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4D46E5-A3F7-4B9F-B7D4-198D8F8694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Use raise to propagate a caught error.</a:t>
            </a:r>
          </a:p>
          <a:p>
            <a:endParaRPr lang="en-US" dirty="0"/>
          </a:p>
          <a:p>
            <a:pPr marL="285750" lvl="1" indent="0">
              <a:buNone/>
            </a:pPr>
            <a:r>
              <a:rPr lang="en-US" b="1" dirty="0"/>
              <a:t>try:</a:t>
            </a:r>
          </a:p>
          <a:p>
            <a:pPr marL="285750" lvl="1" indent="0">
              <a:buNone/>
            </a:pPr>
            <a:r>
              <a:rPr lang="en-US" b="1" dirty="0"/>
              <a:t>    </a:t>
            </a:r>
            <a:r>
              <a:rPr lang="en-US" b="1" dirty="0" err="1"/>
              <a:t>go_do_something</a:t>
            </a:r>
            <a:r>
              <a:rPr lang="en-US" b="1" dirty="0"/>
              <a:t>()</a:t>
            </a:r>
          </a:p>
          <a:p>
            <a:pPr marL="285750" lvl="1" indent="0">
              <a:buNone/>
            </a:pPr>
            <a:r>
              <a:rPr lang="en-US" b="1" dirty="0"/>
              <a:t>except Exception as e:</a:t>
            </a:r>
          </a:p>
          <a:p>
            <a:pPr marL="285750" lvl="1" indent="0">
              <a:buNone/>
            </a:pPr>
            <a:r>
              <a:rPr lang="en-US" b="1" dirty="0"/>
              <a:t>    print('Computer says no. Reason :', e)</a:t>
            </a:r>
          </a:p>
          <a:p>
            <a:pPr marL="285750" lvl="1" indent="0">
              <a:buNone/>
            </a:pPr>
            <a:r>
              <a:rPr lang="en-US" b="1" dirty="0"/>
              <a:t>    raise</a:t>
            </a:r>
          </a:p>
          <a:p>
            <a:pPr marL="285750" lvl="1" indent="0">
              <a:buNone/>
            </a:pPr>
            <a:endParaRPr lang="en-US" b="1" dirty="0"/>
          </a:p>
          <a:p>
            <a:r>
              <a:rPr lang="en-US" dirty="0"/>
              <a:t>This allows you to take action (e.g. logging) and pass the error on to the caller.</a:t>
            </a:r>
          </a:p>
        </p:txBody>
      </p:sp>
    </p:spTree>
    <p:extLst>
      <p:ext uri="{BB962C8B-B14F-4D97-AF65-F5344CB8AC3E}">
        <p14:creationId xmlns:p14="http://schemas.microsoft.com/office/powerpoint/2010/main" val="3592341475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FAA8DE-1700-4F3C-9C12-BD657EF211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Exception Advice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CAA03B-3743-4D0E-B8F2-D86E4FBE15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/>
              <a:t>Don't catch exceptions - fail fast and loud</a:t>
            </a:r>
          </a:p>
          <a:p>
            <a:pPr marL="285750" lvl="1" indent="0">
              <a:lnSpc>
                <a:spcPct val="150000"/>
              </a:lnSpc>
              <a:buNone/>
            </a:pPr>
            <a:r>
              <a:rPr lang="en-US" dirty="0"/>
              <a:t>(if it's important, someone else will take care of the problem)</a:t>
            </a:r>
          </a:p>
          <a:p>
            <a:pPr>
              <a:lnSpc>
                <a:spcPct val="150000"/>
              </a:lnSpc>
            </a:pPr>
            <a:r>
              <a:rPr lang="en-US" dirty="0"/>
              <a:t>Only catch an exception if you're that someone</a:t>
            </a:r>
          </a:p>
          <a:p>
            <a:pPr>
              <a:lnSpc>
                <a:spcPct val="150000"/>
              </a:lnSpc>
            </a:pPr>
            <a:r>
              <a:rPr lang="en-US" dirty="0"/>
              <a:t>That is, only catch errors where you can recover and sanely keep going</a:t>
            </a:r>
          </a:p>
        </p:txBody>
      </p:sp>
    </p:spTree>
    <p:extLst>
      <p:ext uri="{BB962C8B-B14F-4D97-AF65-F5344CB8AC3E}">
        <p14:creationId xmlns:p14="http://schemas.microsoft.com/office/powerpoint/2010/main" val="1889556094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BF5A07-31F0-4AC2-A318-968D0DA13A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finally statement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2C68D7-A2DE-4DA2-BE30-AB6F6A9947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It specifies code that must run regardless of whether or not an exception occurs.</a:t>
            </a:r>
          </a:p>
          <a:p>
            <a:pPr marL="285750" lvl="1" indent="0">
              <a:buNone/>
            </a:pPr>
            <a:r>
              <a:rPr lang="en-US" b="1" dirty="0"/>
              <a:t>lock = Lock()</a:t>
            </a:r>
          </a:p>
          <a:p>
            <a:pPr marL="285750" lvl="1" indent="0">
              <a:buNone/>
            </a:pPr>
            <a:r>
              <a:rPr lang="en-US" b="1" dirty="0"/>
              <a:t>...</a:t>
            </a:r>
          </a:p>
          <a:p>
            <a:pPr marL="285750" lvl="1" indent="0">
              <a:buNone/>
            </a:pPr>
            <a:r>
              <a:rPr lang="en-US" b="1" dirty="0" err="1"/>
              <a:t>lock.acquire</a:t>
            </a:r>
            <a:r>
              <a:rPr lang="en-US" b="1" dirty="0"/>
              <a:t>()</a:t>
            </a:r>
          </a:p>
          <a:p>
            <a:pPr marL="285750" lvl="1" indent="0">
              <a:buNone/>
            </a:pPr>
            <a:r>
              <a:rPr lang="en-US" b="1" dirty="0"/>
              <a:t>try:</a:t>
            </a:r>
          </a:p>
          <a:p>
            <a:pPr marL="285750" lvl="1" indent="0">
              <a:buNone/>
            </a:pPr>
            <a:r>
              <a:rPr lang="en-US" b="1" dirty="0"/>
              <a:t>    ...</a:t>
            </a:r>
          </a:p>
          <a:p>
            <a:pPr marL="285750" lvl="1" indent="0">
              <a:buNone/>
            </a:pPr>
            <a:r>
              <a:rPr lang="en-US" b="1" dirty="0"/>
              <a:t>finally:</a:t>
            </a:r>
          </a:p>
          <a:p>
            <a:pPr marL="285750" lvl="1" indent="0">
              <a:buNone/>
            </a:pPr>
            <a:r>
              <a:rPr lang="en-US" b="1" dirty="0"/>
              <a:t>    </a:t>
            </a:r>
            <a:r>
              <a:rPr lang="en-US" b="1" dirty="0" err="1"/>
              <a:t>lock.release</a:t>
            </a:r>
            <a:r>
              <a:rPr lang="en-US" b="1" dirty="0"/>
              <a:t>()  # this will ALWAYS be executed. With and without exception.</a:t>
            </a:r>
          </a:p>
          <a:p>
            <a:endParaRPr lang="en-US" dirty="0"/>
          </a:p>
          <a:p>
            <a:r>
              <a:rPr lang="en-US" dirty="0"/>
              <a:t>Commonly used to safely manage resources (especially locks, files, etc.).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143068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8E5DCC-BCD5-4642-ABD8-E89893731D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with statement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010AE2-EBD2-4128-9E39-A3632482F9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In modern code, try-finally is often replaced with the with statement.</a:t>
            </a:r>
          </a:p>
          <a:p>
            <a:pPr marL="285750" lvl="1" indent="0">
              <a:buNone/>
            </a:pPr>
            <a:r>
              <a:rPr lang="en-US" b="1" dirty="0"/>
              <a:t>lock = Lock()</a:t>
            </a:r>
          </a:p>
          <a:p>
            <a:pPr marL="285750" lvl="1" indent="0">
              <a:buNone/>
            </a:pPr>
            <a:r>
              <a:rPr lang="en-US" b="1" dirty="0"/>
              <a:t>with lock:</a:t>
            </a:r>
          </a:p>
          <a:p>
            <a:pPr marL="285750" lvl="1" indent="0">
              <a:buNone/>
            </a:pPr>
            <a:r>
              <a:rPr lang="en-US" b="1" dirty="0"/>
              <a:t>    # lock acquired</a:t>
            </a:r>
          </a:p>
          <a:p>
            <a:pPr marL="285750" lvl="1" indent="0">
              <a:buNone/>
            </a:pPr>
            <a:r>
              <a:rPr lang="en-US" b="1" dirty="0"/>
              <a:t>    ...</a:t>
            </a:r>
          </a:p>
          <a:p>
            <a:pPr marL="285750" lvl="1" indent="0">
              <a:buNone/>
            </a:pPr>
            <a:r>
              <a:rPr lang="en-US" b="1" dirty="0"/>
              <a:t># lock released</a:t>
            </a:r>
          </a:p>
          <a:p>
            <a:r>
              <a:rPr lang="en-US" dirty="0"/>
              <a:t>A more familiar example:</a:t>
            </a:r>
          </a:p>
          <a:p>
            <a:endParaRPr lang="en-US" dirty="0"/>
          </a:p>
          <a:p>
            <a:pPr marL="285750" lvl="1" indent="0">
              <a:buNone/>
            </a:pPr>
            <a:r>
              <a:rPr lang="en-US" b="1" dirty="0"/>
              <a:t>with open(filename) as f:</a:t>
            </a:r>
          </a:p>
          <a:p>
            <a:pPr marL="285750" lvl="1" indent="0">
              <a:buNone/>
            </a:pPr>
            <a:r>
              <a:rPr lang="en-US" b="1" dirty="0"/>
              <a:t>    # Use the file</a:t>
            </a:r>
          </a:p>
          <a:p>
            <a:pPr marL="285750" lvl="1" indent="0">
              <a:buNone/>
            </a:pPr>
            <a:r>
              <a:rPr lang="en-US" b="1" dirty="0"/>
              <a:t>    ...</a:t>
            </a:r>
          </a:p>
          <a:p>
            <a:pPr marL="285750" lvl="1" indent="0">
              <a:buNone/>
            </a:pPr>
            <a:r>
              <a:rPr lang="en-US" b="1" dirty="0"/>
              <a:t># File closed</a:t>
            </a:r>
          </a:p>
          <a:p>
            <a:r>
              <a:rPr lang="en-US" dirty="0"/>
              <a:t>with defines a usage context for a resource. </a:t>
            </a:r>
          </a:p>
          <a:p>
            <a:r>
              <a:rPr lang="en-US" dirty="0"/>
              <a:t>When execution leaves that context, resources are released.</a:t>
            </a:r>
          </a:p>
          <a:p>
            <a:r>
              <a:rPr lang="en-US" dirty="0"/>
              <a:t> with only works with certain objects that have been specifically programmed to support it.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01987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9FC59A-1118-43ED-88D8-DF152B3922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AAE46B-FB20-4816-B551-0ABC2FF77E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558344"/>
            <a:ext cx="7886700" cy="4618619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2200" dirty="0"/>
              <a:t>If you write a useful script, it will grow in features and functionality.</a:t>
            </a:r>
          </a:p>
          <a:p>
            <a:pPr>
              <a:lnSpc>
                <a:spcPct val="150000"/>
              </a:lnSpc>
            </a:pPr>
            <a:r>
              <a:rPr lang="en-US" sz="2200" dirty="0"/>
              <a:t>You may apply it to other related problems.</a:t>
            </a:r>
          </a:p>
          <a:p>
            <a:pPr>
              <a:lnSpc>
                <a:spcPct val="150000"/>
              </a:lnSpc>
            </a:pPr>
            <a:r>
              <a:rPr lang="en-US" sz="2200" dirty="0"/>
              <a:t>Over time, it might become a critical application. </a:t>
            </a:r>
          </a:p>
          <a:p>
            <a:pPr>
              <a:lnSpc>
                <a:spcPct val="150000"/>
              </a:lnSpc>
            </a:pPr>
            <a:r>
              <a:rPr lang="en-US" sz="2200" dirty="0"/>
              <a:t>And if you don't take care, it might turn into a huge tangled mess.</a:t>
            </a:r>
          </a:p>
          <a:p>
            <a:pPr>
              <a:lnSpc>
                <a:spcPct val="150000"/>
              </a:lnSpc>
            </a:pPr>
            <a:r>
              <a:rPr lang="en-US" sz="2200" dirty="0"/>
              <a:t> So, let's get organized…</a:t>
            </a:r>
          </a:p>
        </p:txBody>
      </p:sp>
    </p:spTree>
    <p:extLst>
      <p:ext uri="{BB962C8B-B14F-4D97-AF65-F5344CB8AC3E}">
        <p14:creationId xmlns:p14="http://schemas.microsoft.com/office/powerpoint/2010/main" val="241032354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4DABE1-FB46-41DD-A805-31DFA4F64E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Modules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07A460-8D1B-4133-8F99-1319CA674C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Any Python source file is a module.</a:t>
            </a:r>
          </a:p>
          <a:p>
            <a:pPr marL="285750" lvl="1" indent="0">
              <a:buNone/>
            </a:pPr>
            <a:r>
              <a:rPr lang="en-US" b="1" dirty="0"/>
              <a:t># foo.py</a:t>
            </a:r>
          </a:p>
          <a:p>
            <a:pPr marL="285750" lvl="1" indent="0">
              <a:buNone/>
            </a:pPr>
            <a:r>
              <a:rPr lang="en-US" b="1" dirty="0"/>
              <a:t>def grok(a):</a:t>
            </a:r>
          </a:p>
          <a:p>
            <a:pPr marL="285750" lvl="1" indent="0">
              <a:buNone/>
            </a:pPr>
            <a:r>
              <a:rPr lang="en-US" b="1" dirty="0"/>
              <a:t>    ...</a:t>
            </a:r>
          </a:p>
          <a:p>
            <a:pPr marL="285750" lvl="1" indent="0">
              <a:buNone/>
            </a:pPr>
            <a:r>
              <a:rPr lang="en-US" b="1" dirty="0"/>
              <a:t>def spam(b):</a:t>
            </a:r>
          </a:p>
          <a:p>
            <a:pPr marL="285750" lvl="1" indent="0">
              <a:buNone/>
            </a:pPr>
            <a:r>
              <a:rPr lang="en-US" b="1" dirty="0"/>
              <a:t>    ...</a:t>
            </a:r>
          </a:p>
          <a:p>
            <a:pPr marL="285750" lvl="1" indent="0">
              <a:buNone/>
            </a:pPr>
            <a:endParaRPr lang="en-US" b="1" dirty="0"/>
          </a:p>
          <a:p>
            <a:r>
              <a:rPr lang="en-US" dirty="0"/>
              <a:t>The import statement loads and executes a module.</a:t>
            </a:r>
          </a:p>
          <a:p>
            <a:pPr marL="285750" lvl="1" indent="0">
              <a:buNone/>
            </a:pPr>
            <a:r>
              <a:rPr lang="en-US" b="1" dirty="0"/>
              <a:t># program.py</a:t>
            </a:r>
          </a:p>
          <a:p>
            <a:pPr marL="285750" lvl="1" indent="0">
              <a:buNone/>
            </a:pPr>
            <a:r>
              <a:rPr lang="en-US" b="1" dirty="0"/>
              <a:t>import foo</a:t>
            </a:r>
          </a:p>
          <a:p>
            <a:pPr marL="285750" lvl="1" indent="0">
              <a:buNone/>
            </a:pPr>
            <a:endParaRPr lang="en-US" b="1" dirty="0"/>
          </a:p>
          <a:p>
            <a:pPr marL="285750" lvl="1" indent="0">
              <a:buNone/>
            </a:pPr>
            <a:r>
              <a:rPr lang="en-US" b="1" dirty="0"/>
              <a:t>a = </a:t>
            </a:r>
            <a:r>
              <a:rPr lang="en-US" b="1" dirty="0" err="1"/>
              <a:t>foo.grok</a:t>
            </a:r>
            <a:r>
              <a:rPr lang="en-US" b="1" dirty="0"/>
              <a:t>(2)</a:t>
            </a:r>
          </a:p>
          <a:p>
            <a:pPr marL="285750" lvl="1" indent="0">
              <a:buNone/>
            </a:pPr>
            <a:r>
              <a:rPr lang="en-US" b="1" dirty="0"/>
              <a:t>b = </a:t>
            </a:r>
            <a:r>
              <a:rPr lang="en-US" b="1" dirty="0" err="1"/>
              <a:t>foo.spam</a:t>
            </a:r>
            <a:r>
              <a:rPr lang="en-US" b="1" dirty="0"/>
              <a:t>('Hello')</a:t>
            </a:r>
          </a:p>
          <a:p>
            <a:pPr marL="285750" lvl="1" indent="0">
              <a:buNone/>
            </a:pPr>
            <a:r>
              <a:rPr lang="en-US" b="1" dirty="0"/>
              <a:t>...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0597675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1BD71F-9F01-42B5-82BD-2A524E7EDC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Namespaces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0F25A-0138-40A6-9141-5C97231F4D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A module is a collection of named values and is sometimes said to be a namespace. </a:t>
            </a:r>
          </a:p>
          <a:p>
            <a:r>
              <a:rPr lang="en-US" dirty="0"/>
              <a:t>The names are all of the global variables and functions defined in the source file. </a:t>
            </a:r>
          </a:p>
          <a:p>
            <a:r>
              <a:rPr lang="en-US" dirty="0"/>
              <a:t>After importing, the module name is used as a prefix. Hence the namespace.</a:t>
            </a:r>
          </a:p>
          <a:p>
            <a:endParaRPr lang="en-US" dirty="0"/>
          </a:p>
          <a:p>
            <a:pPr marL="285750" lvl="1" indent="0">
              <a:buNone/>
            </a:pPr>
            <a:r>
              <a:rPr lang="en-US" b="1" dirty="0"/>
              <a:t>import foo</a:t>
            </a:r>
          </a:p>
          <a:p>
            <a:pPr marL="285750" lvl="1" indent="0">
              <a:buNone/>
            </a:pPr>
            <a:r>
              <a:rPr lang="en-US" b="1" dirty="0"/>
              <a:t>a = </a:t>
            </a:r>
            <a:r>
              <a:rPr lang="en-US" b="1" dirty="0" err="1"/>
              <a:t>foo.grok</a:t>
            </a:r>
            <a:r>
              <a:rPr lang="en-US" b="1" dirty="0"/>
              <a:t>(2)</a:t>
            </a:r>
          </a:p>
          <a:p>
            <a:pPr marL="285750" lvl="1" indent="0">
              <a:buNone/>
            </a:pPr>
            <a:r>
              <a:rPr lang="en-US" b="1" dirty="0"/>
              <a:t>b = </a:t>
            </a:r>
            <a:r>
              <a:rPr lang="en-US" b="1" dirty="0" err="1"/>
              <a:t>foo.spam</a:t>
            </a:r>
            <a:r>
              <a:rPr lang="en-US" b="1" dirty="0"/>
              <a:t>('Hello')</a:t>
            </a:r>
          </a:p>
          <a:p>
            <a:pPr marL="285750" lvl="1" indent="0">
              <a:buNone/>
            </a:pPr>
            <a:r>
              <a:rPr lang="en-US" b="1" dirty="0"/>
              <a:t>...</a:t>
            </a:r>
          </a:p>
          <a:p>
            <a:endParaRPr lang="en-US" dirty="0"/>
          </a:p>
          <a:p>
            <a:r>
              <a:rPr lang="en-US" dirty="0"/>
              <a:t>The module name is directly tied to the file name (foo -&gt; foo.py).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3490587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FB828E-5A6D-4C54-ADE8-6DD7825A03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Global Definitions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CB729B-CD61-41F4-B862-C84DBEF2B6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Everything defined in the global scope is what populates the module namespace. </a:t>
            </a:r>
          </a:p>
          <a:p>
            <a:r>
              <a:rPr lang="en-US" dirty="0"/>
              <a:t>Consider two modules that define the same variable x.</a:t>
            </a:r>
          </a:p>
          <a:p>
            <a:endParaRPr lang="en-US" dirty="0"/>
          </a:p>
          <a:p>
            <a:pPr marL="285750" lvl="1" indent="0">
              <a:buNone/>
            </a:pPr>
            <a:r>
              <a:rPr lang="en-US" b="1" dirty="0"/>
              <a:t># foo.py</a:t>
            </a:r>
          </a:p>
          <a:p>
            <a:pPr marL="285750" lvl="1" indent="0">
              <a:buNone/>
            </a:pPr>
            <a:r>
              <a:rPr lang="en-US" b="1" dirty="0"/>
              <a:t>x = 42</a:t>
            </a:r>
          </a:p>
          <a:p>
            <a:pPr marL="285750" lvl="1" indent="0">
              <a:buNone/>
            </a:pPr>
            <a:r>
              <a:rPr lang="en-US" b="1" dirty="0"/>
              <a:t>def grok(a):</a:t>
            </a:r>
          </a:p>
          <a:p>
            <a:pPr marL="285750" lvl="1" indent="0">
              <a:buNone/>
            </a:pPr>
            <a:r>
              <a:rPr lang="en-US" b="1" dirty="0"/>
              <a:t>    ...</a:t>
            </a:r>
          </a:p>
          <a:p>
            <a:pPr marL="0" indent="0" algn="l">
              <a:buNone/>
            </a:pPr>
            <a:r>
              <a:rPr lang="en-US" b="1" i="0" u="none" strike="noStrike" baseline="0" dirty="0">
                <a:solidFill>
                  <a:srgbClr val="C00000"/>
                </a:solidFill>
                <a:latin typeface="GillSans"/>
              </a:rPr>
              <a:t>		These definitions of x are different</a:t>
            </a:r>
            <a:endParaRPr lang="en-US" b="1" dirty="0">
              <a:solidFill>
                <a:srgbClr val="C00000"/>
              </a:solidFill>
            </a:endParaRPr>
          </a:p>
          <a:p>
            <a:pPr marL="285750" lvl="1" indent="0">
              <a:buNone/>
            </a:pPr>
            <a:endParaRPr lang="en-US" b="1" dirty="0"/>
          </a:p>
          <a:p>
            <a:r>
              <a:rPr lang="en-US" dirty="0"/>
              <a:t>Different modules can use the same names and those names don't conflict with each other (modules are isolated)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D43108A7-0CFC-47C2-AF14-E8180ECE4389}"/>
              </a:ext>
            </a:extLst>
          </p:cNvPr>
          <p:cNvSpPr txBox="1">
            <a:spLocks/>
          </p:cNvSpPr>
          <p:nvPr/>
        </p:nvSpPr>
        <p:spPr>
          <a:xfrm>
            <a:off x="5499100" y="3086100"/>
            <a:ext cx="2247900" cy="16129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Ø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8650" indent="-2857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Ø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71550" indent="-2857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Ø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14450" indent="-2857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Ø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657350" indent="-2857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Ø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800" b="1" dirty="0"/>
              <a:t># bar.py</a:t>
            </a:r>
          </a:p>
          <a:p>
            <a:pPr marL="0" indent="0">
              <a:buNone/>
            </a:pPr>
            <a:r>
              <a:rPr lang="en-US" sz="1800" b="1" dirty="0"/>
              <a:t>x = 37</a:t>
            </a:r>
          </a:p>
          <a:p>
            <a:pPr marL="0" indent="0">
              <a:buNone/>
            </a:pPr>
            <a:r>
              <a:rPr lang="en-US" sz="1800" b="1" dirty="0"/>
              <a:t>def spam(a):</a:t>
            </a:r>
          </a:p>
          <a:p>
            <a:pPr marL="0" indent="0">
              <a:buNone/>
            </a:pPr>
            <a:r>
              <a:rPr lang="en-US" sz="1800" b="1" dirty="0"/>
              <a:t>    ...</a:t>
            </a:r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7F36EA4C-0F28-4638-8FDC-F48C9184BE2E}"/>
              </a:ext>
            </a:extLst>
          </p:cNvPr>
          <p:cNvCxnSpPr/>
          <p:nvPr/>
        </p:nvCxnSpPr>
        <p:spPr>
          <a:xfrm flipH="1" flipV="1">
            <a:off x="1663700" y="3733800"/>
            <a:ext cx="2235200" cy="76200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72B07573-86FE-40BB-BEE9-A2062A534818}"/>
              </a:ext>
            </a:extLst>
          </p:cNvPr>
          <p:cNvCxnSpPr/>
          <p:nvPr/>
        </p:nvCxnSpPr>
        <p:spPr>
          <a:xfrm flipV="1">
            <a:off x="4038600" y="3733800"/>
            <a:ext cx="1460500" cy="76200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81450480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AF9CF7-5B2F-4E2C-AE50-E1180869FE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Modules as Environments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84D8DD-8A17-4FB4-A199-E917851180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Modules form an enclosing environment for all of the code defined inside.</a:t>
            </a:r>
          </a:p>
          <a:p>
            <a:pPr marL="285750" lvl="1" indent="0">
              <a:buNone/>
            </a:pPr>
            <a:r>
              <a:rPr lang="en-US" b="1" dirty="0"/>
              <a:t># foo.py</a:t>
            </a:r>
          </a:p>
          <a:p>
            <a:pPr marL="285750" lvl="1" indent="0">
              <a:buNone/>
            </a:pPr>
            <a:r>
              <a:rPr lang="en-US" b="1" dirty="0"/>
              <a:t>x = 42</a:t>
            </a:r>
          </a:p>
          <a:p>
            <a:pPr marL="285750" lvl="1" indent="0">
              <a:buNone/>
            </a:pPr>
            <a:endParaRPr lang="en-US" b="1" dirty="0"/>
          </a:p>
          <a:p>
            <a:pPr marL="285750" lvl="1" indent="0">
              <a:buNone/>
            </a:pPr>
            <a:r>
              <a:rPr lang="en-US" b="1" dirty="0"/>
              <a:t>def grok(a):</a:t>
            </a:r>
          </a:p>
          <a:p>
            <a:pPr marL="285750" lvl="1" indent="0">
              <a:buNone/>
            </a:pPr>
            <a:r>
              <a:rPr lang="en-US" b="1" dirty="0"/>
              <a:t>    print(x)</a:t>
            </a:r>
          </a:p>
          <a:p>
            <a:endParaRPr lang="en-US" dirty="0"/>
          </a:p>
          <a:p>
            <a:r>
              <a:rPr lang="en-US" dirty="0"/>
              <a:t>Each source file is its own little universe 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1F23DB71-8E1E-4427-8184-2A2D49398593}"/>
              </a:ext>
            </a:extLst>
          </p:cNvPr>
          <p:cNvSpPr txBox="1">
            <a:spLocks/>
          </p:cNvSpPr>
          <p:nvPr/>
        </p:nvSpPr>
        <p:spPr>
          <a:xfrm>
            <a:off x="3689350" y="2778125"/>
            <a:ext cx="3790950" cy="9429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Ø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8650" indent="-2857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Ø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71550" indent="-2857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Ø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14450" indent="-2857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Ø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657350" indent="-2857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Ø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l">
              <a:buNone/>
            </a:pPr>
            <a:r>
              <a:rPr lang="en-US" sz="1800" b="0" i="1" dirty="0">
                <a:solidFill>
                  <a:srgbClr val="24292F"/>
                </a:solidFill>
                <a:effectLst/>
                <a:latin typeface="-apple-system"/>
              </a:rPr>
              <a:t>Global</a:t>
            </a:r>
            <a:r>
              <a:rPr lang="en-US" sz="1800" b="0" i="0" dirty="0">
                <a:solidFill>
                  <a:srgbClr val="24292F"/>
                </a:solidFill>
                <a:effectLst/>
                <a:latin typeface="-apple-system"/>
              </a:rPr>
              <a:t> variables are always bound to the enclosing module (same file).</a:t>
            </a:r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A67C8BF7-E6A2-442B-8D92-DCB012CA89B4}"/>
              </a:ext>
            </a:extLst>
          </p:cNvPr>
          <p:cNvCxnSpPr>
            <a:cxnSpLocks/>
          </p:cNvCxnSpPr>
          <p:nvPr/>
        </p:nvCxnSpPr>
        <p:spPr>
          <a:xfrm flipH="1" flipV="1">
            <a:off x="1524000" y="3035300"/>
            <a:ext cx="266700" cy="68580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27691302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BBEFF6-145D-46E7-9C19-C029EB3035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Module Execution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1C5A96-43E9-474D-8A2F-F329C1B037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When a module is imported, </a:t>
            </a:r>
            <a:r>
              <a:rPr lang="en-US" sz="2400" u="sng" dirty="0"/>
              <a:t>all of the statements in the module execute </a:t>
            </a:r>
            <a:r>
              <a:rPr lang="en-US" sz="2400" dirty="0"/>
              <a:t>one after another until the end of the file is reached.</a:t>
            </a:r>
          </a:p>
          <a:p>
            <a:endParaRPr lang="en-US" sz="2400" dirty="0"/>
          </a:p>
          <a:p>
            <a:r>
              <a:rPr lang="en-US" sz="2400" dirty="0"/>
              <a:t>The contents of the module namespace are all of the global names that are still defined at the end of the execution process. </a:t>
            </a:r>
          </a:p>
          <a:p>
            <a:endParaRPr lang="en-US" sz="2400" dirty="0"/>
          </a:p>
          <a:p>
            <a:r>
              <a:rPr lang="en-US" sz="2400" dirty="0"/>
              <a:t>If there are scripting statements that carry out tasks in the global scope (printing, creating files, etc.) you will see them run on import</a:t>
            </a:r>
            <a:r>
              <a:rPr lang="en-US" dirty="0"/>
              <a:t>.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0895378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34A2CB-0C8C-4D0B-8D92-7AB961EB92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import as statement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69284C-2551-4495-8B40-BF3F5C17A5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You can change the name of a module as you import it:</a:t>
            </a:r>
          </a:p>
          <a:p>
            <a:pPr marL="285750" lvl="1" indent="0">
              <a:buNone/>
            </a:pPr>
            <a:r>
              <a:rPr lang="pt-BR" b="1" dirty="0"/>
              <a:t>import math as m</a:t>
            </a:r>
          </a:p>
          <a:p>
            <a:pPr marL="285750" lvl="1" indent="0">
              <a:buNone/>
            </a:pPr>
            <a:r>
              <a:rPr lang="pt-BR" b="1" dirty="0"/>
              <a:t>def rectangular(r, theta):</a:t>
            </a:r>
          </a:p>
          <a:p>
            <a:pPr marL="285750" lvl="1" indent="0">
              <a:buNone/>
            </a:pPr>
            <a:r>
              <a:rPr lang="pt-BR" b="1" dirty="0"/>
              <a:t>    x = r * m.cos(theta)</a:t>
            </a:r>
          </a:p>
          <a:p>
            <a:pPr marL="285750" lvl="1" indent="0">
              <a:buNone/>
            </a:pPr>
            <a:r>
              <a:rPr lang="pt-BR" b="1" dirty="0"/>
              <a:t>    y = r * m.sin(theta)</a:t>
            </a:r>
          </a:p>
          <a:p>
            <a:pPr marL="285750" lvl="1" indent="0">
              <a:buNone/>
            </a:pPr>
            <a:r>
              <a:rPr lang="pt-BR" b="1" dirty="0"/>
              <a:t>    return x, y</a:t>
            </a:r>
          </a:p>
          <a:p>
            <a:endParaRPr lang="en-US" dirty="0"/>
          </a:p>
          <a:p>
            <a:r>
              <a:rPr lang="en-US" dirty="0"/>
              <a:t>It works the same as a normal import. </a:t>
            </a:r>
          </a:p>
          <a:p>
            <a:endParaRPr lang="en-US" dirty="0"/>
          </a:p>
          <a:p>
            <a:r>
              <a:rPr lang="en-US" dirty="0"/>
              <a:t>It just renames the module in that one file (the one that did the import)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8140861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1AF368-A274-4892-9E5A-270364FED3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from module import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9D3BF4-59F9-4912-9A67-A3F093052A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This picks selected symbols out of a module and makes them available locally.</a:t>
            </a:r>
          </a:p>
          <a:p>
            <a:endParaRPr lang="en-US" dirty="0"/>
          </a:p>
          <a:p>
            <a:pPr marL="285750" lvl="1" indent="0">
              <a:buNone/>
            </a:pPr>
            <a:r>
              <a:rPr lang="en-US" b="1" dirty="0"/>
              <a:t>from math import sin, cos</a:t>
            </a:r>
          </a:p>
          <a:p>
            <a:pPr marL="285750" lvl="1" indent="0">
              <a:buNone/>
            </a:pPr>
            <a:endParaRPr lang="en-US" b="1" dirty="0"/>
          </a:p>
          <a:p>
            <a:pPr marL="285750" lvl="1" indent="0">
              <a:buNone/>
            </a:pPr>
            <a:r>
              <a:rPr lang="en-US" b="1" dirty="0"/>
              <a:t>def rectangular(r, theta):</a:t>
            </a:r>
          </a:p>
          <a:p>
            <a:pPr marL="285750" lvl="1" indent="0">
              <a:buNone/>
            </a:pPr>
            <a:r>
              <a:rPr lang="en-US" b="1" dirty="0"/>
              <a:t>    x = r * cos(theta)</a:t>
            </a:r>
          </a:p>
          <a:p>
            <a:pPr marL="285750" lvl="1" indent="0">
              <a:buNone/>
            </a:pPr>
            <a:r>
              <a:rPr lang="en-US" b="1" dirty="0"/>
              <a:t>    y = r * sin(theta)</a:t>
            </a:r>
          </a:p>
          <a:p>
            <a:pPr marL="285750" lvl="1" indent="0">
              <a:buNone/>
            </a:pPr>
            <a:r>
              <a:rPr lang="en-US" b="1" dirty="0"/>
              <a:t>    return x, y</a:t>
            </a:r>
          </a:p>
          <a:p>
            <a:pPr marL="285750" lvl="1" indent="0">
              <a:buNone/>
            </a:pPr>
            <a:endParaRPr lang="en-US" b="1" dirty="0"/>
          </a:p>
          <a:p>
            <a:r>
              <a:rPr lang="en-US" dirty="0"/>
              <a:t>This allows parts of a module to be used without having to type the module prefix. </a:t>
            </a:r>
          </a:p>
          <a:p>
            <a:endParaRPr lang="en-US" dirty="0"/>
          </a:p>
          <a:p>
            <a:r>
              <a:rPr lang="en-US" dirty="0"/>
              <a:t>If library functions are used frequently, this makes them run faster (one less lookup)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2636240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68C174-38FB-4B08-BCA3-BBAA499AF9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from module import *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346E1E-CB96-44F7-9B86-4EEA02B1F6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Takes all symbols from a module and places them into local scope</a:t>
            </a:r>
          </a:p>
          <a:p>
            <a:endParaRPr lang="en-US" dirty="0"/>
          </a:p>
          <a:p>
            <a:pPr marL="285750" lvl="1" indent="0">
              <a:buNone/>
            </a:pPr>
            <a:r>
              <a:rPr lang="en-US" b="1" dirty="0"/>
              <a:t>from math import *</a:t>
            </a:r>
          </a:p>
          <a:p>
            <a:pPr marL="285750" lvl="1" indent="0">
              <a:buNone/>
            </a:pPr>
            <a:r>
              <a:rPr lang="en-US" b="1" dirty="0"/>
              <a:t>def rectangular(r, theta):</a:t>
            </a:r>
          </a:p>
          <a:p>
            <a:pPr marL="628650" lvl="2" indent="0">
              <a:buNone/>
            </a:pPr>
            <a:r>
              <a:rPr lang="en-US" b="1" dirty="0"/>
              <a:t>x = r * cos(theta)</a:t>
            </a:r>
          </a:p>
          <a:p>
            <a:pPr marL="628650" lvl="2" indent="0">
              <a:buNone/>
            </a:pPr>
            <a:r>
              <a:rPr lang="en-US" b="1" dirty="0"/>
              <a:t>y = r * sin(theta)</a:t>
            </a:r>
          </a:p>
          <a:p>
            <a:pPr marL="628650" lvl="2" indent="0">
              <a:buNone/>
            </a:pPr>
            <a:r>
              <a:rPr lang="en-US" b="1" dirty="0"/>
              <a:t>return x, y</a:t>
            </a:r>
          </a:p>
          <a:p>
            <a:pPr marL="628650" lvl="2" indent="0">
              <a:buNone/>
            </a:pPr>
            <a:endParaRPr lang="en-US" b="1" dirty="0"/>
          </a:p>
          <a:p>
            <a:pPr marL="628650" lvl="2" indent="0">
              <a:buNone/>
            </a:pPr>
            <a:endParaRPr lang="en-US" b="1" dirty="0"/>
          </a:p>
          <a:p>
            <a:pPr marL="285750"/>
            <a:r>
              <a:rPr lang="en-US" dirty="0"/>
              <a:t>Useful if you are going to use a lot of functions from a module and it's annoying to specify the module prefix all of the time</a:t>
            </a:r>
          </a:p>
        </p:txBody>
      </p:sp>
    </p:spTree>
    <p:extLst>
      <p:ext uri="{BB962C8B-B14F-4D97-AF65-F5344CB8AC3E}">
        <p14:creationId xmlns:p14="http://schemas.microsoft.com/office/powerpoint/2010/main" val="1746130537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F3915C-554C-4B29-9417-A6E49A1645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from module import *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0AAA62-4CBF-4498-B9D2-0D877BA0C4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You should almost never use it in practice because it leads to poor code readability</a:t>
            </a:r>
          </a:p>
          <a:p>
            <a:r>
              <a:rPr lang="en-US" dirty="0"/>
              <a:t>Example:</a:t>
            </a:r>
          </a:p>
          <a:p>
            <a:pPr marL="285750" lvl="1" indent="0">
              <a:buNone/>
            </a:pPr>
            <a:r>
              <a:rPr lang="en-US" b="1" dirty="0"/>
              <a:t>from math import *</a:t>
            </a:r>
          </a:p>
          <a:p>
            <a:pPr marL="285750" lvl="1" indent="0">
              <a:buNone/>
            </a:pPr>
            <a:r>
              <a:rPr lang="en-US" b="1" dirty="0"/>
              <a:t>from random import *</a:t>
            </a:r>
          </a:p>
          <a:p>
            <a:pPr marL="285750" lvl="1" indent="0">
              <a:buNone/>
            </a:pPr>
            <a:r>
              <a:rPr lang="en-US" b="1" dirty="0"/>
              <a:t>...</a:t>
            </a:r>
          </a:p>
          <a:p>
            <a:pPr marL="285750" lvl="1" indent="0">
              <a:buNone/>
            </a:pPr>
            <a:r>
              <a:rPr lang="en-US" b="1" dirty="0"/>
              <a:t>r = gauss(0.0, 1.0) # In what module?</a:t>
            </a:r>
          </a:p>
          <a:p>
            <a:pPr marL="285750" lvl="1" indent="0">
              <a:buNone/>
            </a:pPr>
            <a:endParaRPr lang="en-US" b="1" dirty="0"/>
          </a:p>
          <a:p>
            <a:r>
              <a:rPr lang="en-US" dirty="0"/>
              <a:t>Makes it very difficult to understand someone else's code if you need to locate the original definition of a library function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9320819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3A2AC5-2FAB-4AD6-B202-59DEC48E67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 Explicit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03AC7B-A91C-47EA-A777-B240C0444A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the long run, it's better to be explicit and only import what you actually need</a:t>
            </a:r>
          </a:p>
          <a:p>
            <a:pPr marL="0" indent="0">
              <a:buNone/>
            </a:pPr>
            <a:endParaRPr lang="en-US" dirty="0"/>
          </a:p>
          <a:p>
            <a:pPr marL="285750" lvl="1" indent="0">
              <a:buNone/>
            </a:pPr>
            <a:r>
              <a:rPr lang="en-US" b="1" dirty="0"/>
              <a:t>from math import sin, cos, sqrt</a:t>
            </a:r>
          </a:p>
          <a:p>
            <a:pPr marL="285750" lvl="1" indent="0">
              <a:buNone/>
            </a:pPr>
            <a:r>
              <a:rPr lang="en-US" b="1" dirty="0"/>
              <a:t>from random import gauss, uniform</a:t>
            </a:r>
          </a:p>
          <a:p>
            <a:pPr marL="285750" lvl="1" indent="0">
              <a:buNone/>
            </a:pPr>
            <a:r>
              <a:rPr lang="en-US" b="1" dirty="0"/>
              <a:t>...</a:t>
            </a:r>
          </a:p>
          <a:p>
            <a:pPr marL="285750" lvl="1" indent="0">
              <a:buNone/>
            </a:pPr>
            <a:r>
              <a:rPr lang="en-US" b="1" dirty="0"/>
              <a:t>r = gauss(0.0, 1.0) # Defined in random (see above)</a:t>
            </a:r>
          </a:p>
          <a:p>
            <a:pPr marL="285750" lvl="1" indent="0">
              <a:buNone/>
            </a:pPr>
            <a:endParaRPr lang="en-US" b="1" dirty="0"/>
          </a:p>
          <a:p>
            <a:r>
              <a:rPr lang="en-US" dirty="0"/>
              <a:t>Of course it depends on the situation</a:t>
            </a:r>
          </a:p>
          <a:p>
            <a:r>
              <a:rPr lang="en-US" dirty="0"/>
              <a:t>For interactive sessions and throw-away scripts, "from module import *" is often preferred (reduces typing and thinking)</a:t>
            </a:r>
          </a:p>
        </p:txBody>
      </p:sp>
    </p:spTree>
    <p:extLst>
      <p:ext uri="{BB962C8B-B14F-4D97-AF65-F5344CB8AC3E}">
        <p14:creationId xmlns:p14="http://schemas.microsoft.com/office/powerpoint/2010/main" val="17378227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7127F6-0D52-4E1D-8E9A-FB5339F4C5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Defining Things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BD9118-A9EA-48BC-A28C-FB2400B849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Names must always be defined before they get used later.</a:t>
            </a:r>
          </a:p>
          <a:p>
            <a:pPr marL="285750" lvl="1" indent="0">
              <a:buNone/>
            </a:pPr>
            <a:endParaRPr lang="en-US" b="1" dirty="0"/>
          </a:p>
          <a:p>
            <a:pPr marL="285750" lvl="1" indent="0">
              <a:buNone/>
            </a:pPr>
            <a:r>
              <a:rPr lang="en-US" b="1" dirty="0"/>
              <a:t>def square(x):</a:t>
            </a:r>
          </a:p>
          <a:p>
            <a:pPr marL="285750" lvl="1" indent="0">
              <a:buNone/>
            </a:pPr>
            <a:r>
              <a:rPr lang="en-US" b="1" dirty="0"/>
              <a:t>    return x*x</a:t>
            </a:r>
          </a:p>
          <a:p>
            <a:pPr marL="285750" lvl="1" indent="0">
              <a:buNone/>
            </a:pPr>
            <a:endParaRPr lang="en-US" b="1" dirty="0"/>
          </a:p>
          <a:p>
            <a:pPr marL="285750" lvl="1" indent="0">
              <a:buNone/>
            </a:pPr>
            <a:r>
              <a:rPr lang="en-US" b="1" dirty="0"/>
              <a:t>a = 42</a:t>
            </a:r>
          </a:p>
          <a:p>
            <a:pPr marL="285750" lvl="1" indent="0">
              <a:buNone/>
            </a:pPr>
            <a:r>
              <a:rPr lang="en-US" b="1" dirty="0"/>
              <a:t>b = a + 2    		# Requires that `a` is defined</a:t>
            </a:r>
          </a:p>
          <a:p>
            <a:pPr marL="285750" lvl="1" indent="0">
              <a:buNone/>
            </a:pPr>
            <a:endParaRPr lang="en-US" b="1" dirty="0"/>
          </a:p>
          <a:p>
            <a:pPr marL="285750" lvl="1" indent="0">
              <a:buNone/>
            </a:pPr>
            <a:r>
              <a:rPr lang="en-US" b="1" dirty="0"/>
              <a:t>z = square(b) 	# Requires `square` and `b` to be defined</a:t>
            </a:r>
          </a:p>
          <a:p>
            <a:pPr marL="285750" lvl="1" indent="0">
              <a:buNone/>
            </a:pPr>
            <a:endParaRPr lang="en-US" b="1" dirty="0"/>
          </a:p>
          <a:p>
            <a:r>
              <a:rPr lang="en-US" dirty="0"/>
              <a:t>The order </a:t>
            </a:r>
            <a:r>
              <a:rPr lang="en-US" u="sng" dirty="0"/>
              <a:t>is</a:t>
            </a:r>
            <a:r>
              <a:rPr lang="en-US" dirty="0"/>
              <a:t> important. </a:t>
            </a:r>
          </a:p>
          <a:p>
            <a:r>
              <a:rPr lang="en-US" dirty="0"/>
              <a:t>You almost always put the definitions of variables and functions near the beginning.</a:t>
            </a:r>
          </a:p>
        </p:txBody>
      </p:sp>
    </p:spTree>
    <p:extLst>
      <p:ext uri="{BB962C8B-B14F-4D97-AF65-F5344CB8AC3E}">
        <p14:creationId xmlns:p14="http://schemas.microsoft.com/office/powerpoint/2010/main" val="3700084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31A51A-9585-4E76-98E3-E617DD5706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Main Functions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C1E6A5-DCA1-437A-AB28-23CE0EE2AA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549400"/>
            <a:ext cx="7886700" cy="483870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In many programming languages, there is a concept of a main function or method.</a:t>
            </a:r>
          </a:p>
          <a:p>
            <a:endParaRPr lang="en-US" dirty="0"/>
          </a:p>
          <a:p>
            <a:pPr marL="285750" lvl="1" indent="0">
              <a:buNone/>
            </a:pPr>
            <a:r>
              <a:rPr lang="en-US" b="1" dirty="0"/>
              <a:t>// c / </a:t>
            </a:r>
            <a:r>
              <a:rPr lang="en-US" b="1" dirty="0" err="1"/>
              <a:t>c++</a:t>
            </a:r>
            <a:endParaRPr lang="en-US" b="1" dirty="0"/>
          </a:p>
          <a:p>
            <a:pPr marL="285750" lvl="1" indent="0">
              <a:buNone/>
            </a:pPr>
            <a:r>
              <a:rPr lang="en-US" b="1" dirty="0"/>
              <a:t>int main(int </a:t>
            </a:r>
            <a:r>
              <a:rPr lang="en-US" b="1" dirty="0" err="1"/>
              <a:t>argc</a:t>
            </a:r>
            <a:r>
              <a:rPr lang="en-US" b="1" dirty="0"/>
              <a:t>, char *</a:t>
            </a:r>
            <a:r>
              <a:rPr lang="en-US" b="1" dirty="0" err="1"/>
              <a:t>argv</a:t>
            </a:r>
            <a:r>
              <a:rPr lang="en-US" b="1" dirty="0"/>
              <a:t>[]) {</a:t>
            </a:r>
          </a:p>
          <a:p>
            <a:pPr marL="285750" lvl="1" indent="0">
              <a:buNone/>
            </a:pPr>
            <a:r>
              <a:rPr lang="en-US" b="1" dirty="0"/>
              <a:t>    ...</a:t>
            </a:r>
          </a:p>
          <a:p>
            <a:pPr marL="285750" lvl="1" indent="0">
              <a:buNone/>
            </a:pPr>
            <a:r>
              <a:rPr lang="en-US" b="1" dirty="0"/>
              <a:t>}</a:t>
            </a:r>
          </a:p>
          <a:p>
            <a:pPr marL="285750" lvl="1" indent="0">
              <a:buNone/>
            </a:pPr>
            <a:endParaRPr lang="en-US" b="1" dirty="0"/>
          </a:p>
          <a:p>
            <a:pPr marL="285750" lvl="1" indent="0">
              <a:buNone/>
            </a:pPr>
            <a:r>
              <a:rPr lang="en-US" b="1" dirty="0"/>
              <a:t>// java</a:t>
            </a:r>
          </a:p>
          <a:p>
            <a:pPr marL="285750" lvl="1" indent="0">
              <a:buNone/>
            </a:pPr>
            <a:r>
              <a:rPr lang="en-US" b="1" dirty="0"/>
              <a:t>class </a:t>
            </a:r>
            <a:r>
              <a:rPr lang="en-US" b="1" dirty="0" err="1"/>
              <a:t>myprog</a:t>
            </a:r>
            <a:r>
              <a:rPr lang="en-US" b="1" dirty="0"/>
              <a:t> {</a:t>
            </a:r>
          </a:p>
          <a:p>
            <a:pPr marL="285750" lvl="1" indent="0">
              <a:buNone/>
            </a:pPr>
            <a:r>
              <a:rPr lang="en-US" b="1" dirty="0"/>
              <a:t>    public static void main(String </a:t>
            </a:r>
            <a:r>
              <a:rPr lang="en-US" b="1" dirty="0" err="1"/>
              <a:t>args</a:t>
            </a:r>
            <a:r>
              <a:rPr lang="en-US" b="1" dirty="0"/>
              <a:t>[]) {</a:t>
            </a:r>
          </a:p>
          <a:p>
            <a:pPr marL="285750" lvl="1" indent="0">
              <a:buNone/>
            </a:pPr>
            <a:r>
              <a:rPr lang="en-US" b="1" dirty="0"/>
              <a:t>        ...</a:t>
            </a:r>
          </a:p>
          <a:p>
            <a:pPr marL="285750" lvl="1" indent="0">
              <a:buNone/>
            </a:pPr>
            <a:r>
              <a:rPr lang="en-US" b="1" dirty="0"/>
              <a:t>    }</a:t>
            </a:r>
          </a:p>
          <a:p>
            <a:pPr marL="285750" lvl="1" indent="0">
              <a:buNone/>
            </a:pPr>
            <a:r>
              <a:rPr lang="en-US" b="1" dirty="0"/>
              <a:t>}</a:t>
            </a:r>
          </a:p>
          <a:p>
            <a:r>
              <a:rPr lang="en-US" dirty="0"/>
              <a:t>This is the first function that executes when an application is launched.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3653110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8D9212-8524-46C1-A874-C9E59E553C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Python Main Module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041F55-C92E-412F-A1F2-050770374D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dirty="0"/>
              <a:t>Python has no main function or method.</a:t>
            </a:r>
          </a:p>
          <a:p>
            <a:pPr>
              <a:lnSpc>
                <a:spcPct val="150000"/>
              </a:lnSpc>
            </a:pPr>
            <a:r>
              <a:rPr lang="en-US" dirty="0"/>
              <a:t>Instead, there is a main module. </a:t>
            </a:r>
          </a:p>
          <a:p>
            <a:pPr>
              <a:lnSpc>
                <a:spcPct val="150000"/>
              </a:lnSpc>
            </a:pPr>
            <a:r>
              <a:rPr lang="en-US" dirty="0"/>
              <a:t>The main module is the source file that runs first.</a:t>
            </a:r>
          </a:p>
          <a:p>
            <a:pPr marL="285750" lvl="1" indent="0">
              <a:lnSpc>
                <a:spcPct val="150000"/>
              </a:lnSpc>
              <a:buNone/>
            </a:pPr>
            <a:r>
              <a:rPr lang="en-US" sz="2000" b="1" dirty="0"/>
              <a:t>bash % python prog.py</a:t>
            </a:r>
          </a:p>
          <a:p>
            <a:pPr marL="285750" lvl="1" indent="0">
              <a:lnSpc>
                <a:spcPct val="150000"/>
              </a:lnSpc>
              <a:buNone/>
            </a:pPr>
            <a:r>
              <a:rPr lang="en-US" sz="2000" b="1" dirty="0"/>
              <a:t>...</a:t>
            </a:r>
            <a:endParaRPr lang="en-US" sz="2000" dirty="0"/>
          </a:p>
          <a:p>
            <a:pPr>
              <a:lnSpc>
                <a:spcPct val="150000"/>
              </a:lnSpc>
            </a:pPr>
            <a:r>
              <a:rPr lang="en-US" dirty="0"/>
              <a:t>Whatever file you give to the interpreter at startup becomes main. It doesn't matter the name.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2155591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8F3AA7-AEF4-4F5D-8E5B-F7A8991A7A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__main__ check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E6F49F-4230-4F7E-869D-7AE2D12AEB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It is standard practice for modules that run as a main script to use this convention:</a:t>
            </a:r>
          </a:p>
          <a:p>
            <a:endParaRPr lang="en-US" dirty="0"/>
          </a:p>
          <a:p>
            <a:pPr marL="285750" lvl="1" indent="0">
              <a:buNone/>
            </a:pPr>
            <a:r>
              <a:rPr lang="en-US" b="1" dirty="0"/>
              <a:t># prog.py</a:t>
            </a:r>
          </a:p>
          <a:p>
            <a:pPr marL="285750" lvl="1" indent="0">
              <a:buNone/>
            </a:pPr>
            <a:r>
              <a:rPr lang="en-US" b="1" dirty="0"/>
              <a:t>...</a:t>
            </a:r>
          </a:p>
          <a:p>
            <a:pPr marL="285750" lvl="1" indent="0">
              <a:buNone/>
            </a:pPr>
            <a:r>
              <a:rPr lang="en-US" b="1" dirty="0"/>
              <a:t>if __name__ == '__main__':</a:t>
            </a:r>
          </a:p>
          <a:p>
            <a:pPr marL="285750" lvl="1" indent="0">
              <a:buNone/>
            </a:pPr>
            <a:r>
              <a:rPr lang="en-US" b="1" dirty="0"/>
              <a:t>    # Running as the main program ...</a:t>
            </a:r>
          </a:p>
          <a:p>
            <a:pPr marL="285750" lvl="1" indent="0">
              <a:buNone/>
            </a:pPr>
            <a:r>
              <a:rPr lang="en-US" b="1" dirty="0"/>
              <a:t>    statements</a:t>
            </a:r>
          </a:p>
          <a:p>
            <a:pPr marL="285750" lvl="1" indent="0">
              <a:buNone/>
            </a:pPr>
            <a:r>
              <a:rPr lang="en-US" b="1" dirty="0"/>
              <a:t>    ...</a:t>
            </a:r>
          </a:p>
          <a:p>
            <a:pPr marL="285750" lvl="1" indent="0">
              <a:buNone/>
            </a:pPr>
            <a:endParaRPr lang="en-US" b="1" dirty="0"/>
          </a:p>
          <a:p>
            <a:r>
              <a:rPr lang="en-US" dirty="0"/>
              <a:t>Statements enclosed inside the if statement become the main program.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8869712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DB8069-D73A-445D-871A-202D68383C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Main programs vs. library imports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6EDF4E-35C6-4B99-9D4C-4E320B3AB8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Any Python file can either run as main or as a library import:</a:t>
            </a:r>
          </a:p>
          <a:p>
            <a:endParaRPr lang="en-US" dirty="0"/>
          </a:p>
          <a:p>
            <a:pPr marL="285750" lvl="1" indent="0">
              <a:buNone/>
            </a:pPr>
            <a:r>
              <a:rPr lang="en-US" b="1" dirty="0"/>
              <a:t>bash % python prog.py 	 # Running as main</a:t>
            </a:r>
          </a:p>
          <a:p>
            <a:pPr marL="285750" lvl="1" indent="0">
              <a:buNone/>
            </a:pPr>
            <a:r>
              <a:rPr lang="en-US" b="1" dirty="0"/>
              <a:t>import prog  		 # Running as library import</a:t>
            </a:r>
          </a:p>
          <a:p>
            <a:endParaRPr lang="en-US" dirty="0"/>
          </a:p>
          <a:p>
            <a:r>
              <a:rPr lang="en-US" dirty="0"/>
              <a:t>In both cases, __name__ is the name of the module. However, it will only be set to __main__ if running as main.</a:t>
            </a:r>
          </a:p>
          <a:p>
            <a:endParaRPr lang="en-US" dirty="0"/>
          </a:p>
          <a:p>
            <a:r>
              <a:rPr lang="en-US" dirty="0"/>
              <a:t>As a general rule, you don't want statements that are part of a main program to execute on a library import (hence, the check)</a:t>
            </a:r>
          </a:p>
          <a:p>
            <a:pPr marL="342900" lvl="1" indent="0">
              <a:buNone/>
            </a:pPr>
            <a:r>
              <a:rPr lang="en-US" b="1" dirty="0"/>
              <a:t>if __name__ == '__main__':</a:t>
            </a:r>
          </a:p>
          <a:p>
            <a:pPr marL="342900" lvl="1" indent="0">
              <a:buNone/>
            </a:pPr>
            <a:r>
              <a:rPr lang="en-US" b="1" dirty="0"/>
              <a:t>    # Does not execute if loaded with import ...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4807759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26FA07-2066-4510-A0A6-9FEF276349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Program Template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076A54-B92E-4545-B433-62BCA451E0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346200"/>
            <a:ext cx="7886700" cy="5270501"/>
          </a:xfrm>
        </p:spPr>
        <p:txBody>
          <a:bodyPr>
            <a:normAutofit fontScale="92500" lnSpcReduction="10000"/>
          </a:bodyPr>
          <a:lstStyle/>
          <a:p>
            <a:r>
              <a:rPr lang="en-US" sz="2200" dirty="0"/>
              <a:t>Here is a common program template for writing a Python program:</a:t>
            </a:r>
          </a:p>
          <a:p>
            <a:endParaRPr lang="en-US" dirty="0"/>
          </a:p>
          <a:p>
            <a:pPr marL="285750" lvl="1" indent="0">
              <a:buNone/>
            </a:pPr>
            <a:r>
              <a:rPr lang="en-US" b="1" dirty="0"/>
              <a:t># prog.py</a:t>
            </a:r>
          </a:p>
          <a:p>
            <a:pPr marL="285750" lvl="1" indent="0">
              <a:buNone/>
            </a:pPr>
            <a:r>
              <a:rPr lang="en-US" b="1" dirty="0"/>
              <a:t># Import statements (libraries)</a:t>
            </a:r>
          </a:p>
          <a:p>
            <a:pPr marL="285750" lvl="1" indent="0">
              <a:buNone/>
            </a:pPr>
            <a:r>
              <a:rPr lang="en-US" b="1" dirty="0"/>
              <a:t>import modules</a:t>
            </a:r>
          </a:p>
          <a:p>
            <a:pPr marL="285750" lvl="1" indent="0">
              <a:buNone/>
            </a:pPr>
            <a:endParaRPr lang="en-US" b="1" dirty="0"/>
          </a:p>
          <a:p>
            <a:pPr marL="285750" lvl="1" indent="0">
              <a:buNone/>
            </a:pPr>
            <a:r>
              <a:rPr lang="en-US" b="1" dirty="0"/>
              <a:t># Functions</a:t>
            </a:r>
          </a:p>
          <a:p>
            <a:pPr marL="285750" lvl="1" indent="0">
              <a:buNone/>
            </a:pPr>
            <a:r>
              <a:rPr lang="en-US" b="1" dirty="0"/>
              <a:t>def spam():</a:t>
            </a:r>
          </a:p>
          <a:p>
            <a:pPr marL="285750" lvl="1" indent="0">
              <a:buNone/>
            </a:pPr>
            <a:r>
              <a:rPr lang="en-US" b="1" dirty="0"/>
              <a:t>    ...</a:t>
            </a:r>
          </a:p>
          <a:p>
            <a:pPr marL="285750" lvl="1" indent="0">
              <a:buNone/>
            </a:pPr>
            <a:endParaRPr lang="en-US" b="1" dirty="0"/>
          </a:p>
          <a:p>
            <a:pPr marL="285750" lvl="1" indent="0">
              <a:buNone/>
            </a:pPr>
            <a:r>
              <a:rPr lang="en-US" b="1" dirty="0"/>
              <a:t>def blah():</a:t>
            </a:r>
          </a:p>
          <a:p>
            <a:pPr marL="285750" lvl="1" indent="0">
              <a:buNone/>
            </a:pPr>
            <a:r>
              <a:rPr lang="en-US" b="1" dirty="0"/>
              <a:t>    ...</a:t>
            </a:r>
          </a:p>
          <a:p>
            <a:pPr marL="285750" lvl="1" indent="0">
              <a:buNone/>
            </a:pPr>
            <a:endParaRPr lang="en-US" b="1" dirty="0"/>
          </a:p>
          <a:p>
            <a:pPr marL="285750" lvl="1" indent="0">
              <a:buNone/>
            </a:pPr>
            <a:r>
              <a:rPr lang="en-US" b="1" dirty="0"/>
              <a:t># Main function</a:t>
            </a:r>
          </a:p>
          <a:p>
            <a:pPr marL="285750" lvl="1" indent="0">
              <a:buNone/>
            </a:pPr>
            <a:r>
              <a:rPr lang="en-US" b="1" dirty="0"/>
              <a:t>def main():</a:t>
            </a:r>
          </a:p>
          <a:p>
            <a:pPr marL="285750" lvl="1" indent="0">
              <a:buNone/>
            </a:pPr>
            <a:r>
              <a:rPr lang="en-US" b="1" dirty="0"/>
              <a:t>    ...</a:t>
            </a:r>
          </a:p>
          <a:p>
            <a:pPr marL="285750" lvl="1" indent="0">
              <a:buNone/>
            </a:pPr>
            <a:endParaRPr lang="en-US" b="1" dirty="0"/>
          </a:p>
          <a:p>
            <a:pPr marL="285750" lvl="1" indent="0">
              <a:buNone/>
            </a:pPr>
            <a:r>
              <a:rPr lang="en-US" b="1" dirty="0"/>
              <a:t>if __name__ == '__main__':</a:t>
            </a:r>
          </a:p>
          <a:p>
            <a:pPr marL="285750" lvl="1" indent="0">
              <a:buNone/>
            </a:pPr>
            <a:r>
              <a:rPr lang="en-US" b="1" dirty="0"/>
              <a:t>    main()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78284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9C4D48-6C9E-429E-BA38-683E0320BB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Defining Functions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750AF5-7EF9-44B9-A657-80C42B61FC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It is a good idea to put all of the code related to a single "task" all in one place</a:t>
            </a:r>
          </a:p>
          <a:p>
            <a:pPr marL="285750" lvl="1" indent="0">
              <a:buNone/>
            </a:pPr>
            <a:r>
              <a:rPr lang="en-US" b="1" dirty="0"/>
              <a:t>def </a:t>
            </a:r>
            <a:r>
              <a:rPr lang="en-US" b="1" dirty="0" err="1"/>
              <a:t>read_prices</a:t>
            </a:r>
            <a:r>
              <a:rPr lang="en-US" b="1" dirty="0"/>
              <a:t>(filename):</a:t>
            </a:r>
          </a:p>
          <a:p>
            <a:pPr marL="285750" lvl="1" indent="0">
              <a:buNone/>
            </a:pPr>
            <a:r>
              <a:rPr lang="en-US" b="1" dirty="0"/>
              <a:t>    prices = {}</a:t>
            </a:r>
          </a:p>
          <a:p>
            <a:pPr marL="285750" lvl="1" indent="0">
              <a:buNone/>
            </a:pPr>
            <a:r>
              <a:rPr lang="en-US" b="1" dirty="0"/>
              <a:t>    with open(filename) as f:</a:t>
            </a:r>
          </a:p>
          <a:p>
            <a:pPr marL="285750" lvl="1" indent="0">
              <a:buNone/>
            </a:pPr>
            <a:r>
              <a:rPr lang="en-US" b="1" dirty="0"/>
              <a:t>        </a:t>
            </a:r>
            <a:r>
              <a:rPr lang="en-US" b="1" dirty="0" err="1"/>
              <a:t>f_csv</a:t>
            </a:r>
            <a:r>
              <a:rPr lang="en-US" b="1" dirty="0"/>
              <a:t> = </a:t>
            </a:r>
            <a:r>
              <a:rPr lang="en-US" b="1" dirty="0" err="1"/>
              <a:t>csv.reader</a:t>
            </a:r>
            <a:r>
              <a:rPr lang="en-US" b="1" dirty="0"/>
              <a:t>(f)</a:t>
            </a:r>
          </a:p>
          <a:p>
            <a:pPr marL="285750" lvl="1" indent="0">
              <a:buNone/>
            </a:pPr>
            <a:r>
              <a:rPr lang="en-US" b="1" dirty="0"/>
              <a:t>        for row in </a:t>
            </a:r>
            <a:r>
              <a:rPr lang="en-US" b="1" dirty="0" err="1"/>
              <a:t>f_csv</a:t>
            </a:r>
            <a:r>
              <a:rPr lang="en-US" b="1" dirty="0"/>
              <a:t>:</a:t>
            </a:r>
          </a:p>
          <a:p>
            <a:pPr marL="285750" lvl="1" indent="0">
              <a:buNone/>
            </a:pPr>
            <a:r>
              <a:rPr lang="en-US" b="1" dirty="0"/>
              <a:t>            prices[row[0]] = float(row[1])</a:t>
            </a:r>
          </a:p>
          <a:p>
            <a:pPr marL="285750" lvl="1" indent="0">
              <a:buNone/>
            </a:pPr>
            <a:r>
              <a:rPr lang="en-US" b="1" dirty="0"/>
              <a:t>    return prices</a:t>
            </a:r>
          </a:p>
          <a:p>
            <a:r>
              <a:rPr lang="en-US" dirty="0"/>
              <a:t>A function also simplifies repeated operations.</a:t>
            </a:r>
          </a:p>
          <a:p>
            <a:pPr marL="285750" lvl="1" indent="0">
              <a:buNone/>
            </a:pPr>
            <a:r>
              <a:rPr lang="en-US" b="1" dirty="0" err="1"/>
              <a:t>oldprices</a:t>
            </a:r>
            <a:r>
              <a:rPr lang="en-US" b="1" dirty="0"/>
              <a:t> = </a:t>
            </a:r>
            <a:r>
              <a:rPr lang="en-US" b="1" dirty="0" err="1"/>
              <a:t>read_prices</a:t>
            </a:r>
            <a:r>
              <a:rPr lang="en-US" b="1" dirty="0"/>
              <a:t>('oldprices.csv')</a:t>
            </a:r>
          </a:p>
          <a:p>
            <a:pPr marL="285750" lvl="1" indent="0">
              <a:buNone/>
            </a:pPr>
            <a:r>
              <a:rPr lang="en-US" b="1" dirty="0" err="1"/>
              <a:t>newprices</a:t>
            </a:r>
            <a:r>
              <a:rPr lang="en-US" b="1" dirty="0"/>
              <a:t> = </a:t>
            </a:r>
            <a:r>
              <a:rPr lang="en-US" b="1" dirty="0" err="1"/>
              <a:t>read_prices</a:t>
            </a:r>
            <a:r>
              <a:rPr lang="en-US" b="1" dirty="0"/>
              <a:t>('newprices.csv')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22379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A32462-BFAE-41D0-8033-99B568694A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a Function?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BC177F-072E-4426-BC84-6580A8DD64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4"/>
            <a:ext cx="7886700" cy="4667249"/>
          </a:xfrm>
        </p:spPr>
        <p:txBody>
          <a:bodyPr>
            <a:normAutofit/>
          </a:bodyPr>
          <a:lstStyle/>
          <a:p>
            <a:r>
              <a:rPr lang="en-US" dirty="0"/>
              <a:t>A function is a named sequence of statements.</a:t>
            </a:r>
          </a:p>
          <a:p>
            <a:pPr marL="285750" lvl="1" indent="0">
              <a:buNone/>
            </a:pPr>
            <a:r>
              <a:rPr lang="en-US" b="1" dirty="0"/>
              <a:t>def </a:t>
            </a:r>
            <a:r>
              <a:rPr lang="en-US" b="1" dirty="0" err="1"/>
              <a:t>funcname</a:t>
            </a:r>
            <a:r>
              <a:rPr lang="en-US" b="1" dirty="0"/>
              <a:t>(</a:t>
            </a:r>
            <a:r>
              <a:rPr lang="en-US" b="1" dirty="0" err="1"/>
              <a:t>args</a:t>
            </a:r>
            <a:r>
              <a:rPr lang="en-US" b="1" dirty="0"/>
              <a:t>):</a:t>
            </a:r>
          </a:p>
          <a:p>
            <a:pPr marL="285750" lvl="1" indent="0">
              <a:buNone/>
            </a:pPr>
            <a:r>
              <a:rPr lang="en-US" b="1" dirty="0"/>
              <a:t>  statement</a:t>
            </a:r>
          </a:p>
          <a:p>
            <a:pPr marL="285750" lvl="1" indent="0">
              <a:buNone/>
            </a:pPr>
            <a:r>
              <a:rPr lang="en-US" b="1" dirty="0"/>
              <a:t>  statement</a:t>
            </a:r>
          </a:p>
          <a:p>
            <a:pPr marL="285750" lvl="1" indent="0">
              <a:buNone/>
            </a:pPr>
            <a:r>
              <a:rPr lang="en-US" b="1" dirty="0"/>
              <a:t>  ...</a:t>
            </a:r>
          </a:p>
          <a:p>
            <a:pPr marL="285750" lvl="1" indent="0">
              <a:buNone/>
            </a:pPr>
            <a:r>
              <a:rPr lang="en-US" b="1" dirty="0"/>
              <a:t>  return result</a:t>
            </a:r>
          </a:p>
          <a:p>
            <a:pPr marL="285750" lvl="1" indent="0">
              <a:buNone/>
            </a:pPr>
            <a:endParaRPr lang="en-US" b="1" dirty="0"/>
          </a:p>
          <a:p>
            <a:r>
              <a:rPr lang="en-US" u="sng" dirty="0"/>
              <a:t>Any</a:t>
            </a:r>
            <a:r>
              <a:rPr lang="en-US" dirty="0"/>
              <a:t> Python statement can be used inside.</a:t>
            </a:r>
          </a:p>
          <a:p>
            <a:pPr marL="285750" lvl="1" indent="0">
              <a:buNone/>
            </a:pPr>
            <a:r>
              <a:rPr lang="en-US" b="1" dirty="0"/>
              <a:t>def foo():</a:t>
            </a:r>
          </a:p>
          <a:p>
            <a:pPr marL="285750" lvl="1" indent="0">
              <a:buNone/>
            </a:pPr>
            <a:r>
              <a:rPr lang="en-US" b="1" dirty="0"/>
              <a:t>    import math</a:t>
            </a:r>
          </a:p>
          <a:p>
            <a:pPr marL="285750" lvl="1" indent="0">
              <a:buNone/>
            </a:pPr>
            <a:r>
              <a:rPr lang="en-US" b="1" dirty="0"/>
              <a:t>    print(</a:t>
            </a:r>
            <a:r>
              <a:rPr lang="en-US" b="1" dirty="0" err="1"/>
              <a:t>math.sqrt</a:t>
            </a:r>
            <a:r>
              <a:rPr lang="en-US" b="1" dirty="0"/>
              <a:t>(2))</a:t>
            </a:r>
          </a:p>
          <a:p>
            <a:pPr marL="285750" lvl="1" indent="0">
              <a:buNone/>
            </a:pPr>
            <a:r>
              <a:rPr lang="en-US" b="1" dirty="0"/>
              <a:t>    help(math)</a:t>
            </a:r>
          </a:p>
          <a:p>
            <a:pPr marL="285750" lvl="1" indent="0">
              <a:buNone/>
            </a:pPr>
            <a:endParaRPr lang="en-US" b="1" dirty="0"/>
          </a:p>
          <a:p>
            <a:r>
              <a:rPr lang="en-US" dirty="0"/>
              <a:t>There are no “special” statements in Python 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45978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CE3C2E-537E-474B-B4E1-40BCB135E0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Function Definition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3896B7-7B85-470C-A2B0-9E754FE161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4"/>
            <a:ext cx="7886700" cy="4575175"/>
          </a:xfrm>
        </p:spPr>
        <p:txBody>
          <a:bodyPr>
            <a:normAutofit lnSpcReduction="10000"/>
          </a:bodyPr>
          <a:lstStyle/>
          <a:p>
            <a:r>
              <a:rPr lang="en-US" dirty="0"/>
              <a:t>Functions can be defined in any order.</a:t>
            </a:r>
          </a:p>
          <a:p>
            <a:endParaRPr lang="en-US" dirty="0"/>
          </a:p>
          <a:p>
            <a:pPr marL="285750" lvl="1" indent="0">
              <a:buNone/>
            </a:pPr>
            <a:r>
              <a:rPr lang="en-US" b="1" dirty="0"/>
              <a:t>def foo(x):</a:t>
            </a:r>
          </a:p>
          <a:p>
            <a:pPr marL="285750" lvl="1" indent="0">
              <a:buNone/>
            </a:pPr>
            <a:r>
              <a:rPr lang="en-US" b="1" dirty="0"/>
              <a:t>    bar(x)</a:t>
            </a:r>
          </a:p>
          <a:p>
            <a:pPr marL="285750" lvl="1" indent="0">
              <a:buNone/>
            </a:pPr>
            <a:endParaRPr lang="en-US" b="1" dirty="0"/>
          </a:p>
          <a:p>
            <a:pPr marL="285750" lvl="1" indent="0">
              <a:buNone/>
            </a:pPr>
            <a:r>
              <a:rPr lang="en-US" b="1" dirty="0"/>
              <a:t>def bar(x):</a:t>
            </a:r>
          </a:p>
          <a:p>
            <a:pPr marL="285750" lvl="1" indent="0">
              <a:buNone/>
            </a:pPr>
            <a:r>
              <a:rPr lang="en-US" b="1" dirty="0"/>
              <a:t>    statements</a:t>
            </a:r>
          </a:p>
          <a:p>
            <a:endParaRPr lang="en-US" dirty="0"/>
          </a:p>
          <a:p>
            <a:r>
              <a:rPr lang="en-US" dirty="0"/>
              <a:t>Functions must only be defined prior to actually being used (or called) during program execution.</a:t>
            </a:r>
          </a:p>
          <a:p>
            <a:pPr marL="285750" lvl="1" indent="0">
              <a:buNone/>
            </a:pPr>
            <a:r>
              <a:rPr lang="en-US" b="1" dirty="0"/>
              <a:t>foo(3)        # foo must be defined already</a:t>
            </a:r>
          </a:p>
          <a:p>
            <a:pPr marL="285750" lvl="1" indent="0">
              <a:buNone/>
            </a:pPr>
            <a:endParaRPr lang="en-US" b="1" dirty="0"/>
          </a:p>
          <a:p>
            <a:r>
              <a:rPr lang="en-US" dirty="0"/>
              <a:t>Stylistically, it is probably more common to see functions defined in a bottom-up fashion.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7A0276F0-5D7A-4578-BD84-F19CC1057908}"/>
              </a:ext>
            </a:extLst>
          </p:cNvPr>
          <p:cNvSpPr txBox="1">
            <a:spLocks/>
          </p:cNvSpPr>
          <p:nvPr/>
        </p:nvSpPr>
        <p:spPr>
          <a:xfrm>
            <a:off x="4721717" y="2177088"/>
            <a:ext cx="5079106" cy="250382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Ø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8650" indent="-2857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Ø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71550" indent="-2857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Ø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14450" indent="-2857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Ø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657350" indent="-2857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Ø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lvl="1" indent="0">
              <a:buNone/>
            </a:pPr>
            <a:r>
              <a:rPr lang="en-US" b="1" dirty="0"/>
              <a:t># OR</a:t>
            </a:r>
          </a:p>
          <a:p>
            <a:pPr marL="285750" lvl="1" indent="0">
              <a:buNone/>
            </a:pPr>
            <a:r>
              <a:rPr lang="en-US" b="1" dirty="0"/>
              <a:t>def bar(x):</a:t>
            </a:r>
          </a:p>
          <a:p>
            <a:pPr marL="285750" lvl="1" indent="0">
              <a:buNone/>
            </a:pPr>
            <a:r>
              <a:rPr lang="en-US" b="1" dirty="0"/>
              <a:t>    statements</a:t>
            </a:r>
          </a:p>
          <a:p>
            <a:pPr marL="285750" lvl="1" indent="0">
              <a:buNone/>
            </a:pPr>
            <a:endParaRPr lang="en-US" b="1" dirty="0"/>
          </a:p>
          <a:p>
            <a:pPr marL="285750" lvl="1" indent="0">
              <a:buNone/>
            </a:pPr>
            <a:r>
              <a:rPr lang="en-US" b="1" dirty="0"/>
              <a:t>def foo(x):</a:t>
            </a:r>
          </a:p>
          <a:p>
            <a:pPr marL="285750" lvl="1" indent="0">
              <a:buNone/>
            </a:pPr>
            <a:r>
              <a:rPr lang="en-US" b="1" dirty="0"/>
              <a:t>    bar(x)</a:t>
            </a:r>
          </a:p>
          <a:p>
            <a:pPr marL="285750" lvl="1" indent="0">
              <a:buNone/>
            </a:pPr>
            <a:endParaRPr lang="en-US" b="1" dirty="0"/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7D09147B-AA0B-4BB4-BCB2-D8982630F9D1}"/>
              </a:ext>
            </a:extLst>
          </p:cNvPr>
          <p:cNvCxnSpPr>
            <a:cxnSpLocks/>
          </p:cNvCxnSpPr>
          <p:nvPr/>
        </p:nvCxnSpPr>
        <p:spPr>
          <a:xfrm>
            <a:off x="1300766" y="3003995"/>
            <a:ext cx="115910" cy="425004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23F95F86-CF9B-4110-8916-63F658A7D521}"/>
              </a:ext>
            </a:extLst>
          </p:cNvPr>
          <p:cNvCxnSpPr>
            <a:cxnSpLocks/>
          </p:cNvCxnSpPr>
          <p:nvPr/>
        </p:nvCxnSpPr>
        <p:spPr>
          <a:xfrm flipV="1">
            <a:off x="5509743" y="2807595"/>
            <a:ext cx="0" cy="888642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984861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F4426C-3C06-40CB-A737-61F6D4D4B4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Bottom-up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A8DC99-9890-4B63-8AF1-B6CEAE3B06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2160" y="1390917"/>
            <a:ext cx="7886700" cy="5050441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60000"/>
              </a:lnSpc>
            </a:pPr>
            <a:r>
              <a:rPr lang="en-US" dirty="0"/>
              <a:t>Functions are treated as building blocks. </a:t>
            </a:r>
          </a:p>
          <a:p>
            <a:pPr>
              <a:lnSpc>
                <a:spcPct val="160000"/>
              </a:lnSpc>
            </a:pPr>
            <a:r>
              <a:rPr lang="en-US" dirty="0"/>
              <a:t>The smaller/simpler blocks go first.</a:t>
            </a:r>
          </a:p>
          <a:p>
            <a:endParaRPr lang="en-US" dirty="0"/>
          </a:p>
          <a:p>
            <a:pPr marL="342900" lvl="1" indent="0">
              <a:buNone/>
            </a:pPr>
            <a:r>
              <a:rPr lang="en-US" b="1" dirty="0"/>
              <a:t># myprogram.py</a:t>
            </a:r>
          </a:p>
          <a:p>
            <a:pPr marL="342900" lvl="1" indent="0">
              <a:buNone/>
            </a:pPr>
            <a:r>
              <a:rPr lang="en-US" b="1" dirty="0"/>
              <a:t>def foo(x):</a:t>
            </a:r>
          </a:p>
          <a:p>
            <a:pPr marL="342900" lvl="1" indent="0">
              <a:buNone/>
            </a:pPr>
            <a:r>
              <a:rPr lang="en-US" b="1" dirty="0"/>
              <a:t>    ...</a:t>
            </a:r>
          </a:p>
          <a:p>
            <a:pPr marL="342900" lvl="1" indent="0">
              <a:buNone/>
            </a:pPr>
            <a:endParaRPr lang="en-US" b="1" dirty="0"/>
          </a:p>
          <a:p>
            <a:pPr marL="342900" lvl="1" indent="0">
              <a:buNone/>
            </a:pPr>
            <a:r>
              <a:rPr lang="en-US" b="1" dirty="0"/>
              <a:t>def bar(x):</a:t>
            </a:r>
          </a:p>
          <a:p>
            <a:pPr marL="342900" lvl="1" indent="0">
              <a:buNone/>
            </a:pPr>
            <a:r>
              <a:rPr lang="en-US" b="1" dirty="0"/>
              <a:t>    ...</a:t>
            </a:r>
          </a:p>
          <a:p>
            <a:pPr marL="342900" lvl="1" indent="0">
              <a:buNone/>
            </a:pPr>
            <a:r>
              <a:rPr lang="en-US" b="1" dirty="0"/>
              <a:t>    foo(x)              # Defined above</a:t>
            </a:r>
          </a:p>
          <a:p>
            <a:pPr marL="342900" lvl="1" indent="0">
              <a:buNone/>
            </a:pPr>
            <a:r>
              <a:rPr lang="en-US" b="1" dirty="0"/>
              <a:t>    ...</a:t>
            </a:r>
          </a:p>
          <a:p>
            <a:pPr marL="342900" lvl="1" indent="0">
              <a:buNone/>
            </a:pPr>
            <a:endParaRPr lang="en-US" b="1" dirty="0"/>
          </a:p>
          <a:p>
            <a:pPr marL="342900" lvl="1" indent="0">
              <a:buNone/>
            </a:pPr>
            <a:r>
              <a:rPr lang="en-US" b="1" dirty="0"/>
              <a:t>def spam(x):</a:t>
            </a:r>
          </a:p>
          <a:p>
            <a:pPr marL="342900" lvl="1" indent="0">
              <a:buNone/>
            </a:pPr>
            <a:r>
              <a:rPr lang="en-US" b="1" dirty="0"/>
              <a:t>    ...</a:t>
            </a:r>
          </a:p>
          <a:p>
            <a:pPr marL="342900" lvl="1" indent="0">
              <a:buNone/>
            </a:pPr>
            <a:r>
              <a:rPr lang="en-US" b="1" dirty="0"/>
              <a:t>    bar(x)              # Defined above</a:t>
            </a:r>
          </a:p>
          <a:p>
            <a:pPr marL="342900" lvl="1" indent="0">
              <a:buNone/>
            </a:pPr>
            <a:r>
              <a:rPr lang="en-US" b="1" dirty="0"/>
              <a:t>    ...</a:t>
            </a:r>
          </a:p>
          <a:p>
            <a:pPr marL="342900" lvl="1" indent="0">
              <a:buNone/>
            </a:pPr>
            <a:endParaRPr lang="en-US" b="1" dirty="0"/>
          </a:p>
          <a:p>
            <a:pPr marL="342900" lvl="1" indent="0">
              <a:buNone/>
            </a:pPr>
            <a:r>
              <a:rPr lang="en-US" b="1" dirty="0"/>
              <a:t>spam(42)            # Call spam() to do something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003A0EEB-0EF5-449E-BD3A-D16C986BE608}"/>
              </a:ext>
            </a:extLst>
          </p:cNvPr>
          <p:cNvCxnSpPr>
            <a:cxnSpLocks/>
          </p:cNvCxnSpPr>
          <p:nvPr/>
        </p:nvCxnSpPr>
        <p:spPr>
          <a:xfrm flipV="1">
            <a:off x="1378039" y="3187521"/>
            <a:ext cx="128789" cy="830687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Content Placeholder 2">
            <a:extLst>
              <a:ext uri="{FF2B5EF4-FFF2-40B4-BE49-F238E27FC236}">
                <a16:creationId xmlns:a16="http://schemas.microsoft.com/office/drawing/2014/main" id="{F13CE300-C175-492B-B7B8-A6F623B2DB13}"/>
              </a:ext>
            </a:extLst>
          </p:cNvPr>
          <p:cNvSpPr txBox="1">
            <a:spLocks/>
          </p:cNvSpPr>
          <p:nvPr/>
        </p:nvSpPr>
        <p:spPr>
          <a:xfrm>
            <a:off x="4721717" y="3052851"/>
            <a:ext cx="3817244" cy="250382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Ø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8650" indent="-2857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Ø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71550" indent="-2857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Ø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14450" indent="-2857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Ø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657350" indent="-2857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Ø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lvl="1" indent="0">
              <a:buNone/>
            </a:pPr>
            <a:r>
              <a:rPr lang="en-US" dirty="0"/>
              <a:t>Later functions build upon earlier functions. </a:t>
            </a:r>
          </a:p>
          <a:p>
            <a:pPr marL="285750" lvl="1" indent="0">
              <a:buNone/>
            </a:pPr>
            <a:endParaRPr lang="en-US" dirty="0"/>
          </a:p>
          <a:p>
            <a:pPr marL="285750" lvl="1" indent="0">
              <a:buNone/>
            </a:pPr>
            <a:r>
              <a:rPr lang="en-US" dirty="0"/>
              <a:t>Again, this is only a point of style.</a:t>
            </a:r>
          </a:p>
          <a:p>
            <a:pPr marL="285750" lvl="1" indent="0">
              <a:buNone/>
            </a:pPr>
            <a:endParaRPr lang="en-US" dirty="0"/>
          </a:p>
          <a:p>
            <a:pPr marL="285750" lvl="1" indent="0">
              <a:buNone/>
            </a:pPr>
            <a:r>
              <a:rPr lang="en-US" dirty="0"/>
              <a:t>The only thing that matters in the above program is that the call to spam(42) go last.</a:t>
            </a:r>
          </a:p>
        </p:txBody>
      </p: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B225F776-A82F-4892-8035-A225E20F0D4A}"/>
              </a:ext>
            </a:extLst>
          </p:cNvPr>
          <p:cNvCxnSpPr/>
          <p:nvPr/>
        </p:nvCxnSpPr>
        <p:spPr>
          <a:xfrm flipH="1">
            <a:off x="1931831" y="4647684"/>
            <a:ext cx="3103808" cy="139250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D6255586-3E42-43D4-AF6E-6C033F49435F}"/>
              </a:ext>
            </a:extLst>
          </p:cNvPr>
          <p:cNvCxnSpPr>
            <a:cxnSpLocks/>
          </p:cNvCxnSpPr>
          <p:nvPr/>
        </p:nvCxnSpPr>
        <p:spPr>
          <a:xfrm flipV="1">
            <a:off x="1401650" y="3812146"/>
            <a:ext cx="128789" cy="1453167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524886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14976</TotalTime>
  <Words>3961</Words>
  <Application>Microsoft Office PowerPoint</Application>
  <PresentationFormat>On-screen Show (4:3)</PresentationFormat>
  <Paragraphs>718</Paragraphs>
  <Slides>54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54</vt:i4>
      </vt:variant>
    </vt:vector>
  </HeadingPairs>
  <TitlesOfParts>
    <vt:vector size="60" baseType="lpstr">
      <vt:lpstr>-apple-system</vt:lpstr>
      <vt:lpstr>Arial</vt:lpstr>
      <vt:lpstr>Calibri</vt:lpstr>
      <vt:lpstr>GillSans</vt:lpstr>
      <vt:lpstr>Wingdings</vt:lpstr>
      <vt:lpstr>Office Theme</vt:lpstr>
      <vt:lpstr>Python Programming for Machine Learning</vt:lpstr>
      <vt:lpstr>Section 3-Program Organization and Functions</vt:lpstr>
      <vt:lpstr>What is a "Script?"</vt:lpstr>
      <vt:lpstr>Problem</vt:lpstr>
      <vt:lpstr>Defining Things</vt:lpstr>
      <vt:lpstr>Defining Functions</vt:lpstr>
      <vt:lpstr>What is a Function?</vt:lpstr>
      <vt:lpstr>Function Definition</vt:lpstr>
      <vt:lpstr>Bottom-up Style</vt:lpstr>
      <vt:lpstr>Function Design</vt:lpstr>
      <vt:lpstr>Doc Strings</vt:lpstr>
      <vt:lpstr>Calling a Function</vt:lpstr>
      <vt:lpstr>Default Arguments</vt:lpstr>
      <vt:lpstr>Keyword Arguments</vt:lpstr>
      <vt:lpstr>Design Tip</vt:lpstr>
      <vt:lpstr>Return Values</vt:lpstr>
      <vt:lpstr>Multiple Return Values</vt:lpstr>
      <vt:lpstr>Understanding Variables</vt:lpstr>
      <vt:lpstr>Local Variables</vt:lpstr>
      <vt:lpstr>Global Variables</vt:lpstr>
      <vt:lpstr>Modifying Globals</vt:lpstr>
      <vt:lpstr>Argument Passing</vt:lpstr>
      <vt:lpstr>Understanding Assignment</vt:lpstr>
      <vt:lpstr>Error Checking</vt:lpstr>
      <vt:lpstr>Error Checking</vt:lpstr>
      <vt:lpstr>Exceptions</vt:lpstr>
      <vt:lpstr>Exceptions</vt:lpstr>
      <vt:lpstr>Exceptions</vt:lpstr>
      <vt:lpstr>Exceptions</vt:lpstr>
      <vt:lpstr>Built-in Exceptions</vt:lpstr>
      <vt:lpstr>Exception Values</vt:lpstr>
      <vt:lpstr>Catching Multiple Errors</vt:lpstr>
      <vt:lpstr>Catching All Errors</vt:lpstr>
      <vt:lpstr>Wrong Way to Catch Errors</vt:lpstr>
      <vt:lpstr>A Better Approach</vt:lpstr>
      <vt:lpstr>Reraising an Exception</vt:lpstr>
      <vt:lpstr>Exception Advice</vt:lpstr>
      <vt:lpstr>finally statement</vt:lpstr>
      <vt:lpstr>with statement</vt:lpstr>
      <vt:lpstr>Modules</vt:lpstr>
      <vt:lpstr>Namespaces</vt:lpstr>
      <vt:lpstr>Global Definitions</vt:lpstr>
      <vt:lpstr>Modules as Environments</vt:lpstr>
      <vt:lpstr>Module Execution</vt:lpstr>
      <vt:lpstr>import as statement</vt:lpstr>
      <vt:lpstr>from module import</vt:lpstr>
      <vt:lpstr>from module import *</vt:lpstr>
      <vt:lpstr>from module import *</vt:lpstr>
      <vt:lpstr>Be Explicit</vt:lpstr>
      <vt:lpstr>Main Functions</vt:lpstr>
      <vt:lpstr>Python Main Module</vt:lpstr>
      <vt:lpstr>__main__ check</vt:lpstr>
      <vt:lpstr>Main programs vs. library imports</vt:lpstr>
      <vt:lpstr>Program Template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Hybrid Support Vector Machine Approach for Multiclass Problems</dc:title>
  <dc:creator>Melis Özyıldırım</dc:creator>
  <cp:lastModifiedBy>serkan kartal</cp:lastModifiedBy>
  <cp:revision>797</cp:revision>
  <dcterms:created xsi:type="dcterms:W3CDTF">2012-05-26T14:08:44Z</dcterms:created>
  <dcterms:modified xsi:type="dcterms:W3CDTF">2023-10-20T08:19:57Z</dcterms:modified>
</cp:coreProperties>
</file>