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4"/>
  </p:notesMasterIdLst>
  <p:sldIdLst>
    <p:sldId id="256" r:id="rId2"/>
    <p:sldId id="258" r:id="rId3"/>
    <p:sldId id="266" r:id="rId4"/>
    <p:sldId id="303" r:id="rId5"/>
    <p:sldId id="304" r:id="rId6"/>
    <p:sldId id="306" r:id="rId7"/>
    <p:sldId id="305" r:id="rId8"/>
    <p:sldId id="307" r:id="rId9"/>
    <p:sldId id="308" r:id="rId10"/>
    <p:sldId id="309" r:id="rId11"/>
    <p:sldId id="353" r:id="rId12"/>
    <p:sldId id="310" r:id="rId13"/>
    <p:sldId id="312" r:id="rId14"/>
    <p:sldId id="314" r:id="rId15"/>
    <p:sldId id="315" r:id="rId16"/>
    <p:sldId id="316" r:id="rId17"/>
    <p:sldId id="355" r:id="rId18"/>
    <p:sldId id="313" r:id="rId19"/>
    <p:sldId id="320" r:id="rId20"/>
    <p:sldId id="317" r:id="rId21"/>
    <p:sldId id="318" r:id="rId22"/>
    <p:sldId id="354" r:id="rId23"/>
    <p:sldId id="321" r:id="rId24"/>
    <p:sldId id="322" r:id="rId25"/>
    <p:sldId id="323" r:id="rId26"/>
    <p:sldId id="326" r:id="rId27"/>
    <p:sldId id="324" r:id="rId28"/>
    <p:sldId id="325" r:id="rId29"/>
    <p:sldId id="327" r:id="rId30"/>
    <p:sldId id="328" r:id="rId31"/>
    <p:sldId id="329" r:id="rId32"/>
    <p:sldId id="330" r:id="rId33"/>
    <p:sldId id="331" r:id="rId34"/>
    <p:sldId id="319" r:id="rId35"/>
    <p:sldId id="332" r:id="rId36"/>
    <p:sldId id="333" r:id="rId37"/>
    <p:sldId id="334" r:id="rId38"/>
    <p:sldId id="335" r:id="rId39"/>
    <p:sldId id="337" r:id="rId40"/>
    <p:sldId id="340" r:id="rId41"/>
    <p:sldId id="338" r:id="rId42"/>
    <p:sldId id="339" r:id="rId43"/>
    <p:sldId id="342" r:id="rId44"/>
    <p:sldId id="341" r:id="rId45"/>
    <p:sldId id="343" r:id="rId46"/>
    <p:sldId id="344" r:id="rId47"/>
    <p:sldId id="345" r:id="rId48"/>
    <p:sldId id="346" r:id="rId49"/>
    <p:sldId id="347" r:id="rId50"/>
    <p:sldId id="348" r:id="rId51"/>
    <p:sldId id="349" r:id="rId52"/>
    <p:sldId id="351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 autoAdjust="0"/>
    <p:restoredTop sz="80275" autoAdjust="0"/>
  </p:normalViewPr>
  <p:slideViewPr>
    <p:cSldViewPr snapToGrid="0" snapToObjects="1">
      <p:cViewPr varScale="1">
        <p:scale>
          <a:sx n="70" d="100"/>
          <a:sy n="70" d="100"/>
        </p:scale>
        <p:origin x="156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22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2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</a:rPr>
              <a:t>Python Programming for Machine Learning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CBDF-A564-45C7-9DC8-67CA7953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5FB86-2429-41B5-836C-C05C6FD96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values: Just use the key names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print(s['name'], s['shares'])</a:t>
            </a:r>
          </a:p>
          <a:p>
            <a:pPr marL="285750" lvl="1" indent="0">
              <a:buNone/>
            </a:pPr>
            <a:r>
              <a:rPr lang="en-US" b="1" dirty="0"/>
              <a:t>GOOG 100</a:t>
            </a:r>
          </a:p>
          <a:p>
            <a:pPr marL="285750" lvl="1" indent="0">
              <a:buNone/>
            </a:pPr>
            <a:r>
              <a:rPr lang="en-US" b="1" dirty="0"/>
              <a:t>&gt;&gt;&gt; s['price']</a:t>
            </a:r>
          </a:p>
          <a:p>
            <a:pPr marL="285750" lvl="1" indent="0">
              <a:buNone/>
            </a:pPr>
            <a:r>
              <a:rPr lang="en-US" b="1" dirty="0"/>
              <a:t>490.10</a:t>
            </a:r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Adding/modifying values : Assign to key names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s['shares'] = 75</a:t>
            </a:r>
          </a:p>
          <a:p>
            <a:pPr marL="285750" lvl="1" indent="0">
              <a:buNone/>
            </a:pPr>
            <a:r>
              <a:rPr lang="en-US" b="1" dirty="0"/>
              <a:t>&gt;&gt;&gt; s['date'] = '6/6/2007'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Deleting a value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del s['date']</a:t>
            </a:r>
          </a:p>
        </p:txBody>
      </p:sp>
    </p:spTree>
    <p:extLst>
      <p:ext uri="{BB962C8B-B14F-4D97-AF65-F5344CB8AC3E}">
        <p14:creationId xmlns:p14="http://schemas.microsoft.com/office/powerpoint/2010/main" val="263471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29B7-DA1E-4F4F-A794-B9975488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E0849-B902-4A80-9C2C-133143BA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indent="0">
              <a:buNone/>
            </a:pPr>
            <a:r>
              <a:rPr lang="en-US" b="1" dirty="0"/>
              <a:t>&gt;&gt;&gt; for k in </a:t>
            </a:r>
            <a:r>
              <a:rPr lang="tr-TR" b="1" dirty="0"/>
              <a:t>s</a:t>
            </a:r>
            <a:r>
              <a:rPr lang="en-US" b="1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tr-TR" b="1" dirty="0" err="1"/>
              <a:t>print</a:t>
            </a:r>
            <a:r>
              <a:rPr lang="tr-TR" b="1" dirty="0"/>
              <a:t>(k, '=‘, s[k])</a:t>
            </a:r>
          </a:p>
          <a:p>
            <a:pPr marL="285750" lvl="1" indent="0">
              <a:buNone/>
            </a:pPr>
            <a:r>
              <a:rPr lang="tr-TR" b="1" dirty="0"/>
              <a:t>…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name  =  GOOG</a:t>
            </a:r>
          </a:p>
          <a:p>
            <a:pPr marL="285750" lvl="1" indent="0">
              <a:buNone/>
            </a:pPr>
            <a:r>
              <a:rPr lang="en-US" b="1" dirty="0"/>
              <a:t>shares  =  100</a:t>
            </a:r>
          </a:p>
          <a:p>
            <a:pPr marL="285750" lvl="1" indent="0">
              <a:buNone/>
            </a:pPr>
            <a:r>
              <a:rPr lang="en-US" b="1" dirty="0"/>
              <a:t>price  =  490.1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&gt;&gt;&gt; keys = </a:t>
            </a:r>
            <a:r>
              <a:rPr lang="tr-TR" b="1" dirty="0"/>
              <a:t>s</a:t>
            </a:r>
            <a:r>
              <a:rPr lang="en-US" b="1" dirty="0"/>
              <a:t>.keys()</a:t>
            </a:r>
          </a:p>
          <a:p>
            <a:pPr marL="285750" lvl="1" indent="0">
              <a:buNone/>
            </a:pPr>
            <a:r>
              <a:rPr lang="en-US" b="1" dirty="0"/>
              <a:t>&gt;&gt;&gt; keys</a:t>
            </a:r>
          </a:p>
          <a:p>
            <a:pPr marL="285750" lvl="1" indent="0">
              <a:buNone/>
            </a:pPr>
            <a:r>
              <a:rPr lang="en-US" b="1" dirty="0" err="1"/>
              <a:t>dict_keys</a:t>
            </a:r>
            <a:r>
              <a:rPr lang="en-US" b="1" dirty="0"/>
              <a:t>(['name', 'shares', 'price’])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&gt;&gt;&gt;</a:t>
            </a:r>
            <a:r>
              <a:rPr lang="en-US" b="1" dirty="0"/>
              <a:t>items = </a:t>
            </a:r>
            <a:r>
              <a:rPr lang="tr-TR" b="1" dirty="0"/>
              <a:t>s</a:t>
            </a:r>
            <a:r>
              <a:rPr lang="en-US" b="1" dirty="0"/>
              <a:t>.items()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&gt;&gt;&gt;</a:t>
            </a:r>
            <a:r>
              <a:rPr lang="tr-TR" b="1" dirty="0" err="1"/>
              <a:t>items</a:t>
            </a:r>
            <a:endParaRPr lang="tr-TR" b="1" dirty="0"/>
          </a:p>
          <a:p>
            <a:pPr marL="285750" lvl="1" indent="0">
              <a:buNone/>
            </a:pPr>
            <a:r>
              <a:rPr lang="en-US" b="1" dirty="0" err="1"/>
              <a:t>dict_items</a:t>
            </a:r>
            <a:r>
              <a:rPr lang="en-US" b="1" dirty="0"/>
              <a:t>([('name', 'GOOG'), ('shares', 100), ('price', 490.1)])</a:t>
            </a:r>
          </a:p>
          <a:p>
            <a:pPr marL="28575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447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1EEF-E691-4220-AD3C-556C3CC1D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dictionaries?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76D52-8AA5-4E5F-B24C-A1CE6223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Dictionaries are useful when </a:t>
            </a:r>
            <a:endParaRPr lang="tr-TR" dirty="0"/>
          </a:p>
          <a:p>
            <a:pPr lvl="1"/>
            <a:r>
              <a:rPr lang="en-US" dirty="0"/>
              <a:t>there are many different values </a:t>
            </a:r>
            <a:endParaRPr lang="tr-TR" dirty="0"/>
          </a:p>
          <a:p>
            <a:pPr lvl="1"/>
            <a:r>
              <a:rPr lang="en-US" dirty="0"/>
              <a:t>those values might be modified or manipulated. </a:t>
            </a:r>
            <a:endParaRPr lang="tr-TR" dirty="0"/>
          </a:p>
          <a:p>
            <a:endParaRPr lang="tr-TR" dirty="0"/>
          </a:p>
          <a:p>
            <a:r>
              <a:rPr lang="en-US" dirty="0"/>
              <a:t>Dictionaries make your code more readable.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s['price']</a:t>
            </a:r>
          </a:p>
          <a:p>
            <a:pPr marL="285750" lvl="1" indent="0">
              <a:buNone/>
            </a:pPr>
            <a:r>
              <a:rPr lang="en-US" b="1" dirty="0"/>
              <a:t># vs</a:t>
            </a:r>
          </a:p>
          <a:p>
            <a:pPr marL="285750" lvl="1" indent="0">
              <a:buNone/>
            </a:pPr>
            <a:r>
              <a:rPr lang="en-US" b="1" dirty="0"/>
              <a:t>s[2]</a:t>
            </a:r>
          </a:p>
        </p:txBody>
      </p:sp>
    </p:spTree>
    <p:extLst>
      <p:ext uri="{BB962C8B-B14F-4D97-AF65-F5344CB8AC3E}">
        <p14:creationId xmlns:p14="http://schemas.microsoft.com/office/powerpoint/2010/main" val="172285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8058-BBD0-4993-8EFE-6CE6534C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4C53A-5939-4F76-A9A6-B607F81F9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often have to work with many objects.</a:t>
            </a:r>
          </a:p>
          <a:p>
            <a:endParaRPr lang="en-US" dirty="0"/>
          </a:p>
          <a:p>
            <a:pPr lvl="1"/>
            <a:r>
              <a:rPr lang="en-US" dirty="0"/>
              <a:t>A portfolio of stocks</a:t>
            </a:r>
          </a:p>
          <a:p>
            <a:pPr lvl="1"/>
            <a:r>
              <a:rPr lang="en-US" dirty="0"/>
              <a:t>A table of stock prices</a:t>
            </a:r>
            <a:endParaRPr lang="tr-TR" dirty="0"/>
          </a:p>
          <a:p>
            <a:endParaRPr lang="en-US" dirty="0"/>
          </a:p>
          <a:p>
            <a:r>
              <a:rPr lang="en-US" dirty="0"/>
              <a:t>There are three main choices to use.</a:t>
            </a:r>
          </a:p>
          <a:p>
            <a:endParaRPr lang="en-US" dirty="0"/>
          </a:p>
          <a:p>
            <a:pPr lvl="1"/>
            <a:r>
              <a:rPr lang="en-US" dirty="0"/>
              <a:t>Lists</a:t>
            </a:r>
            <a:r>
              <a:rPr lang="tr-TR" dirty="0"/>
              <a:t> (</a:t>
            </a:r>
            <a:r>
              <a:rPr lang="en-US" dirty="0"/>
              <a:t>Ordered data.</a:t>
            </a:r>
            <a:r>
              <a:rPr lang="tr-TR" dirty="0"/>
              <a:t>)</a:t>
            </a:r>
            <a:endParaRPr lang="en-US" dirty="0"/>
          </a:p>
          <a:p>
            <a:pPr lvl="1"/>
            <a:r>
              <a:rPr lang="en-US" dirty="0"/>
              <a:t>Dictionaries</a:t>
            </a:r>
            <a:r>
              <a:rPr lang="tr-TR" dirty="0"/>
              <a:t> (</a:t>
            </a:r>
            <a:r>
              <a:rPr lang="en-US" dirty="0"/>
              <a:t> Unordered data</a:t>
            </a:r>
            <a:r>
              <a:rPr lang="tr-TR" dirty="0"/>
              <a:t>)</a:t>
            </a:r>
            <a:endParaRPr lang="en-US" dirty="0"/>
          </a:p>
          <a:p>
            <a:pPr lvl="1"/>
            <a:r>
              <a:rPr lang="en-US" dirty="0"/>
              <a:t>Sets</a:t>
            </a:r>
            <a:r>
              <a:rPr lang="tr-TR" dirty="0"/>
              <a:t> (</a:t>
            </a:r>
            <a:r>
              <a:rPr lang="en-US" dirty="0"/>
              <a:t> Unordered collection of unique items</a:t>
            </a:r>
            <a:r>
              <a:rPr lang="tr-T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59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A92E-6E72-4AD2-8BEE-B22BAD58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as a Container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44ACE-372A-43E2-B09D-72F6E696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list when the order of the data matters</a:t>
            </a:r>
            <a:endParaRPr lang="tr-TR" dirty="0"/>
          </a:p>
          <a:p>
            <a:endParaRPr lang="tr-TR" dirty="0"/>
          </a:p>
          <a:p>
            <a:r>
              <a:rPr lang="tr-TR" dirty="0"/>
              <a:t>L</a:t>
            </a:r>
            <a:r>
              <a:rPr lang="en-US" dirty="0" err="1"/>
              <a:t>ists</a:t>
            </a:r>
            <a:r>
              <a:rPr lang="en-US" dirty="0"/>
              <a:t> can hold any kind of object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E</a:t>
            </a:r>
            <a:r>
              <a:rPr lang="en-US" dirty="0" err="1"/>
              <a:t>xample</a:t>
            </a:r>
            <a:r>
              <a:rPr lang="tr-TR" dirty="0"/>
              <a:t>: A</a:t>
            </a:r>
            <a:r>
              <a:rPr lang="en-US" dirty="0"/>
              <a:t> list of tuples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portfolio = [</a:t>
            </a:r>
          </a:p>
          <a:p>
            <a:pPr marL="285750" lvl="1" indent="0">
              <a:buNone/>
            </a:pPr>
            <a:r>
              <a:rPr lang="en-US" b="1" dirty="0"/>
              <a:t>    ('GOOG', 100, 490.1),</a:t>
            </a:r>
          </a:p>
          <a:p>
            <a:pPr marL="285750" lvl="1" indent="0">
              <a:buNone/>
            </a:pPr>
            <a:r>
              <a:rPr lang="en-US" b="1" dirty="0"/>
              <a:t>    ('IBM', 50, 91.3),</a:t>
            </a:r>
          </a:p>
          <a:p>
            <a:pPr marL="285750" lvl="1" indent="0">
              <a:buNone/>
            </a:pPr>
            <a:r>
              <a:rPr lang="en-US" b="1" dirty="0"/>
              <a:t>    ('CAT', 150, 83.44)</a:t>
            </a:r>
          </a:p>
          <a:p>
            <a:pPr marL="285750" lvl="1" indent="0">
              <a:buNone/>
            </a:pPr>
            <a:r>
              <a:rPr lang="en-US" b="1" dirty="0"/>
              <a:t>]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portfolio[0]            # ('GOOG', 100, 490.1)</a:t>
            </a:r>
          </a:p>
          <a:p>
            <a:pPr marL="285750" lvl="1" indent="0">
              <a:buNone/>
            </a:pPr>
            <a:r>
              <a:rPr lang="en-US" b="1" dirty="0"/>
              <a:t>portfolio[2]            # ('CAT', 150, 83.44)</a:t>
            </a:r>
          </a:p>
        </p:txBody>
      </p:sp>
    </p:spTree>
    <p:extLst>
      <p:ext uri="{BB962C8B-B14F-4D97-AF65-F5344CB8AC3E}">
        <p14:creationId xmlns:p14="http://schemas.microsoft.com/office/powerpoint/2010/main" val="998761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7488-A257-4727-A6F3-6C3DCB5E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4C64D-40CF-4ECB-B7B2-A551DB56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of building a list from scratch</a:t>
            </a:r>
          </a:p>
          <a:p>
            <a:pPr marL="285750" lvl="1" indent="0">
              <a:buNone/>
            </a:pPr>
            <a:r>
              <a:rPr lang="en-US" b="1" dirty="0"/>
              <a:t>records = [] </a:t>
            </a:r>
            <a:r>
              <a:rPr lang="tr-TR" b="1" dirty="0"/>
              <a:t>		</a:t>
            </a:r>
            <a:r>
              <a:rPr lang="en-US" b="1" dirty="0"/>
              <a:t># Initial empty list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Use .append() to add more items</a:t>
            </a:r>
          </a:p>
          <a:p>
            <a:pPr marL="285750" lvl="1" indent="0">
              <a:buNone/>
            </a:pPr>
            <a:r>
              <a:rPr lang="en-US" b="1" dirty="0" err="1"/>
              <a:t>records.append</a:t>
            </a:r>
            <a:r>
              <a:rPr lang="en-US" b="1" dirty="0"/>
              <a:t>(('GOOG', 100, 490.10))</a:t>
            </a:r>
          </a:p>
          <a:p>
            <a:pPr marL="285750" lvl="1" indent="0">
              <a:buNone/>
            </a:pPr>
            <a:r>
              <a:rPr lang="en-US" b="1" dirty="0" err="1"/>
              <a:t>records.append</a:t>
            </a:r>
            <a:r>
              <a:rPr lang="en-US" b="1" dirty="0"/>
              <a:t>(('IBM', 50, 91.3))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Example: Reading records from a file</a:t>
            </a:r>
          </a:p>
          <a:p>
            <a:pPr marL="285750" lvl="1" indent="0">
              <a:buNone/>
            </a:pPr>
            <a:r>
              <a:rPr lang="en-US" b="1" dirty="0"/>
              <a:t>records = [] </a:t>
            </a:r>
            <a:r>
              <a:rPr lang="tr-TR" b="1" dirty="0"/>
              <a:t>		</a:t>
            </a:r>
            <a:r>
              <a:rPr lang="en-US" b="1" dirty="0"/>
              <a:t># Initial empty list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open</a:t>
            </a:r>
            <a:r>
              <a:rPr lang="tr-TR" b="1" dirty="0"/>
              <a:t>('Data/portfolio.csv', '</a:t>
            </a:r>
            <a:r>
              <a:rPr lang="tr-TR" b="1" dirty="0" err="1"/>
              <a:t>rt</a:t>
            </a:r>
            <a:r>
              <a:rPr lang="tr-TR" b="1" dirty="0"/>
              <a:t>') as f:</a:t>
            </a:r>
          </a:p>
          <a:p>
            <a:pPr marL="285750" lvl="1" indent="0">
              <a:buNone/>
            </a:pPr>
            <a:r>
              <a:rPr lang="tr-TR" b="1" dirty="0"/>
              <a:t>    </a:t>
            </a:r>
            <a:r>
              <a:rPr lang="tr-TR" b="1" dirty="0" err="1"/>
              <a:t>next</a:t>
            </a:r>
            <a:r>
              <a:rPr lang="tr-TR" b="1" dirty="0"/>
              <a:t>(f) 		# </a:t>
            </a:r>
            <a:r>
              <a:rPr lang="tr-TR" b="1" dirty="0" err="1"/>
              <a:t>Skip</a:t>
            </a:r>
            <a:r>
              <a:rPr lang="tr-TR" b="1" dirty="0"/>
              <a:t> </a:t>
            </a:r>
            <a:r>
              <a:rPr lang="tr-TR" b="1" dirty="0" err="1"/>
              <a:t>header</a:t>
            </a:r>
            <a:endParaRPr lang="tr-TR" b="1" dirty="0"/>
          </a:p>
          <a:p>
            <a:pPr marL="285750" lvl="1" indent="0">
              <a:buNone/>
            </a:pPr>
            <a:r>
              <a:rPr lang="tr-TR" b="1" dirty="0"/>
              <a:t>   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line</a:t>
            </a:r>
            <a:r>
              <a:rPr lang="tr-TR" b="1" dirty="0"/>
              <a:t> in f:</a:t>
            </a:r>
          </a:p>
          <a:p>
            <a:pPr marL="285750" lvl="1" indent="0">
              <a:buNone/>
            </a:pPr>
            <a:r>
              <a:rPr lang="tr-TR" b="1" dirty="0"/>
              <a:t>        </a:t>
            </a:r>
            <a:r>
              <a:rPr lang="tr-TR" b="1" dirty="0" err="1"/>
              <a:t>row</a:t>
            </a:r>
            <a:r>
              <a:rPr lang="tr-TR" b="1" dirty="0"/>
              <a:t> = </a:t>
            </a:r>
            <a:r>
              <a:rPr lang="tr-TR" b="1" dirty="0" err="1"/>
              <a:t>line.split</a:t>
            </a:r>
            <a:r>
              <a:rPr lang="tr-TR" b="1" dirty="0"/>
              <a:t>(',')</a:t>
            </a:r>
          </a:p>
          <a:p>
            <a:pPr marL="285750" lvl="1" indent="0">
              <a:buNone/>
            </a:pPr>
            <a:r>
              <a:rPr lang="tr-TR" b="1" dirty="0"/>
              <a:t>        </a:t>
            </a:r>
            <a:r>
              <a:rPr lang="tr-TR" b="1" dirty="0" err="1"/>
              <a:t>records.append</a:t>
            </a:r>
            <a:r>
              <a:rPr lang="tr-TR" b="1" dirty="0"/>
              <a:t>((</a:t>
            </a:r>
            <a:r>
              <a:rPr lang="tr-TR" b="1" dirty="0" err="1"/>
              <a:t>row</a:t>
            </a:r>
            <a:r>
              <a:rPr lang="tr-TR" b="1" dirty="0"/>
              <a:t>[0], </a:t>
            </a:r>
            <a:r>
              <a:rPr lang="tr-TR" b="1" dirty="0" err="1"/>
              <a:t>int</a:t>
            </a:r>
            <a:r>
              <a:rPr lang="tr-TR" b="1" dirty="0"/>
              <a:t>(</a:t>
            </a:r>
            <a:r>
              <a:rPr lang="tr-TR" b="1" dirty="0" err="1"/>
              <a:t>row</a:t>
            </a:r>
            <a:r>
              <a:rPr lang="tr-TR" b="1" dirty="0"/>
              <a:t>[1]), </a:t>
            </a:r>
            <a:r>
              <a:rPr lang="tr-TR" b="1" dirty="0" err="1"/>
              <a:t>float</a:t>
            </a:r>
            <a:r>
              <a:rPr lang="tr-TR" b="1" dirty="0"/>
              <a:t>(</a:t>
            </a:r>
            <a:r>
              <a:rPr lang="tr-TR" b="1" dirty="0" err="1"/>
              <a:t>row</a:t>
            </a:r>
            <a:r>
              <a:rPr lang="tr-TR" b="1" dirty="0"/>
              <a:t>[2])))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79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C7ABE-871A-4D33-8B7E-E2321339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Dicts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 as a Container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80777-FAA9-47A0-A7F8-627DE9D3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6980"/>
            <a:ext cx="7886700" cy="5035639"/>
          </a:xfrm>
        </p:spPr>
        <p:txBody>
          <a:bodyPr>
            <a:normAutofit/>
          </a:bodyPr>
          <a:lstStyle/>
          <a:p>
            <a:r>
              <a:rPr lang="en-US" dirty="0"/>
              <a:t>Dictionaries are useful if you want fast</a:t>
            </a:r>
            <a:r>
              <a:rPr lang="tr-TR" dirty="0"/>
              <a:t> </a:t>
            </a:r>
            <a:r>
              <a:rPr lang="en-US" dirty="0"/>
              <a:t>random lookups (by key name)</a:t>
            </a:r>
          </a:p>
          <a:p>
            <a:r>
              <a:rPr lang="en-US" dirty="0"/>
              <a:t>Example: A dictionary of stock prices</a:t>
            </a:r>
            <a:endParaRPr lang="tr-TR" dirty="0"/>
          </a:p>
          <a:p>
            <a:pPr marL="285750" lvl="1" indent="0">
              <a:buNone/>
            </a:pPr>
            <a:r>
              <a:rPr lang="tr-TR" b="1" dirty="0" err="1"/>
              <a:t>prices</a:t>
            </a:r>
            <a:r>
              <a:rPr lang="tr-TR" b="1" dirty="0"/>
              <a:t> = {</a:t>
            </a:r>
          </a:p>
          <a:p>
            <a:pPr marL="285750" lvl="1" indent="0">
              <a:buNone/>
            </a:pPr>
            <a:r>
              <a:rPr lang="tr-TR" b="1" dirty="0"/>
              <a:t>   'GOOG': 513.25,</a:t>
            </a:r>
          </a:p>
          <a:p>
            <a:pPr marL="285750" lvl="1" indent="0">
              <a:buNone/>
            </a:pPr>
            <a:r>
              <a:rPr lang="tr-TR" b="1" dirty="0"/>
              <a:t>   'CAT': 87.22,</a:t>
            </a:r>
          </a:p>
          <a:p>
            <a:pPr marL="285750" lvl="1" indent="0">
              <a:buNone/>
            </a:pPr>
            <a:r>
              <a:rPr lang="tr-TR" b="1" dirty="0"/>
              <a:t>   'IBM': 93.37,</a:t>
            </a:r>
          </a:p>
          <a:p>
            <a:pPr marL="285750" lvl="1" indent="0">
              <a:buNone/>
            </a:pPr>
            <a:r>
              <a:rPr lang="tr-TR" b="1" dirty="0"/>
              <a:t>   'MSFT': 44.12</a:t>
            </a:r>
          </a:p>
          <a:p>
            <a:pPr marL="285750" lvl="1" indent="0">
              <a:buNone/>
            </a:pPr>
            <a:r>
              <a:rPr lang="tr-TR" b="1" dirty="0"/>
              <a:t>}</a:t>
            </a:r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en-US" b="1" dirty="0"/>
              <a:t>&gt;&gt;&gt; prices['IBM']</a:t>
            </a:r>
          </a:p>
          <a:p>
            <a:pPr marL="285750" lvl="1" indent="0">
              <a:buNone/>
            </a:pPr>
            <a:r>
              <a:rPr lang="en-US" b="1" dirty="0"/>
              <a:t>93.37</a:t>
            </a:r>
          </a:p>
          <a:p>
            <a:pPr marL="285750" lvl="1" indent="0">
              <a:buNone/>
            </a:pPr>
            <a:r>
              <a:rPr lang="en-US" b="1" dirty="0"/>
              <a:t>&gt;&gt;&gt; prices['GOOG']</a:t>
            </a:r>
          </a:p>
          <a:p>
            <a:pPr marL="285750" lvl="1" indent="0">
              <a:buNone/>
            </a:pPr>
            <a:r>
              <a:rPr lang="en-US" b="1" dirty="0"/>
              <a:t>513.25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36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46305-E248-4617-8204-184D02F7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5873-0471-48DC-A13D-B44C2466B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file portfolio.csv contains a list of stocks in a portfolio. In Exercise</a:t>
            </a:r>
            <a:r>
              <a:rPr lang="tr-TR" sz="2400" dirty="0"/>
              <a:t>: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en-US" sz="2000" dirty="0"/>
              <a:t>Read a stock portfolio file into a list of </a:t>
            </a:r>
            <a:r>
              <a:rPr lang="en-US" sz="2000" b="1" dirty="0"/>
              <a:t>dictionaries</a:t>
            </a:r>
            <a:r>
              <a:rPr lang="en-US" sz="2000" dirty="0"/>
              <a:t> with keys name, shares, and price.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Read a stock portfolio file into a list of </a:t>
            </a:r>
            <a:r>
              <a:rPr lang="tr-TR" sz="2000" b="1" dirty="0" err="1"/>
              <a:t>tuples</a:t>
            </a:r>
            <a:r>
              <a:rPr lang="en-US" sz="2000" dirty="0"/>
              <a:t> with name, shares, and price.</a:t>
            </a:r>
            <a:endParaRPr lang="tr-TR" sz="2000" dirty="0"/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153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78F60-BD3D-4A14-BFF1-DFF5EB4B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</a:t>
            </a:r>
            <a:r>
              <a:rPr lang="en-US" dirty="0"/>
              <a:t>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D412F-B2ED-4042-A212-6589864AA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Example of building a </a:t>
            </a:r>
            <a:r>
              <a:rPr lang="en-US" dirty="0" err="1"/>
              <a:t>dict</a:t>
            </a:r>
            <a:r>
              <a:rPr lang="en-US" dirty="0"/>
              <a:t> from scratch.</a:t>
            </a:r>
          </a:p>
          <a:p>
            <a:pPr marL="342900" lvl="1" indent="0">
              <a:buNone/>
            </a:pPr>
            <a:r>
              <a:rPr lang="en-US" b="1" dirty="0"/>
              <a:t>prices = {} # Initial empty </a:t>
            </a:r>
            <a:r>
              <a:rPr lang="en-US" b="1" dirty="0" err="1"/>
              <a:t>dict</a:t>
            </a:r>
            <a:endParaRPr lang="en-US" b="1" dirty="0"/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# Insert new items</a:t>
            </a:r>
          </a:p>
          <a:p>
            <a:pPr marL="342900" lvl="1" indent="0">
              <a:buNone/>
            </a:pPr>
            <a:r>
              <a:rPr lang="en-US" b="1" dirty="0"/>
              <a:t>prices['GOOG'] = 513.25</a:t>
            </a:r>
          </a:p>
          <a:p>
            <a:pPr marL="342900" lvl="1" indent="0">
              <a:buNone/>
            </a:pPr>
            <a:r>
              <a:rPr lang="en-US" b="1" dirty="0"/>
              <a:t>prices['CAT'] = 87.22</a:t>
            </a:r>
          </a:p>
          <a:p>
            <a:pPr marL="342900" lvl="1" indent="0">
              <a:buNone/>
            </a:pPr>
            <a:r>
              <a:rPr lang="en-US" b="1" dirty="0"/>
              <a:t>prices['IBM'] = 93.37</a:t>
            </a:r>
          </a:p>
          <a:p>
            <a:endParaRPr lang="tr-TR" dirty="0"/>
          </a:p>
          <a:p>
            <a:r>
              <a:rPr lang="en-US" dirty="0"/>
              <a:t>Example: Populating from a file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prices = {} # Initial empty </a:t>
            </a:r>
            <a:r>
              <a:rPr lang="en-US" b="1" dirty="0" err="1"/>
              <a:t>dict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with open('Data/prices.csv', 'rt') as f:</a:t>
            </a:r>
          </a:p>
          <a:p>
            <a:pPr marL="285750" lvl="1" indent="0">
              <a:buNone/>
            </a:pPr>
            <a:r>
              <a:rPr lang="en-US" b="1" dirty="0"/>
              <a:t>    for line in f:</a:t>
            </a:r>
          </a:p>
          <a:p>
            <a:pPr marL="285750" lvl="1" indent="0">
              <a:buNone/>
            </a:pPr>
            <a:r>
              <a:rPr lang="en-US" b="1" dirty="0"/>
              <a:t>        row = </a:t>
            </a:r>
            <a:r>
              <a:rPr lang="en-US" b="1" dirty="0" err="1"/>
              <a:t>line.split</a:t>
            </a:r>
            <a:r>
              <a:rPr lang="en-US" b="1" dirty="0"/>
              <a:t>(',')</a:t>
            </a:r>
          </a:p>
          <a:p>
            <a:pPr marL="285750" lvl="1" indent="0">
              <a:buNone/>
            </a:pPr>
            <a:r>
              <a:rPr lang="en-US" b="1" dirty="0"/>
              <a:t>        prices[row[0]] = float(row[1])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03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A6973-9643-4D3A-86E4-F200D3A7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Lookups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E9484-47E7-4C29-86DF-06E940BC4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</a:t>
            </a:r>
            <a:r>
              <a:rPr lang="en-US" dirty="0" err="1"/>
              <a:t>est</a:t>
            </a:r>
            <a:r>
              <a:rPr lang="en-US" dirty="0"/>
              <a:t> the existence of a key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if key in d:</a:t>
            </a:r>
          </a:p>
          <a:p>
            <a:pPr marL="285750" lvl="1" indent="0">
              <a:buNone/>
            </a:pPr>
            <a:r>
              <a:rPr lang="en-US" b="1" dirty="0"/>
              <a:t>    # YES</a:t>
            </a:r>
          </a:p>
          <a:p>
            <a:pPr marL="285750" lvl="1" indent="0">
              <a:buNone/>
            </a:pPr>
            <a:r>
              <a:rPr lang="en-US" b="1" dirty="0"/>
              <a:t>else:</a:t>
            </a:r>
          </a:p>
          <a:p>
            <a:pPr marL="285750" lvl="1" indent="0">
              <a:buNone/>
            </a:pPr>
            <a:r>
              <a:rPr lang="en-US" b="1" dirty="0"/>
              <a:t>    # NO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Looking up a value that might not exist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name = </a:t>
            </a:r>
            <a:r>
              <a:rPr lang="en-US" b="1" dirty="0" err="1"/>
              <a:t>d.get</a:t>
            </a:r>
            <a:r>
              <a:rPr lang="en-US" b="1" dirty="0"/>
              <a:t>(key, default)</a:t>
            </a:r>
          </a:p>
          <a:p>
            <a:endParaRPr lang="tr-TR" dirty="0"/>
          </a:p>
          <a:p>
            <a:r>
              <a:rPr lang="tr-TR" dirty="0" err="1"/>
              <a:t>Example</a:t>
            </a:r>
            <a:r>
              <a:rPr lang="tr-TR" dirty="0"/>
              <a:t>:</a:t>
            </a:r>
          </a:p>
          <a:p>
            <a:pPr marL="34290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prices.get</a:t>
            </a:r>
            <a:r>
              <a:rPr lang="tr-TR" b="1" dirty="0"/>
              <a:t>('IBM', 0.0)</a:t>
            </a:r>
          </a:p>
          <a:p>
            <a:pPr marL="342900" lvl="1" indent="0">
              <a:buNone/>
            </a:pPr>
            <a:r>
              <a:rPr lang="tr-TR" b="1" dirty="0"/>
              <a:t>93.37</a:t>
            </a:r>
          </a:p>
          <a:p>
            <a:pPr marL="342900" lvl="1" indent="0">
              <a:buNone/>
            </a:pPr>
            <a:r>
              <a:rPr lang="tr-TR" b="1" dirty="0"/>
              <a:t>&gt;&gt;&gt; </a:t>
            </a:r>
            <a:r>
              <a:rPr lang="tr-TR" b="1" dirty="0" err="1"/>
              <a:t>prices.get</a:t>
            </a:r>
            <a:r>
              <a:rPr lang="tr-TR" b="1" dirty="0"/>
              <a:t>('SCOX', 0.0)</a:t>
            </a:r>
          </a:p>
          <a:p>
            <a:pPr marL="342900" lvl="1" indent="0">
              <a:buNone/>
            </a:pPr>
            <a:r>
              <a:rPr lang="tr-TR" b="1" dirty="0"/>
              <a:t>0.0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1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id="{63150174-D499-4CCB-92DB-E294FA674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Section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2-Working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with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Data</a:t>
            </a:r>
            <a:endParaRPr lang="en-US" altLang="tr-T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1D8DE0-89B0-4B29-B32C-53CD28109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0815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en-US" sz="2800" b="1" dirty="0" err="1">
                <a:cs typeface="Times New Roman" panose="02020603050405020304" pitchFamily="18" charset="0"/>
              </a:rPr>
              <a:t>Overview</a:t>
            </a: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Most programs work with data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In this section, we look at how Python</a:t>
            </a:r>
            <a:r>
              <a:rPr lang="tr-TR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programmers represent and work with data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400" dirty="0">
                <a:cs typeface="Times New Roman" panose="02020603050405020304" pitchFamily="18" charset="0"/>
              </a:rPr>
              <a:t>Common programming idioms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tr-TR" altLang="en-US" sz="2800" b="1" dirty="0">
                <a:cs typeface="Times New Roman" panose="02020603050405020304" pitchFamily="18" charset="0"/>
              </a:rPr>
              <a:t> </a:t>
            </a:r>
            <a:endParaRPr lang="en-US" altLang="en-US" sz="2400" dirty="0"/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8A7807B8-AC32-40D1-BB50-27A3D2FA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9AE79FF6-7630-4FB0-A0A1-49FB111CF73B}" type="slidenum">
              <a:rPr lang="tr-TR" altLang="en-US" smtClean="0"/>
              <a:pPr>
                <a:defRPr/>
              </a:pPr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F3B8A-187B-4960-8BE7-49C1DE9F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r>
              <a:rPr lang="en-US" dirty="0"/>
              <a:t>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0C88C-7E29-4A0B-964F-F7E714D0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Sets are collection of unordered unique items.</a:t>
            </a:r>
          </a:p>
          <a:p>
            <a:pPr marL="342900" lvl="1" indent="0">
              <a:buNone/>
            </a:pPr>
            <a:r>
              <a:rPr lang="en-US" sz="1600" b="1" dirty="0" err="1"/>
              <a:t>tech_stocks</a:t>
            </a:r>
            <a:r>
              <a:rPr lang="en-US" sz="1600" b="1" dirty="0"/>
              <a:t> = { 'IBM','AAPL','MSFT' }</a:t>
            </a:r>
          </a:p>
          <a:p>
            <a:pPr marL="342900" lvl="1" indent="0">
              <a:buNone/>
            </a:pPr>
            <a:r>
              <a:rPr lang="en-US" sz="1600" b="1" dirty="0"/>
              <a:t># Alternative syntax</a:t>
            </a:r>
          </a:p>
          <a:p>
            <a:pPr marL="342900" lvl="1" indent="0">
              <a:buNone/>
            </a:pPr>
            <a:r>
              <a:rPr lang="en-US" sz="1600" b="1" dirty="0" err="1"/>
              <a:t>tech_stocks</a:t>
            </a:r>
            <a:r>
              <a:rPr lang="en-US" sz="1600" b="1" dirty="0"/>
              <a:t> = set(['IBM', 'AAPL', 'MSFT’])</a:t>
            </a:r>
            <a:endParaRPr lang="tr-TR" sz="1600" b="1" dirty="0"/>
          </a:p>
          <a:p>
            <a:pPr marL="342900" lvl="1" indent="0">
              <a:buNone/>
            </a:pPr>
            <a:endParaRPr lang="en-US" sz="1600" b="1" dirty="0"/>
          </a:p>
          <a:p>
            <a:r>
              <a:rPr lang="en-US" dirty="0"/>
              <a:t>useful for duplicate elimination.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names = ['IBM', 'AAPL', 'GOOG', 'IBM', 'GOOG', 'YHOO']</a:t>
            </a:r>
          </a:p>
          <a:p>
            <a:pPr marL="285750" lvl="1" indent="0">
              <a:buNone/>
            </a:pPr>
            <a:endParaRPr lang="en-US" sz="1600" b="1" dirty="0"/>
          </a:p>
          <a:p>
            <a:pPr marL="285750" lvl="1" indent="0">
              <a:buNone/>
            </a:pPr>
            <a:r>
              <a:rPr lang="en-US" sz="1600" b="1" dirty="0"/>
              <a:t>unique = set(names)</a:t>
            </a:r>
          </a:p>
          <a:p>
            <a:pPr marL="285750" lvl="1" indent="0">
              <a:buNone/>
            </a:pPr>
            <a:r>
              <a:rPr lang="en-US" sz="1600" b="1" dirty="0"/>
              <a:t># unique = set(['IBM', 'AAPL','GOOG','YHOO’])</a:t>
            </a:r>
            <a:endParaRPr lang="tr-TR" sz="1600" b="1" dirty="0"/>
          </a:p>
          <a:p>
            <a:pPr marL="285750" lvl="1" indent="0">
              <a:buNone/>
            </a:pPr>
            <a:endParaRPr lang="tr-TR" sz="1600" b="1" dirty="0"/>
          </a:p>
          <a:p>
            <a:r>
              <a:rPr lang="en-US" dirty="0"/>
              <a:t>Additional set operations:</a:t>
            </a:r>
          </a:p>
          <a:p>
            <a:pPr marL="285750" lvl="1" indent="0">
              <a:buNone/>
            </a:pPr>
            <a:r>
              <a:rPr lang="en-US" sz="1500" b="1" dirty="0" err="1"/>
              <a:t>unique.add</a:t>
            </a:r>
            <a:r>
              <a:rPr lang="en-US" sz="1500" b="1" dirty="0"/>
              <a:t>('CAT')        # Add an item</a:t>
            </a:r>
          </a:p>
          <a:p>
            <a:pPr marL="285750" lvl="1" indent="0">
              <a:buNone/>
            </a:pPr>
            <a:r>
              <a:rPr lang="en-US" sz="1500" b="1" dirty="0" err="1"/>
              <a:t>unique.remove</a:t>
            </a:r>
            <a:r>
              <a:rPr lang="en-US" sz="1500" b="1" dirty="0"/>
              <a:t>('YHOO')    # Remove an item</a:t>
            </a:r>
          </a:p>
          <a:p>
            <a:endParaRPr lang="en-US" sz="1500" b="1" dirty="0"/>
          </a:p>
          <a:p>
            <a:pPr marL="285750" lvl="1" indent="0">
              <a:buNone/>
            </a:pPr>
            <a:r>
              <a:rPr lang="en-US" sz="1500" b="1" dirty="0"/>
              <a:t>s1 = { 'a', 'b', 'c'}</a:t>
            </a:r>
          </a:p>
          <a:p>
            <a:pPr marL="285750" lvl="1" indent="0">
              <a:buNone/>
            </a:pPr>
            <a:r>
              <a:rPr lang="en-US" sz="1500" b="1" dirty="0"/>
              <a:t>s2 = { 'c', 'd' }</a:t>
            </a:r>
          </a:p>
          <a:p>
            <a:pPr marL="285750" lvl="1" indent="0">
              <a:buNone/>
            </a:pPr>
            <a:r>
              <a:rPr lang="en-US" sz="1500" b="1" dirty="0"/>
              <a:t>s1 | s2                 # Set union { 'a', 'b', 'c', 'd' }</a:t>
            </a:r>
          </a:p>
          <a:p>
            <a:pPr marL="285750" lvl="1" indent="0">
              <a:buNone/>
            </a:pPr>
            <a:r>
              <a:rPr lang="en-US" sz="1500" b="1" dirty="0"/>
              <a:t>s1 &amp; s2                 # Set intersection { 'c' }</a:t>
            </a:r>
          </a:p>
          <a:p>
            <a:pPr marL="285750" lvl="1" indent="0">
              <a:buNone/>
            </a:pPr>
            <a:r>
              <a:rPr lang="en-US" sz="1500" b="1" dirty="0"/>
              <a:t>s1 - s2                 # Set difference { 'a', 'b'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5532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9F0EB-4582-407B-B8DF-722BBEA0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Formatted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87202-DA6D-48D8-A481-EECA42DAA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working with data, you often want</a:t>
            </a:r>
            <a:r>
              <a:rPr lang="tr-TR" dirty="0"/>
              <a:t> </a:t>
            </a:r>
            <a:r>
              <a:rPr lang="en-US" dirty="0"/>
              <a:t>to produce structured output (tables, etc.).</a:t>
            </a:r>
            <a:endParaRPr lang="tr-TR" dirty="0"/>
          </a:p>
          <a:p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798B8F-FCC1-42DC-8611-6860D8EC93C4}"/>
              </a:ext>
            </a:extLst>
          </p:cNvPr>
          <p:cNvSpPr txBox="1"/>
          <p:nvPr/>
        </p:nvSpPr>
        <p:spPr>
          <a:xfrm>
            <a:off x="1693573" y="2873654"/>
            <a:ext cx="394737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000" dirty="0"/>
              <a:t> Name      Shares        Price</a:t>
            </a:r>
          </a:p>
          <a:p>
            <a:pPr marL="0" indent="0" algn="r">
              <a:buNone/>
            </a:pPr>
            <a:r>
              <a:rPr lang="en-US" sz="2000" dirty="0"/>
              <a:t>----------  ----------  -----------</a:t>
            </a:r>
          </a:p>
          <a:p>
            <a:pPr marL="0" indent="0" algn="r">
              <a:buNone/>
            </a:pPr>
            <a:r>
              <a:rPr lang="en-US" sz="2000" dirty="0"/>
              <a:t>        AA         100        32.20</a:t>
            </a:r>
          </a:p>
          <a:p>
            <a:pPr marL="0" indent="0" algn="r">
              <a:buNone/>
            </a:pPr>
            <a:r>
              <a:rPr lang="en-US" sz="2000" dirty="0"/>
              <a:t>       IBM          50        91.10</a:t>
            </a:r>
          </a:p>
          <a:p>
            <a:pPr marL="0" indent="0" algn="r">
              <a:buNone/>
            </a:pPr>
            <a:r>
              <a:rPr lang="en-US" sz="2000" dirty="0"/>
              <a:t>       CAT         150        83.44</a:t>
            </a:r>
          </a:p>
          <a:p>
            <a:pPr marL="0" indent="0" algn="r">
              <a:buNone/>
            </a:pPr>
            <a:r>
              <a:rPr lang="en-US" sz="2000" dirty="0"/>
              <a:t>      MSFT         200        51.23</a:t>
            </a:r>
          </a:p>
          <a:p>
            <a:pPr marL="0" indent="0" algn="r">
              <a:buNone/>
            </a:pPr>
            <a:r>
              <a:rPr lang="en-US" sz="2000" dirty="0"/>
              <a:t>        GE          95        40.37</a:t>
            </a:r>
          </a:p>
          <a:p>
            <a:pPr marL="0" indent="0" algn="r">
              <a:buNone/>
            </a:pPr>
            <a:r>
              <a:rPr lang="en-US" sz="2000" dirty="0"/>
              <a:t>      MSFT          50        65.10</a:t>
            </a:r>
          </a:p>
          <a:p>
            <a:pPr marL="0" indent="0" algn="r">
              <a:buNone/>
            </a:pPr>
            <a:r>
              <a:rPr lang="en-US" sz="2000" dirty="0"/>
              <a:t>       IBM         100        70.44</a:t>
            </a:r>
          </a:p>
        </p:txBody>
      </p:sp>
    </p:spTree>
    <p:extLst>
      <p:ext uri="{BB962C8B-B14F-4D97-AF65-F5344CB8AC3E}">
        <p14:creationId xmlns:p14="http://schemas.microsoft.com/office/powerpoint/2010/main" val="660286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46305-E248-4617-8204-184D02F7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5873-0471-48DC-A13D-B44C2466B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The file portfolio.csv contains a list of stocks in a portfolio. In Exercise</a:t>
            </a:r>
            <a:r>
              <a:rPr lang="tr-TR" sz="2400" dirty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# Use Dictionaries as a container and names as keys to access each record</a:t>
            </a:r>
            <a:endParaRPr lang="tr-TR" sz="2400" dirty="0"/>
          </a:p>
          <a:p>
            <a:r>
              <a:rPr lang="en-US" sz="2000" dirty="0"/>
              <a:t>Read a stock portfolio file into a list of </a:t>
            </a:r>
            <a:r>
              <a:rPr lang="en-US" sz="2000" b="1" dirty="0"/>
              <a:t>dictionaries</a:t>
            </a:r>
            <a:r>
              <a:rPr lang="en-US" sz="2000" dirty="0"/>
              <a:t> with keys name, shares, and price.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Read a stock portfolio file into a list of </a:t>
            </a:r>
            <a:r>
              <a:rPr lang="tr-TR" sz="2000" b="1" dirty="0" err="1"/>
              <a:t>tuples</a:t>
            </a:r>
            <a:r>
              <a:rPr lang="en-US" sz="2000" dirty="0"/>
              <a:t> with name, shares, and price.</a:t>
            </a:r>
            <a:endParaRPr lang="tr-TR" sz="2000" dirty="0"/>
          </a:p>
          <a:p>
            <a:pPr marL="0" indent="0">
              <a:buNone/>
            </a:pPr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843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73C0-6921-4115-9934-E1EB350B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Formatting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79D5-ACD9-4C57-8994-D6FFD6396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793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way to format string in Python 3.6+ is with f-strings.</a:t>
            </a:r>
          </a:p>
          <a:p>
            <a:pPr marL="285750" lvl="1" indent="0">
              <a:buNone/>
            </a:pPr>
            <a:r>
              <a:rPr lang="en-US" b="1" dirty="0"/>
              <a:t>&gt;&gt;&gt; name = 'IBM'</a:t>
            </a:r>
          </a:p>
          <a:p>
            <a:pPr marL="285750" lvl="1" indent="0">
              <a:buNone/>
            </a:pPr>
            <a:r>
              <a:rPr lang="en-US" b="1" dirty="0"/>
              <a:t>&gt;&gt;&gt; shares = 100</a:t>
            </a:r>
          </a:p>
          <a:p>
            <a:pPr marL="285750" lvl="1" indent="0">
              <a:buNone/>
            </a:pPr>
            <a:r>
              <a:rPr lang="en-US" b="1" dirty="0"/>
              <a:t>&gt;&gt;&gt; price = 91.1</a:t>
            </a:r>
          </a:p>
          <a:p>
            <a:pPr marL="285750" lvl="1" indent="0">
              <a:buNone/>
            </a:pPr>
            <a:r>
              <a:rPr lang="en-US" b="1" dirty="0"/>
              <a:t>&gt;&gt;&gt; f'{name:&gt;10s} {shares:&gt;10d} {price:&gt;10.2f}'</a:t>
            </a:r>
          </a:p>
          <a:p>
            <a:pPr marL="285750" lvl="1" indent="0">
              <a:buNone/>
            </a:pPr>
            <a:r>
              <a:rPr lang="en-US" b="1" dirty="0"/>
              <a:t>'       IBM        100      91.10'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8BAC0A-8764-461E-94D6-373CCEABEF3F}"/>
              </a:ext>
            </a:extLst>
          </p:cNvPr>
          <p:cNvSpPr txBox="1"/>
          <p:nvPr/>
        </p:nvSpPr>
        <p:spPr>
          <a:xfrm>
            <a:off x="628650" y="3753899"/>
            <a:ext cx="457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Format codes</a:t>
            </a:r>
            <a:endParaRPr lang="tr-TR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dirty="0"/>
              <a:t>d       Decimal integer</a:t>
            </a:r>
          </a:p>
          <a:p>
            <a:r>
              <a:rPr lang="en-US" dirty="0"/>
              <a:t>b       Binary integer</a:t>
            </a:r>
          </a:p>
          <a:p>
            <a:r>
              <a:rPr lang="en-US" dirty="0"/>
              <a:t>x       Hexadecimal integer</a:t>
            </a:r>
          </a:p>
          <a:p>
            <a:r>
              <a:rPr lang="en-US" dirty="0"/>
              <a:t>f       Float as [-]</a:t>
            </a:r>
            <a:r>
              <a:rPr lang="en-US" dirty="0" err="1"/>
              <a:t>m.dddddd</a:t>
            </a:r>
            <a:endParaRPr lang="en-US" dirty="0"/>
          </a:p>
          <a:p>
            <a:r>
              <a:rPr lang="en-US" dirty="0"/>
              <a:t>e       Float as [-]</a:t>
            </a:r>
            <a:r>
              <a:rPr lang="en-US" dirty="0" err="1"/>
              <a:t>m.dddddde</a:t>
            </a:r>
            <a:r>
              <a:rPr lang="en-US" dirty="0"/>
              <a:t>+-xx</a:t>
            </a:r>
          </a:p>
          <a:p>
            <a:r>
              <a:rPr lang="en-US" dirty="0"/>
              <a:t>g       Float, but selective use of E notation</a:t>
            </a:r>
          </a:p>
          <a:p>
            <a:r>
              <a:rPr lang="en-US" dirty="0"/>
              <a:t>s       String</a:t>
            </a:r>
          </a:p>
          <a:p>
            <a:r>
              <a:rPr lang="en-US" dirty="0"/>
              <a:t>c       Character (from integer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39B61B-C43D-4A4C-9B79-0BC4C0F9D4CC}"/>
              </a:ext>
            </a:extLst>
          </p:cNvPr>
          <p:cNvSpPr txBox="1"/>
          <p:nvPr/>
        </p:nvSpPr>
        <p:spPr>
          <a:xfrm>
            <a:off x="4387134" y="4098898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:&gt;10d   Int</a:t>
            </a:r>
            <a:r>
              <a:rPr lang="tr-TR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 right aligned in 10-character field</a:t>
            </a:r>
          </a:p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:&lt;10d   Int</a:t>
            </a:r>
            <a:r>
              <a:rPr lang="tr-TR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 left aligned in 10-character field</a:t>
            </a:r>
          </a:p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:^10d   Int</a:t>
            </a:r>
            <a:r>
              <a:rPr lang="tr-TR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 centered in 10-character field</a:t>
            </a:r>
          </a:p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:0.2f   Float with 2 digit precision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97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BF90-24E1-452F-AB32-A68F7E65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8300E-0AE3-47B0-B47D-4A1DF8656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68358"/>
          </a:xfrm>
        </p:spPr>
        <p:txBody>
          <a:bodyPr>
            <a:normAutofit/>
          </a:bodyPr>
          <a:lstStyle/>
          <a:p>
            <a:r>
              <a:rPr lang="en-US" dirty="0"/>
              <a:t>format() that can apply formatting to arguments or keyword arguments.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&gt;&gt;&gt; '{name:&gt;10s} {shares:10d} {price:10.2f}'.format(name='IBM', shares=100, price=91.1)</a:t>
            </a:r>
          </a:p>
          <a:p>
            <a:pPr marL="285750" lvl="1" indent="0">
              <a:buNone/>
            </a:pPr>
            <a:r>
              <a:rPr lang="en-US" sz="1600" b="1" dirty="0"/>
              <a:t>'       IBM        100      91.10'</a:t>
            </a:r>
          </a:p>
          <a:p>
            <a:pPr marL="285750" lvl="1" indent="0">
              <a:buNone/>
            </a:pPr>
            <a:r>
              <a:rPr lang="en-US" sz="1600" b="1" dirty="0"/>
              <a:t>&gt;&gt;&gt; '{:10s} {:10d} {:10.2f}'.format('IBM', 100, 91.1)</a:t>
            </a:r>
          </a:p>
          <a:p>
            <a:pPr marL="285750" lvl="1" indent="0">
              <a:buNone/>
            </a:pPr>
            <a:r>
              <a:rPr lang="en-US" sz="1600" b="1" dirty="0"/>
              <a:t>'       IBM        100      91.10’</a:t>
            </a:r>
            <a:endParaRPr lang="tr-TR" sz="1600" b="1" dirty="0"/>
          </a:p>
          <a:p>
            <a:pPr marL="285750" lvl="1" indent="0">
              <a:buNone/>
            </a:pPr>
            <a:endParaRPr lang="tr-TR" b="1" dirty="0"/>
          </a:p>
          <a:p>
            <a:pPr marL="0" indent="0" algn="l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C-Style Formatting</a:t>
            </a:r>
          </a:p>
          <a:p>
            <a:r>
              <a:rPr lang="en-US" dirty="0"/>
              <a:t>Formatting operator (%)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&gt;&gt;&gt; 'The value is %d' % 3</a:t>
            </a:r>
          </a:p>
          <a:p>
            <a:pPr marL="285750" lvl="1" indent="0">
              <a:buNone/>
            </a:pPr>
            <a:r>
              <a:rPr lang="en-US" sz="1600" b="1" dirty="0"/>
              <a:t>'The value is 3'</a:t>
            </a:r>
          </a:p>
          <a:p>
            <a:pPr marL="285750" lvl="1" indent="0">
              <a:buNone/>
            </a:pPr>
            <a:r>
              <a:rPr lang="en-US" sz="1600" b="1" dirty="0"/>
              <a:t>&gt;&gt;&gt; '%5d %-5d %10d' % (3,4,5)</a:t>
            </a:r>
          </a:p>
          <a:p>
            <a:pPr marL="285750" lvl="1" indent="0">
              <a:buNone/>
            </a:pPr>
            <a:r>
              <a:rPr lang="en-US" sz="1600" b="1" dirty="0"/>
              <a:t>'    3 4              5'</a:t>
            </a:r>
          </a:p>
          <a:p>
            <a:pPr marL="285750" lvl="1" indent="0">
              <a:buNone/>
            </a:pPr>
            <a:r>
              <a:rPr lang="en-US" sz="1600" b="1" dirty="0"/>
              <a:t>&gt;&gt;&gt; '%0.2f' % (3.1415926,)</a:t>
            </a:r>
          </a:p>
          <a:p>
            <a:pPr marL="285750" lvl="1" indent="0">
              <a:buNone/>
            </a:pPr>
            <a:r>
              <a:rPr lang="en-US" sz="1600" b="1" dirty="0"/>
              <a:t>'3.14'</a:t>
            </a:r>
          </a:p>
        </p:txBody>
      </p:sp>
    </p:spTree>
    <p:extLst>
      <p:ext uri="{BB962C8B-B14F-4D97-AF65-F5344CB8AC3E}">
        <p14:creationId xmlns:p14="http://schemas.microsoft.com/office/powerpoint/2010/main" val="3921304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4028-D212-442C-A7DE-A1BE86585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CF676-4222-474B-AAFD-137FC9C1F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has three </a:t>
            </a:r>
            <a:r>
              <a:rPr lang="tr-TR" dirty="0"/>
              <a:t>«</a:t>
            </a:r>
            <a:r>
              <a:rPr lang="en-US" dirty="0"/>
              <a:t>sequence</a:t>
            </a:r>
            <a:r>
              <a:rPr lang="tr-TR" dirty="0"/>
              <a:t>»</a:t>
            </a:r>
            <a:r>
              <a:rPr lang="en-US" dirty="0"/>
              <a:t> datatypes.</a:t>
            </a:r>
          </a:p>
          <a:p>
            <a:pPr marL="285750" lvl="1" indent="0">
              <a:buNone/>
            </a:pPr>
            <a:r>
              <a:rPr lang="en-US" b="1" dirty="0"/>
              <a:t>a = 'Hello’ </a:t>
            </a:r>
            <a:r>
              <a:rPr lang="tr-TR" b="1" dirty="0"/>
              <a:t>				</a:t>
            </a:r>
            <a:r>
              <a:rPr lang="en-US" b="1" dirty="0"/>
              <a:t># String</a:t>
            </a:r>
          </a:p>
          <a:p>
            <a:pPr marL="285750" lvl="1" indent="0">
              <a:buNone/>
            </a:pPr>
            <a:r>
              <a:rPr lang="en-US" b="1" dirty="0"/>
              <a:t>b = [1, 4, 5] </a:t>
            </a:r>
            <a:r>
              <a:rPr lang="tr-TR" b="1" dirty="0"/>
              <a:t>			</a:t>
            </a:r>
            <a:r>
              <a:rPr lang="en-US" b="1" dirty="0"/>
              <a:t># List</a:t>
            </a:r>
          </a:p>
          <a:p>
            <a:pPr marL="285750" lvl="1" indent="0">
              <a:buNone/>
            </a:pPr>
            <a:r>
              <a:rPr lang="en-US" b="1" dirty="0"/>
              <a:t>c = ('GOOG', 100, 490.1)</a:t>
            </a:r>
            <a:r>
              <a:rPr lang="tr-TR" b="1" dirty="0"/>
              <a:t>		</a:t>
            </a:r>
            <a:r>
              <a:rPr lang="en-US" b="1" dirty="0"/>
              <a:t># Tuple</a:t>
            </a:r>
          </a:p>
          <a:p>
            <a:r>
              <a:rPr lang="en-US" dirty="0"/>
              <a:t>Sequences are ordered : s[n]</a:t>
            </a:r>
          </a:p>
          <a:p>
            <a:pPr marL="285750" lvl="1" indent="0">
              <a:buNone/>
            </a:pPr>
            <a:r>
              <a:rPr lang="en-US" b="1" dirty="0"/>
              <a:t>a[0] </a:t>
            </a:r>
            <a:r>
              <a:rPr lang="tr-TR" b="1" dirty="0"/>
              <a:t>	# </a:t>
            </a:r>
            <a:r>
              <a:rPr lang="en-US" b="1" dirty="0"/>
              <a:t>'H'</a:t>
            </a:r>
          </a:p>
          <a:p>
            <a:pPr marL="285750" lvl="1" indent="0">
              <a:buNone/>
            </a:pPr>
            <a:r>
              <a:rPr lang="en-US" b="1" dirty="0"/>
              <a:t>b[-1]</a:t>
            </a:r>
            <a:r>
              <a:rPr lang="tr-TR" b="1" dirty="0"/>
              <a:t>	#</a:t>
            </a:r>
            <a:r>
              <a:rPr lang="en-US" b="1" dirty="0"/>
              <a:t> 5</a:t>
            </a:r>
          </a:p>
          <a:p>
            <a:pPr marL="285750" lvl="1" indent="0">
              <a:buNone/>
            </a:pPr>
            <a:r>
              <a:rPr lang="en-US" b="1" dirty="0"/>
              <a:t>c[1] </a:t>
            </a:r>
            <a:r>
              <a:rPr lang="tr-TR" b="1" dirty="0"/>
              <a:t>	# </a:t>
            </a:r>
            <a:r>
              <a:rPr lang="en-US" b="1" dirty="0"/>
              <a:t>100</a:t>
            </a:r>
          </a:p>
          <a:p>
            <a:r>
              <a:rPr lang="en-US" dirty="0"/>
              <a:t>Sequences have a length : </a:t>
            </a:r>
            <a:r>
              <a:rPr lang="en-US" dirty="0" err="1"/>
              <a:t>len</a:t>
            </a:r>
            <a:r>
              <a:rPr lang="en-US" dirty="0"/>
              <a:t>(s)</a:t>
            </a:r>
          </a:p>
          <a:p>
            <a:pPr marL="285750" lvl="1" indent="0">
              <a:buNone/>
            </a:pPr>
            <a:r>
              <a:rPr lang="en-US" b="1" dirty="0" err="1"/>
              <a:t>len</a:t>
            </a:r>
            <a:r>
              <a:rPr lang="en-US" b="1" dirty="0"/>
              <a:t>(a) </a:t>
            </a:r>
            <a:r>
              <a:rPr lang="tr-TR" b="1" dirty="0"/>
              <a:t>	# </a:t>
            </a:r>
            <a:r>
              <a:rPr lang="en-US" b="1" dirty="0"/>
              <a:t>5</a:t>
            </a:r>
          </a:p>
          <a:p>
            <a:pPr marL="285750" lvl="1" indent="0">
              <a:buNone/>
            </a:pPr>
            <a:r>
              <a:rPr lang="en-US" b="1" dirty="0" err="1"/>
              <a:t>len</a:t>
            </a:r>
            <a:r>
              <a:rPr lang="en-US" b="1" dirty="0"/>
              <a:t>(b) </a:t>
            </a:r>
            <a:r>
              <a:rPr lang="tr-TR" b="1" dirty="0"/>
              <a:t>	# </a:t>
            </a:r>
            <a:r>
              <a:rPr lang="en-US" b="1" dirty="0"/>
              <a:t>3</a:t>
            </a:r>
          </a:p>
          <a:p>
            <a:pPr marL="285750" lvl="1" indent="0">
              <a:buNone/>
            </a:pPr>
            <a:r>
              <a:rPr lang="en-US" b="1" dirty="0" err="1"/>
              <a:t>len</a:t>
            </a:r>
            <a:r>
              <a:rPr lang="en-US" b="1" dirty="0"/>
              <a:t>(c) </a:t>
            </a:r>
            <a:r>
              <a:rPr lang="tr-TR" b="1" dirty="0"/>
              <a:t>	# </a:t>
            </a:r>
            <a:r>
              <a:rPr lang="en-US" b="1" dirty="0"/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43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855E-C9AB-4383-9B63-7FD42951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023FA-6244-4D31-9A59-6FDEFB62A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5160"/>
            <a:ext cx="7886700" cy="5396247"/>
          </a:xfrm>
        </p:spPr>
        <p:txBody>
          <a:bodyPr>
            <a:normAutofit/>
          </a:bodyPr>
          <a:lstStyle/>
          <a:p>
            <a:r>
              <a:rPr lang="en-US" dirty="0"/>
              <a:t>Sequences can be replicated: s * n.</a:t>
            </a:r>
          </a:p>
          <a:p>
            <a:pPr marL="285750" lvl="1" indent="0">
              <a:buNone/>
            </a:pPr>
            <a:r>
              <a:rPr lang="fi-FI" sz="1600" b="1" dirty="0"/>
              <a:t>&gt;&gt;&gt; a = 'Hello'</a:t>
            </a:r>
          </a:p>
          <a:p>
            <a:pPr marL="285750" lvl="1" indent="0">
              <a:buNone/>
            </a:pPr>
            <a:r>
              <a:rPr lang="fi-FI" sz="1600" b="1" dirty="0"/>
              <a:t>&gt;&gt;&gt; a * 3</a:t>
            </a:r>
          </a:p>
          <a:p>
            <a:pPr marL="285750" lvl="1" indent="0">
              <a:buNone/>
            </a:pPr>
            <a:r>
              <a:rPr lang="fi-FI" sz="1600" b="1" dirty="0"/>
              <a:t>'HelloHelloHello'</a:t>
            </a:r>
          </a:p>
          <a:p>
            <a:pPr marL="285750" lvl="1" indent="0">
              <a:buNone/>
            </a:pPr>
            <a:r>
              <a:rPr lang="fi-FI" sz="1600" b="1" dirty="0"/>
              <a:t>&gt;&gt;&gt; b = [1, 2, 3]</a:t>
            </a:r>
          </a:p>
          <a:p>
            <a:pPr marL="285750" lvl="1" indent="0">
              <a:buNone/>
            </a:pPr>
            <a:r>
              <a:rPr lang="fi-FI" sz="1600" b="1" dirty="0"/>
              <a:t>&gt;&gt;&gt; b * 2</a:t>
            </a:r>
          </a:p>
          <a:p>
            <a:pPr marL="285750" lvl="1" indent="0">
              <a:buNone/>
            </a:pPr>
            <a:r>
              <a:rPr lang="fi-FI" sz="1600" b="1" dirty="0"/>
              <a:t>[1, 2, 3, 1, 2, 3]</a:t>
            </a:r>
            <a:endParaRPr lang="tr-TR" sz="1600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Sequences of the same type can be concatenated: s + t.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&gt;&gt;&gt; a = (1, 2, 3)</a:t>
            </a:r>
          </a:p>
          <a:p>
            <a:pPr marL="285750" lvl="1" indent="0">
              <a:buNone/>
            </a:pPr>
            <a:r>
              <a:rPr lang="en-US" sz="1600" b="1" dirty="0"/>
              <a:t>&gt;&gt;&gt; b = (4, 5)</a:t>
            </a:r>
          </a:p>
          <a:p>
            <a:pPr marL="285750" lvl="1" indent="0">
              <a:buNone/>
            </a:pPr>
            <a:r>
              <a:rPr lang="en-US" sz="1600" b="1" dirty="0"/>
              <a:t>&gt;&gt;&gt; a + b</a:t>
            </a:r>
          </a:p>
          <a:p>
            <a:pPr marL="285750" lvl="1" indent="0">
              <a:buNone/>
            </a:pPr>
            <a:r>
              <a:rPr lang="en-US" sz="1600" b="1" dirty="0"/>
              <a:t>(1, 2, 3, 4, 5)</a:t>
            </a:r>
          </a:p>
          <a:p>
            <a:pPr marL="285750" lvl="1" indent="0">
              <a:buNone/>
            </a:pPr>
            <a:r>
              <a:rPr lang="en-US" sz="1600" b="1" dirty="0"/>
              <a:t>&gt;&gt;&gt;</a:t>
            </a:r>
          </a:p>
          <a:p>
            <a:pPr marL="285750" lvl="1" indent="0">
              <a:buNone/>
            </a:pPr>
            <a:r>
              <a:rPr lang="en-US" sz="1600" b="1" dirty="0"/>
              <a:t>&gt;&gt;&gt; c = [1, 5]</a:t>
            </a:r>
          </a:p>
          <a:p>
            <a:pPr marL="285750" lvl="1" indent="0">
              <a:buNone/>
            </a:pPr>
            <a:r>
              <a:rPr lang="en-US" sz="1600" b="1" dirty="0"/>
              <a:t>&gt;&gt;&gt; a + c</a:t>
            </a:r>
          </a:p>
          <a:p>
            <a:pPr marL="285750" lvl="1" indent="0">
              <a:buNone/>
            </a:pPr>
            <a:r>
              <a:rPr lang="en-US" sz="1600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sz="1600" b="1" dirty="0"/>
              <a:t>  File "&lt;stdin&gt;", line 1, in &lt;module&gt;</a:t>
            </a:r>
          </a:p>
          <a:p>
            <a:pPr marL="285750" lvl="1" indent="0">
              <a:buNone/>
            </a:pPr>
            <a:r>
              <a:rPr lang="en-US" sz="1600" b="1" dirty="0" err="1"/>
              <a:t>TypeError</a:t>
            </a:r>
            <a:r>
              <a:rPr lang="en-US" sz="1600" b="1" dirty="0"/>
              <a:t>: can only concatenate tuple (not "list") to tuple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65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F0A8-D95B-4A19-9FAC-329AF7C4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00035"/>
          </a:xfrm>
        </p:spPr>
        <p:txBody>
          <a:bodyPr/>
          <a:lstStyle/>
          <a:p>
            <a:r>
              <a:rPr lang="en-US" dirty="0"/>
              <a:t>Sequence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703FE-03AC-4DC8-B8A7-C8848AD35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5008"/>
            <a:ext cx="7886700" cy="521786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Slicing operator : s[</a:t>
            </a:r>
            <a:r>
              <a:rPr lang="en-US" dirty="0" err="1"/>
              <a:t>start:end</a:t>
            </a:r>
            <a:r>
              <a:rPr lang="en-US" dirty="0"/>
              <a:t>]</a:t>
            </a:r>
            <a:endParaRPr lang="tr-TR" dirty="0"/>
          </a:p>
          <a:p>
            <a:pPr marL="285750" lvl="1" indent="0">
              <a:buNone/>
            </a:pPr>
            <a:r>
              <a:rPr lang="pt-BR" b="1" dirty="0"/>
              <a:t>a = [0,1,2,3,4,5,6,7,8]</a:t>
            </a:r>
          </a:p>
          <a:p>
            <a:pPr marL="285750" lvl="1" indent="0">
              <a:buNone/>
            </a:pPr>
            <a:endParaRPr lang="pt-BR" b="1" dirty="0"/>
          </a:p>
          <a:p>
            <a:pPr marL="285750" lvl="1" indent="0">
              <a:buNone/>
            </a:pPr>
            <a:r>
              <a:rPr lang="pt-BR" b="1" dirty="0"/>
              <a:t>a[2:5]    </a:t>
            </a:r>
            <a:r>
              <a:rPr lang="tr-TR" b="1" dirty="0"/>
              <a:t>	 </a:t>
            </a:r>
            <a:r>
              <a:rPr lang="pt-BR" b="1" dirty="0"/>
              <a:t># [2,3,4]</a:t>
            </a:r>
          </a:p>
          <a:p>
            <a:pPr marL="285750" lvl="1" indent="0">
              <a:buNone/>
            </a:pPr>
            <a:r>
              <a:rPr lang="pt-BR" b="1" dirty="0"/>
              <a:t>a[-5:]   </a:t>
            </a:r>
            <a:r>
              <a:rPr lang="tr-TR" b="1" dirty="0"/>
              <a:t>	</a:t>
            </a:r>
            <a:r>
              <a:rPr lang="pt-BR" b="1" dirty="0"/>
              <a:t> # [4,5,6,7,8]</a:t>
            </a:r>
          </a:p>
          <a:p>
            <a:pPr marL="285750" lvl="1" indent="0">
              <a:buNone/>
            </a:pPr>
            <a:r>
              <a:rPr lang="pt-BR" b="1" dirty="0"/>
              <a:t>a[:3]    </a:t>
            </a:r>
            <a:r>
              <a:rPr lang="tr-TR" b="1" dirty="0"/>
              <a:t>	</a:t>
            </a:r>
            <a:r>
              <a:rPr lang="pt-BR" b="1" dirty="0"/>
              <a:t> # [0,1,2]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Indices must be integers.</a:t>
            </a:r>
          </a:p>
          <a:p>
            <a:r>
              <a:rPr lang="en-US" dirty="0"/>
              <a:t>Slices do not include the end value</a:t>
            </a:r>
          </a:p>
          <a:p>
            <a:r>
              <a:rPr lang="en-US" dirty="0"/>
              <a:t>If indices are omitted, they default to the beginning or end of the list.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2200" b="1" dirty="0">
                <a:solidFill>
                  <a:srgbClr val="C00000"/>
                </a:solidFill>
              </a:rPr>
              <a:t># Reassignment</a:t>
            </a:r>
          </a:p>
          <a:p>
            <a:pPr marL="285750" lvl="1" indent="0">
              <a:buNone/>
            </a:pPr>
            <a:r>
              <a:rPr lang="en-US" b="1" dirty="0"/>
              <a:t>a = [0,1,2,3,4,5,6,7,8]</a:t>
            </a:r>
          </a:p>
          <a:p>
            <a:pPr marL="285750" lvl="1" indent="0">
              <a:buNone/>
            </a:pPr>
            <a:r>
              <a:rPr lang="en-US" b="1" dirty="0"/>
              <a:t>a[2:4] = [10,11,12]       # [0,1,10,11,12,4,5,6,7,8]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it-IT" sz="2200" b="1" dirty="0">
                <a:solidFill>
                  <a:srgbClr val="C00000"/>
                </a:solidFill>
              </a:rPr>
              <a:t># Deletion</a:t>
            </a:r>
          </a:p>
          <a:p>
            <a:pPr marL="285750" lvl="1" indent="0">
              <a:buNone/>
            </a:pPr>
            <a:r>
              <a:rPr lang="it-IT" b="1" dirty="0"/>
              <a:t>a = [0,1,2,3,4,5,6,7,8]</a:t>
            </a:r>
          </a:p>
          <a:p>
            <a:pPr marL="285750" lvl="1" indent="0">
              <a:buNone/>
            </a:pPr>
            <a:r>
              <a:rPr lang="it-IT" b="1" dirty="0"/>
              <a:t>del a[2:4]                # [0,1,4,5,6,7,8]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981A86-4CB1-4958-8395-CE169E636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569" y="1587658"/>
            <a:ext cx="2418484" cy="142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26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A38B-FA55-45CA-93EE-55C5C74B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53F0-987A-4EC6-A257-4BBE5A39D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Extended slicing: s[</a:t>
            </a:r>
            <a:r>
              <a:rPr lang="en-US" dirty="0" err="1"/>
              <a:t>start:end:step</a:t>
            </a:r>
            <a:r>
              <a:rPr lang="en-US" dirty="0"/>
              <a:t>]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pt-BR" b="1" dirty="0"/>
              <a:t>a = [0,1,2,3,4,5,6,7,8]</a:t>
            </a:r>
          </a:p>
          <a:p>
            <a:pPr marL="285750" lvl="1" indent="0">
              <a:buNone/>
            </a:pPr>
            <a:r>
              <a:rPr lang="pt-BR" b="1" dirty="0"/>
              <a:t>a[0:5:2] </a:t>
            </a:r>
            <a:r>
              <a:rPr lang="tr-TR" b="1" dirty="0"/>
              <a:t>		# </a:t>
            </a:r>
            <a:r>
              <a:rPr lang="pt-BR" b="1" dirty="0"/>
              <a:t>[0,2,4]</a:t>
            </a:r>
          </a:p>
          <a:p>
            <a:pPr marL="285750" lvl="1" indent="0">
              <a:buNone/>
            </a:pPr>
            <a:r>
              <a:rPr lang="pt-BR" b="1" dirty="0"/>
              <a:t>a[::-2] </a:t>
            </a:r>
            <a:r>
              <a:rPr lang="tr-TR" b="1" dirty="0"/>
              <a:t>		# </a:t>
            </a:r>
            <a:r>
              <a:rPr lang="pt-BR" b="1" dirty="0"/>
              <a:t>[8,6,4,2,0]</a:t>
            </a:r>
          </a:p>
          <a:p>
            <a:pPr marL="285750" lvl="1" indent="0">
              <a:buNone/>
            </a:pPr>
            <a:r>
              <a:rPr lang="pt-BR" b="1" dirty="0"/>
              <a:t>a[6:2:-1] </a:t>
            </a:r>
            <a:r>
              <a:rPr lang="tr-TR" b="1" dirty="0"/>
              <a:t>		# </a:t>
            </a:r>
            <a:r>
              <a:rPr lang="pt-BR" b="1" dirty="0"/>
              <a:t>[6,5,4,3]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sz="2000" b="1" dirty="0"/>
          </a:p>
          <a:p>
            <a:pPr algn="l"/>
            <a:r>
              <a:rPr lang="en-US" sz="2000" b="0" i="1" u="none" strike="noStrike" baseline="0" dirty="0">
                <a:latin typeface="GillSans-Italic"/>
              </a:rPr>
              <a:t>step </a:t>
            </a:r>
            <a:r>
              <a:rPr lang="en-US" sz="2000" b="0" i="0" u="none" strike="noStrike" baseline="0" dirty="0">
                <a:latin typeface="GillSans"/>
              </a:rPr>
              <a:t>indicates stride and direction</a:t>
            </a:r>
          </a:p>
          <a:p>
            <a:pPr algn="l"/>
            <a:r>
              <a:rPr lang="en-US" sz="2000" b="0" i="1" u="none" strike="noStrike" baseline="0" dirty="0">
                <a:latin typeface="GillSans-Italic"/>
              </a:rPr>
              <a:t>end </a:t>
            </a:r>
            <a:r>
              <a:rPr lang="en-US" sz="2000" b="0" i="0" u="none" strike="noStrike" baseline="0" dirty="0">
                <a:latin typeface="GillSans"/>
              </a:rPr>
              <a:t>index is not included in result</a:t>
            </a:r>
          </a:p>
          <a:p>
            <a:pPr algn="l"/>
            <a:r>
              <a:rPr lang="en-US" sz="2000" b="0" i="0" u="none" strike="noStrike" baseline="0" dirty="0">
                <a:latin typeface="GillSans"/>
              </a:rPr>
              <a:t>Go easy on it for code clarity</a:t>
            </a:r>
            <a:endParaRPr lang="en-US" sz="24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2410C5-A4D8-40B7-9C6B-7DD2D546B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7243" y="2326917"/>
            <a:ext cx="2687931" cy="178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689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8EC6-9331-44E0-BA58-E2927612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4253-DFCC-42F7-9797-92BD48A70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/>
              <a:t>sum(s)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s = [1, 2, 3, 4]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sum(s)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10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</a:t>
            </a:r>
            <a:endParaRPr lang="tr-TR" sz="1600" b="1" i="0" u="none" strike="noStrike" baseline="0" dirty="0"/>
          </a:p>
          <a:p>
            <a:pPr marL="285750" lvl="1" indent="0">
              <a:buNone/>
            </a:pPr>
            <a:endParaRPr lang="en-US" sz="1600" b="1" i="0" u="none" strike="noStrike" baseline="0" dirty="0"/>
          </a:p>
          <a:p>
            <a:pPr algn="l"/>
            <a:r>
              <a:rPr lang="en-US" sz="2400" b="0" i="0" u="none" strike="noStrike" baseline="0" dirty="0"/>
              <a:t>min(s), max(s)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min(s)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1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max(s)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4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max(t)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'World'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0991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54F-2881-4B01-8040-80A4B48B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Primitive Datatypes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69603B6-F5FD-4C57-8B2B-4819A9FCE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000" dirty="0">
                <a:latin typeface="GillSans"/>
              </a:rPr>
              <a:t>Python has a few primitive types of data</a:t>
            </a:r>
            <a:endParaRPr lang="tr-TR" altLang="en-US" sz="2000" dirty="0">
              <a:latin typeface="GillSans"/>
            </a:endParaRPr>
          </a:p>
          <a:p>
            <a:pPr lvl="1"/>
            <a:r>
              <a:rPr lang="en-US" altLang="en-US" sz="1600" dirty="0">
                <a:latin typeface="GillSans"/>
              </a:rPr>
              <a:t>Integers</a:t>
            </a:r>
          </a:p>
          <a:p>
            <a:pPr lvl="1"/>
            <a:r>
              <a:rPr lang="en-US" altLang="en-US" sz="1600" dirty="0">
                <a:latin typeface="GillSans"/>
              </a:rPr>
              <a:t>Floating point numbers</a:t>
            </a:r>
          </a:p>
          <a:p>
            <a:pPr lvl="1"/>
            <a:r>
              <a:rPr lang="en-US" altLang="en-US" sz="1600" dirty="0">
                <a:latin typeface="GillSans"/>
              </a:rPr>
              <a:t>Strings (text)</a:t>
            </a:r>
          </a:p>
          <a:p>
            <a:r>
              <a:rPr lang="en-US" altLang="en-US" sz="2000" dirty="0">
                <a:latin typeface="GillSans"/>
              </a:rPr>
              <a:t>Obviously, all programs use these</a:t>
            </a:r>
            <a:endParaRPr lang="tr-TR" altLang="en-US" sz="2000" dirty="0">
              <a:latin typeface="GillSans"/>
            </a:endParaRPr>
          </a:p>
          <a:p>
            <a:endParaRPr lang="tr-TR" altLang="en-US" sz="2000" dirty="0">
              <a:latin typeface="GillSans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600" b="1" dirty="0">
                <a:latin typeface="GillSans"/>
              </a:rPr>
              <a:t>None type</a:t>
            </a:r>
            <a:endParaRPr lang="tr-TR" sz="2600" b="1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tr-TR" sz="2000" dirty="0" err="1">
                <a:solidFill>
                  <a:srgbClr val="24292F"/>
                </a:solidFill>
                <a:latin typeface="GillSans"/>
              </a:rPr>
              <a:t>Nothing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, </a:t>
            </a:r>
            <a:r>
              <a:rPr lang="tr-TR" sz="2000" dirty="0" err="1">
                <a:solidFill>
                  <a:srgbClr val="24292F"/>
                </a:solidFill>
                <a:latin typeface="GillSans"/>
              </a:rPr>
              <a:t>nil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, </a:t>
            </a:r>
            <a:r>
              <a:rPr lang="tr-TR" sz="2000" dirty="0" err="1">
                <a:solidFill>
                  <a:srgbClr val="24292F"/>
                </a:solidFill>
                <a:latin typeface="GillSans"/>
              </a:rPr>
              <a:t>null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, </a:t>
            </a:r>
            <a:r>
              <a:rPr lang="tr-TR" sz="2000" dirty="0" err="1">
                <a:solidFill>
                  <a:srgbClr val="24292F"/>
                </a:solidFill>
                <a:latin typeface="GillSans"/>
              </a:rPr>
              <a:t>nada</a:t>
            </a:r>
            <a:endParaRPr lang="tr-TR" sz="2000" dirty="0">
              <a:solidFill>
                <a:srgbClr val="24292F"/>
              </a:solidFill>
              <a:latin typeface="GillSans"/>
            </a:endParaRP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1700" b="1" dirty="0">
                <a:solidFill>
                  <a:srgbClr val="24292F"/>
                </a:solidFill>
                <a:latin typeface="GillSans"/>
              </a:rPr>
              <a:t>logfile = None</a:t>
            </a:r>
            <a:endParaRPr lang="tr-TR" sz="1700" b="1" dirty="0">
              <a:solidFill>
                <a:srgbClr val="24292F"/>
              </a:solidFill>
              <a:latin typeface="GillSans"/>
            </a:endParaRPr>
          </a:p>
          <a:p>
            <a:pPr lvl="2">
              <a:buFont typeface="Wingdings" panose="05000000000000000000" pitchFamily="2" charset="2"/>
              <a:buChar char="§"/>
              <a:defRPr/>
            </a:pPr>
            <a:endParaRPr lang="en-US" sz="17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24292F"/>
                </a:solidFill>
                <a:latin typeface="GillSans"/>
              </a:rPr>
              <a:t>This is often used as a placeholder for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 </a:t>
            </a:r>
            <a:r>
              <a:rPr lang="en-US" sz="2000" dirty="0">
                <a:solidFill>
                  <a:srgbClr val="24292F"/>
                </a:solidFill>
                <a:latin typeface="GillSans"/>
              </a:rPr>
              <a:t>optional or missing value</a:t>
            </a:r>
          </a:p>
          <a:p>
            <a:pPr marL="685800" lvl="2" indent="0">
              <a:buNone/>
              <a:defRPr/>
            </a:pPr>
            <a:r>
              <a:rPr lang="en-US" sz="1700" b="1" dirty="0">
                <a:solidFill>
                  <a:srgbClr val="24292F"/>
                </a:solidFill>
                <a:latin typeface="GillSans"/>
              </a:rPr>
              <a:t>if logfile:</a:t>
            </a:r>
          </a:p>
          <a:p>
            <a:pPr marL="685800" lvl="2" indent="0">
              <a:buNone/>
              <a:defRPr/>
            </a:pPr>
            <a:r>
              <a:rPr lang="tr-TR" sz="1700" b="1" dirty="0">
                <a:solidFill>
                  <a:srgbClr val="24292F"/>
                </a:solidFill>
                <a:latin typeface="GillSans"/>
              </a:rPr>
              <a:t>     l</a:t>
            </a:r>
            <a:r>
              <a:rPr lang="en-US" sz="1700" b="1" dirty="0" err="1">
                <a:solidFill>
                  <a:srgbClr val="24292F"/>
                </a:solidFill>
                <a:latin typeface="GillSans"/>
              </a:rPr>
              <a:t>ogfile.write</a:t>
            </a:r>
            <a:r>
              <a:rPr lang="en-US" sz="1700" b="1" dirty="0">
                <a:solidFill>
                  <a:srgbClr val="24292F"/>
                </a:solidFill>
                <a:latin typeface="GillSans"/>
              </a:rPr>
              <a:t>('Some message’)</a:t>
            </a:r>
            <a:endParaRPr lang="tr-TR" sz="1700" b="1" dirty="0">
              <a:solidFill>
                <a:srgbClr val="24292F"/>
              </a:solidFill>
              <a:latin typeface="GillSans"/>
            </a:endParaRPr>
          </a:p>
          <a:p>
            <a:pPr lvl="2">
              <a:buFont typeface="Wingdings" panose="05000000000000000000" pitchFamily="2" charset="2"/>
              <a:buChar char="§"/>
              <a:defRPr/>
            </a:pPr>
            <a:endParaRPr lang="en-US" sz="1700" dirty="0">
              <a:solidFill>
                <a:srgbClr val="24292F"/>
              </a:solidFill>
              <a:latin typeface="GillSans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solidFill>
                  <a:srgbClr val="24292F"/>
                </a:solidFill>
                <a:latin typeface="GillSans"/>
              </a:rPr>
              <a:t>If you don't assign logfile to something, the</a:t>
            </a:r>
            <a:r>
              <a:rPr lang="tr-TR" sz="2000" dirty="0">
                <a:solidFill>
                  <a:srgbClr val="24292F"/>
                </a:solidFill>
                <a:latin typeface="GillSans"/>
              </a:rPr>
              <a:t> </a:t>
            </a:r>
            <a:r>
              <a:rPr lang="en-US" sz="2000" dirty="0">
                <a:solidFill>
                  <a:srgbClr val="24292F"/>
                </a:solidFill>
                <a:latin typeface="GillSans"/>
              </a:rPr>
              <a:t>above code would crash (undefined variable)</a:t>
            </a:r>
            <a:endParaRPr lang="en-US" sz="2000" dirty="0"/>
          </a:p>
          <a:p>
            <a:endParaRPr lang="tr-TR" altLang="en-US" sz="2000" dirty="0">
              <a:latin typeface="Gill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4D5C6-17F5-4716-9161-5C6B06F73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over a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69EDC-DE50-451F-A030-F30495CA2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/>
              <a:t>The for-loop iterates over </a:t>
            </a:r>
            <a:r>
              <a:rPr lang="tr-TR" sz="2200" dirty="0" err="1"/>
              <a:t>sequence</a:t>
            </a:r>
            <a:r>
              <a:rPr lang="tr-TR" sz="2200" dirty="0"/>
              <a:t> data.</a:t>
            </a:r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[1, 4, 9, 16]</a:t>
            </a:r>
          </a:p>
          <a:p>
            <a:pPr marL="285750" lvl="1" indent="0">
              <a:buNone/>
            </a:pPr>
            <a:r>
              <a:rPr lang="en-US" b="1" dirty="0"/>
              <a:t>&gt;&gt;&gt; for </a:t>
            </a:r>
            <a:r>
              <a:rPr lang="en-US" b="1" dirty="0" err="1"/>
              <a:t>i</a:t>
            </a:r>
            <a:r>
              <a:rPr lang="en-US" b="1" dirty="0"/>
              <a:t> in s:</a:t>
            </a:r>
          </a:p>
          <a:p>
            <a:pPr marL="285750" lvl="1" indent="0">
              <a:buNone/>
            </a:pPr>
            <a:r>
              <a:rPr lang="en-US" b="1" dirty="0"/>
              <a:t>...     </a:t>
            </a:r>
            <a:r>
              <a:rPr lang="tr-TR" b="1" dirty="0"/>
              <a:t>    </a:t>
            </a:r>
            <a:r>
              <a:rPr lang="en-US" b="1" dirty="0"/>
              <a:t>print(</a:t>
            </a:r>
            <a:r>
              <a:rPr lang="en-US" b="1" dirty="0" err="1"/>
              <a:t>i</a:t>
            </a:r>
            <a:r>
              <a:rPr lang="en-US" b="1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1</a:t>
            </a:r>
          </a:p>
          <a:p>
            <a:pPr marL="285750" lvl="1" indent="0">
              <a:buNone/>
            </a:pPr>
            <a:r>
              <a:rPr lang="en-US" b="1" dirty="0"/>
              <a:t>4</a:t>
            </a:r>
          </a:p>
          <a:p>
            <a:pPr marL="285750" lvl="1" indent="0">
              <a:buNone/>
            </a:pPr>
            <a:r>
              <a:rPr lang="en-US" b="1" dirty="0"/>
              <a:t>9</a:t>
            </a:r>
          </a:p>
          <a:p>
            <a:pPr marL="285750" lvl="1" indent="0">
              <a:buNone/>
            </a:pPr>
            <a:r>
              <a:rPr lang="en-US" b="1" dirty="0"/>
              <a:t>16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algn="l"/>
            <a:r>
              <a:rPr lang="en-US" sz="2200" b="0" i="0" u="none" strike="noStrike" baseline="0" dirty="0"/>
              <a:t>On each iteration of the loop, you get new</a:t>
            </a:r>
            <a:r>
              <a:rPr lang="tr-TR" sz="2200" b="0" i="0" u="none" strike="noStrike" baseline="0" dirty="0"/>
              <a:t> </a:t>
            </a:r>
            <a:r>
              <a:rPr lang="en-US" sz="2200" b="0" i="0" u="none" strike="noStrike" baseline="0" dirty="0"/>
              <a:t>item of data to work with.</a:t>
            </a:r>
            <a:endParaRPr lang="en-US" sz="22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89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2ADB8-EAA9-4648-A726-43D2240A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9827"/>
            <a:ext cx="2642584" cy="768215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break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36F1-F9D6-4ECF-86DB-9B7796343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943350" cy="4351338"/>
          </a:xfrm>
        </p:spPr>
        <p:txBody>
          <a:bodyPr/>
          <a:lstStyle/>
          <a:p>
            <a:r>
              <a:rPr lang="en-US" sz="2400" dirty="0"/>
              <a:t>Breaking out of a loop (exiting)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for name in </a:t>
            </a:r>
            <a:r>
              <a:rPr lang="en-US" sz="2000" b="1" dirty="0" err="1"/>
              <a:t>namelist</a:t>
            </a:r>
            <a:r>
              <a:rPr lang="en-US" sz="2000" b="1" dirty="0"/>
              <a:t>:</a:t>
            </a:r>
          </a:p>
          <a:p>
            <a:pPr marL="285750" lvl="1" indent="0">
              <a:buNone/>
            </a:pPr>
            <a:r>
              <a:rPr lang="en-US" sz="2000" b="1" dirty="0"/>
              <a:t>    if name == 'Jake':</a:t>
            </a:r>
          </a:p>
          <a:p>
            <a:pPr marL="285750" lvl="1" indent="0">
              <a:buNone/>
            </a:pPr>
            <a:r>
              <a:rPr lang="en-US" sz="2000" b="1" dirty="0"/>
              <a:t>        break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pPr marL="285750" lvl="1" indent="0">
              <a:buNone/>
            </a:pPr>
            <a:r>
              <a:rPr lang="en-US" sz="2000" b="1" dirty="0"/>
              <a:t>Statements</a:t>
            </a:r>
            <a:endParaRPr lang="tr-TR" sz="2000" b="1" dirty="0"/>
          </a:p>
          <a:p>
            <a:pPr marL="285750" lvl="1" indent="0">
              <a:buNone/>
            </a:pPr>
            <a:endParaRPr lang="tr-TR" sz="2000" b="1" dirty="0"/>
          </a:p>
          <a:p>
            <a:r>
              <a:rPr lang="en-US" sz="2300" dirty="0"/>
              <a:t>Only applies to the inner-most loop</a:t>
            </a:r>
            <a:endParaRPr lang="tr-TR" sz="2300" dirty="0"/>
          </a:p>
          <a:p>
            <a:pPr marL="285750" lvl="1" indent="0">
              <a:buNone/>
            </a:pPr>
            <a:r>
              <a:rPr lang="tr-TR" b="1" dirty="0"/>
              <a:t>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57B8C0-33E6-42CF-B219-7BBCA4E741C8}"/>
              </a:ext>
            </a:extLst>
          </p:cNvPr>
          <p:cNvSpPr txBox="1">
            <a:spLocks/>
          </p:cNvSpPr>
          <p:nvPr/>
        </p:nvSpPr>
        <p:spPr>
          <a:xfrm>
            <a:off x="5984115" y="609827"/>
            <a:ext cx="2642584" cy="768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continue 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C8B49-0D79-48BC-AA11-A46B7C39BEA0}"/>
              </a:ext>
            </a:extLst>
          </p:cNvPr>
          <p:cNvSpPr txBox="1">
            <a:spLocks/>
          </p:cNvSpPr>
          <p:nvPr/>
        </p:nvSpPr>
        <p:spPr>
          <a:xfrm>
            <a:off x="4662152" y="1825625"/>
            <a:ext cx="44410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Skipping to the next iteration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2000" b="1" dirty="0"/>
              <a:t>for line in lines:</a:t>
            </a:r>
          </a:p>
          <a:p>
            <a:pPr marL="285750" lvl="1" indent="0">
              <a:buNone/>
            </a:pPr>
            <a:r>
              <a:rPr lang="en-US" sz="2000" b="1" dirty="0"/>
              <a:t>    if line == '\n':    # Skip blank lines</a:t>
            </a:r>
          </a:p>
          <a:p>
            <a:pPr marL="285750" lvl="1" indent="0">
              <a:buNone/>
            </a:pPr>
            <a:r>
              <a:rPr lang="en-US" sz="2000" b="1" dirty="0"/>
              <a:t>        continue</a:t>
            </a:r>
          </a:p>
          <a:p>
            <a:pPr marL="285750" lvl="1" indent="0">
              <a:buNone/>
            </a:pPr>
            <a:r>
              <a:rPr lang="en-US" sz="2000" b="1" dirty="0"/>
              <a:t>    # More statements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  <a:r>
              <a:rPr lang="tr-TR" sz="2000" b="1" dirty="0"/>
              <a:t> </a:t>
            </a:r>
          </a:p>
          <a:p>
            <a:pPr marL="285750" lvl="1" indent="0">
              <a:buNone/>
            </a:pPr>
            <a:endParaRPr lang="tr-TR" sz="2000" b="1" dirty="0"/>
          </a:p>
          <a:p>
            <a:r>
              <a:rPr lang="en-US" sz="2000" dirty="0"/>
              <a:t>Useful if the current item isn't of interest or</a:t>
            </a:r>
            <a:r>
              <a:rPr lang="tr-TR" sz="2000" dirty="0"/>
              <a:t> </a:t>
            </a:r>
            <a:r>
              <a:rPr lang="en-US" sz="2000" dirty="0"/>
              <a:t>needs to be ignored in processing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4E5F38-E30D-4B4C-8B1A-3CDD61F2F3FE}"/>
              </a:ext>
            </a:extLst>
          </p:cNvPr>
          <p:cNvCxnSpPr/>
          <p:nvPr/>
        </p:nvCxnSpPr>
        <p:spPr>
          <a:xfrm flipH="1">
            <a:off x="1500389" y="3522373"/>
            <a:ext cx="321972" cy="73409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F792767-0E58-4081-A3A9-1C1B83B1A85B}"/>
              </a:ext>
            </a:extLst>
          </p:cNvPr>
          <p:cNvCxnSpPr>
            <a:cxnSpLocks/>
          </p:cNvCxnSpPr>
          <p:nvPr/>
        </p:nvCxnSpPr>
        <p:spPr>
          <a:xfrm flipH="1" flipV="1">
            <a:off x="5048518" y="2743200"/>
            <a:ext cx="343169" cy="68580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067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F060E-A0F6-4150-8126-D67AE3AD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6739A-BEDA-4C35-A67D-B16A2EAF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range() creates a list of integers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for </a:t>
            </a:r>
            <a:r>
              <a:rPr lang="en-US" sz="2000" b="1" dirty="0" err="1"/>
              <a:t>i</a:t>
            </a:r>
            <a:r>
              <a:rPr lang="en-US" sz="2000" b="1" dirty="0"/>
              <a:t> in range(100):</a:t>
            </a:r>
          </a:p>
          <a:p>
            <a:pPr marL="628650" lvl="2" indent="0">
              <a:buNone/>
            </a:pPr>
            <a:r>
              <a:rPr lang="en-US" sz="2000" b="1" dirty="0"/>
              <a:t>    # </a:t>
            </a:r>
            <a:r>
              <a:rPr lang="en-US" sz="2000" b="1" dirty="0" err="1"/>
              <a:t>i</a:t>
            </a:r>
            <a:r>
              <a:rPr lang="en-US" sz="2000" b="1" dirty="0"/>
              <a:t> = 0,1,...,99</a:t>
            </a:r>
            <a:endParaRPr lang="tr-TR" sz="2000" b="1" dirty="0"/>
          </a:p>
          <a:p>
            <a:pPr marL="628650" lvl="2" indent="0">
              <a:buNone/>
            </a:pPr>
            <a:endParaRPr lang="en-US" sz="2000" b="1" dirty="0"/>
          </a:p>
          <a:p>
            <a:r>
              <a:rPr lang="en-US" sz="2400" dirty="0"/>
              <a:t>range([start,] end [,step])</a:t>
            </a:r>
          </a:p>
          <a:p>
            <a:pPr marL="285750" lvl="1" indent="0">
              <a:buNone/>
            </a:pPr>
            <a:r>
              <a:rPr lang="en-US" sz="2000" b="1" dirty="0"/>
              <a:t>x = range(100) </a:t>
            </a:r>
            <a:r>
              <a:rPr lang="tr-TR" sz="2000" b="1" dirty="0"/>
              <a:t>		</a:t>
            </a:r>
            <a:r>
              <a:rPr lang="en-US" sz="2000" b="1" dirty="0"/>
              <a:t># x = [0, 1,..., 99]</a:t>
            </a:r>
          </a:p>
          <a:p>
            <a:pPr marL="285750" lvl="1" indent="0">
              <a:buNone/>
            </a:pPr>
            <a:r>
              <a:rPr lang="en-US" sz="2000" b="1" dirty="0"/>
              <a:t>y = range(10, 20) </a:t>
            </a:r>
            <a:r>
              <a:rPr lang="tr-TR" sz="2000" b="1" dirty="0"/>
              <a:t>	</a:t>
            </a:r>
            <a:r>
              <a:rPr lang="en-US" sz="2000" b="1" dirty="0"/>
              <a:t># y = [10, 11,..., 19]</a:t>
            </a:r>
          </a:p>
          <a:p>
            <a:pPr marL="285750" lvl="1" indent="0">
              <a:buNone/>
            </a:pPr>
            <a:r>
              <a:rPr lang="en-US" sz="2000" b="1" dirty="0"/>
              <a:t>z = range(10, 50, 2) </a:t>
            </a:r>
            <a:r>
              <a:rPr lang="tr-TR" sz="2000" b="1" dirty="0"/>
              <a:t>	</a:t>
            </a:r>
            <a:r>
              <a:rPr lang="en-US" sz="2000" b="1" dirty="0"/>
              <a:t># z = [10, 12,..., 48]</a:t>
            </a:r>
            <a:endParaRPr lang="tr-TR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56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03601-5A86-4C28-9EB6-69F7FF95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F8E0-579B-4EA8-BD92-5546BDC14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enumerate(sequence [, start = 0])</a:t>
            </a:r>
            <a:endParaRPr lang="tr-TR" dirty="0"/>
          </a:p>
          <a:p>
            <a:endParaRPr lang="tr-TR" dirty="0"/>
          </a:p>
          <a:p>
            <a:r>
              <a:rPr lang="en-US" dirty="0"/>
              <a:t>Provides a loop counter value</a:t>
            </a:r>
            <a:endParaRPr lang="tr-TR" dirty="0"/>
          </a:p>
          <a:p>
            <a:pPr marL="285750" lvl="1" indent="0">
              <a:buNone/>
            </a:pPr>
            <a:r>
              <a:rPr lang="tr-TR" b="1" dirty="0" err="1"/>
              <a:t>names</a:t>
            </a:r>
            <a:r>
              <a:rPr lang="tr-TR" b="1" dirty="0"/>
              <a:t> = ['</a:t>
            </a:r>
            <a:r>
              <a:rPr lang="tr-TR" b="1" dirty="0" err="1"/>
              <a:t>Elwood</a:t>
            </a:r>
            <a:r>
              <a:rPr lang="tr-TR" b="1" dirty="0"/>
              <a:t>', '</a:t>
            </a:r>
            <a:r>
              <a:rPr lang="tr-TR" b="1" dirty="0" err="1"/>
              <a:t>Jake</a:t>
            </a:r>
            <a:r>
              <a:rPr lang="tr-TR" b="1" dirty="0"/>
              <a:t>', '</a:t>
            </a:r>
            <a:r>
              <a:rPr lang="tr-TR" b="1" dirty="0" err="1"/>
              <a:t>Curtis</a:t>
            </a:r>
            <a:r>
              <a:rPr lang="tr-TR" b="1" dirty="0"/>
              <a:t>']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i, name in </a:t>
            </a:r>
            <a:r>
              <a:rPr lang="tr-TR" b="1" dirty="0" err="1"/>
              <a:t>enumerate</a:t>
            </a:r>
            <a:r>
              <a:rPr lang="tr-TR" b="1" dirty="0"/>
              <a:t>(</a:t>
            </a:r>
            <a:r>
              <a:rPr lang="tr-TR" b="1" dirty="0" err="1"/>
              <a:t>names</a:t>
            </a:r>
            <a:r>
              <a:rPr lang="tr-TR" b="1" dirty="0"/>
              <a:t>):</a:t>
            </a:r>
          </a:p>
          <a:p>
            <a:pPr marL="285750" lvl="1" indent="0">
              <a:buNone/>
            </a:pPr>
            <a:r>
              <a:rPr lang="tr-TR" b="1" dirty="0"/>
              <a:t>    # </a:t>
            </a:r>
            <a:r>
              <a:rPr lang="tr-TR" b="1" dirty="0" err="1"/>
              <a:t>Loops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i = 0, name = '</a:t>
            </a:r>
            <a:r>
              <a:rPr lang="tr-TR" b="1" dirty="0" err="1"/>
              <a:t>Elwood</a:t>
            </a:r>
            <a:r>
              <a:rPr lang="tr-TR" b="1" dirty="0"/>
              <a:t>'</a:t>
            </a:r>
          </a:p>
          <a:p>
            <a:pPr marL="285750" lvl="1" indent="0">
              <a:buNone/>
            </a:pPr>
            <a:r>
              <a:rPr lang="tr-TR" b="1" dirty="0"/>
              <a:t>    # i = 1, name = '</a:t>
            </a:r>
            <a:r>
              <a:rPr lang="tr-TR" b="1" dirty="0" err="1"/>
              <a:t>Jake</a:t>
            </a:r>
            <a:r>
              <a:rPr lang="tr-TR" b="1" dirty="0"/>
              <a:t>'</a:t>
            </a:r>
          </a:p>
          <a:p>
            <a:pPr marL="285750" lvl="1" indent="0">
              <a:buNone/>
            </a:pPr>
            <a:r>
              <a:rPr lang="tr-TR" b="1" dirty="0"/>
              <a:t>    # i = 2, name = '</a:t>
            </a:r>
            <a:r>
              <a:rPr lang="tr-TR" b="1" dirty="0" err="1"/>
              <a:t>Curtis</a:t>
            </a:r>
            <a:r>
              <a:rPr lang="tr-TR" b="1" dirty="0"/>
              <a:t>’</a:t>
            </a:r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Example: Keeping a line number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with open(filename) as f:</a:t>
            </a:r>
          </a:p>
          <a:p>
            <a:pPr marL="285750" lvl="1" indent="0">
              <a:buNone/>
            </a:pPr>
            <a:r>
              <a:rPr lang="en-US" b="1" dirty="0"/>
              <a:t>    for </a:t>
            </a:r>
            <a:r>
              <a:rPr lang="en-US" b="1" dirty="0" err="1"/>
              <a:t>lineno</a:t>
            </a:r>
            <a:r>
              <a:rPr lang="en-US" b="1" dirty="0"/>
              <a:t>, line in enumerate(f, start=1):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68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0E1F9-8E58-47B8-876C-1C19A62A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E7DE2-4B65-425C-9616-AC43A1E52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/>
              <a:t>enumerate() is a nice shortcut</a:t>
            </a:r>
          </a:p>
          <a:p>
            <a:pPr marL="285750" lvl="1" indent="0">
              <a:buNone/>
            </a:pPr>
            <a:r>
              <a:rPr lang="en-US" b="1" i="0" u="none" strike="noStrike" baseline="0" dirty="0"/>
              <a:t>for </a:t>
            </a:r>
            <a:r>
              <a:rPr lang="en-US" b="1" i="0" u="none" strike="noStrike" baseline="0" dirty="0" err="1"/>
              <a:t>i,x</a:t>
            </a:r>
            <a:r>
              <a:rPr lang="en-US" b="1" i="0" u="none" strike="noStrike" baseline="0" dirty="0"/>
              <a:t> in enumerate(</a:t>
            </a:r>
            <a:r>
              <a:rPr lang="tr-TR" b="1" i="0" u="none" strike="noStrike" baseline="0" dirty="0" err="1"/>
              <a:t>names</a:t>
            </a:r>
            <a:r>
              <a:rPr lang="en-US" b="1" i="0" u="none" strike="noStrike" baseline="0" dirty="0"/>
              <a:t>):</a:t>
            </a:r>
          </a:p>
          <a:p>
            <a:pPr marL="285750" lvl="1" indent="0">
              <a:buNone/>
            </a:pPr>
            <a:r>
              <a:rPr lang="tr-TR" b="1" i="1" u="none" strike="noStrike" baseline="0" dirty="0"/>
              <a:t>	</a:t>
            </a:r>
            <a:r>
              <a:rPr lang="en-US" b="1" i="1" u="none" strike="noStrike" baseline="0" dirty="0"/>
              <a:t>Statements</a:t>
            </a:r>
            <a:endParaRPr lang="tr-TR" b="1" i="1" u="none" strike="noStrike" baseline="0" dirty="0"/>
          </a:p>
          <a:p>
            <a:pPr marL="285750" lvl="1" indent="0">
              <a:buNone/>
            </a:pPr>
            <a:endParaRPr lang="en-US" b="1" i="1" u="none" strike="noStrike" baseline="0" dirty="0"/>
          </a:p>
          <a:p>
            <a:pPr algn="l"/>
            <a:r>
              <a:rPr lang="en-US" sz="2400" b="0" i="0" u="none" strike="noStrike" baseline="0" dirty="0"/>
              <a:t>Compare to:</a:t>
            </a:r>
          </a:p>
          <a:p>
            <a:pPr marL="342900" lvl="1" indent="0">
              <a:buNone/>
            </a:pPr>
            <a:r>
              <a:rPr lang="en-US" b="1" i="0" u="none" strike="noStrike" baseline="0" dirty="0" err="1"/>
              <a:t>i</a:t>
            </a:r>
            <a:r>
              <a:rPr lang="en-US" b="1" i="0" u="none" strike="noStrike" baseline="0" dirty="0"/>
              <a:t> = 0</a:t>
            </a:r>
          </a:p>
          <a:p>
            <a:pPr marL="342900" lvl="1" indent="0">
              <a:buNone/>
            </a:pPr>
            <a:r>
              <a:rPr lang="en-US" b="1" i="0" u="none" strike="noStrike" baseline="0" dirty="0"/>
              <a:t>for x in </a:t>
            </a:r>
            <a:r>
              <a:rPr lang="tr-TR" b="1" i="0" u="none" strike="noStrike" baseline="0" dirty="0" err="1"/>
              <a:t>names</a:t>
            </a:r>
            <a:r>
              <a:rPr lang="en-US" b="1" i="0" u="none" strike="noStrike" baseline="0" dirty="0"/>
              <a:t>:</a:t>
            </a:r>
          </a:p>
          <a:p>
            <a:pPr marL="685800" lvl="2" indent="0">
              <a:buNone/>
            </a:pPr>
            <a:r>
              <a:rPr lang="en-US" sz="1800" b="1" i="1" u="none" strike="noStrike" baseline="0" dirty="0"/>
              <a:t>statements</a:t>
            </a:r>
          </a:p>
          <a:p>
            <a:pPr marL="685800" lvl="2" indent="0">
              <a:buNone/>
            </a:pPr>
            <a:r>
              <a:rPr lang="en-US" sz="1800" b="1" i="0" u="none" strike="noStrike" baseline="0" dirty="0" err="1"/>
              <a:t>i</a:t>
            </a:r>
            <a:r>
              <a:rPr lang="en-US" sz="1800" b="1" i="0" u="none" strike="noStrike" baseline="0" dirty="0"/>
              <a:t> += 1</a:t>
            </a:r>
            <a:endParaRPr lang="tr-TR" sz="1800" b="1" i="0" u="none" strike="noStrike" baseline="0" dirty="0"/>
          </a:p>
          <a:p>
            <a:pPr marL="342900" lvl="1" indent="0">
              <a:buNone/>
            </a:pPr>
            <a:endParaRPr lang="en-US" b="1" i="0" u="none" strike="noStrike" baseline="0" dirty="0"/>
          </a:p>
          <a:p>
            <a:pPr algn="l"/>
            <a:r>
              <a:rPr lang="en-US" sz="2400" b="0" i="0" u="none" strike="noStrike" baseline="0" dirty="0"/>
              <a:t>Less typing and enumerate() runs slightly faster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310938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2E92-8E35-4471-B362-E425C938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and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F511-D6CC-4308-8721-8C674D8E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Looping with multiple iteration variables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285750" lvl="1" indent="0">
              <a:buNone/>
            </a:pPr>
            <a:r>
              <a:rPr lang="en-US" b="1" dirty="0"/>
              <a:t>points = [</a:t>
            </a:r>
          </a:p>
          <a:p>
            <a:pPr marL="285750" lvl="1" indent="0">
              <a:buNone/>
            </a:pPr>
            <a:r>
              <a:rPr lang="en-US" b="1" dirty="0"/>
              <a:t>  (1, 4),(10, 40),(23, 14),(5, 6),(7, 8)</a:t>
            </a:r>
          </a:p>
          <a:p>
            <a:pPr marL="285750" lvl="1" indent="0">
              <a:buNone/>
            </a:pPr>
            <a:r>
              <a:rPr lang="en-US" b="1" dirty="0"/>
              <a:t>]</a:t>
            </a:r>
          </a:p>
          <a:p>
            <a:pPr marL="285750" lvl="1" indent="0">
              <a:buNone/>
            </a:pPr>
            <a:r>
              <a:rPr lang="en-US" b="1" dirty="0"/>
              <a:t>for x, y in points:</a:t>
            </a:r>
          </a:p>
          <a:p>
            <a:pPr marL="285750" lvl="1" indent="0">
              <a:buNone/>
            </a:pPr>
            <a:r>
              <a:rPr lang="en-US" b="1" dirty="0"/>
              <a:t>    # Loops with </a:t>
            </a:r>
            <a:r>
              <a:rPr lang="tr-TR" b="1" dirty="0"/>
              <a:t>	</a:t>
            </a:r>
            <a:r>
              <a:rPr lang="en-US" b="1" dirty="0"/>
              <a:t>x = 1, y = 4</a:t>
            </a:r>
          </a:p>
          <a:p>
            <a:pPr marL="285750" lvl="1" indent="0">
              <a:buNone/>
            </a:pPr>
            <a:r>
              <a:rPr lang="en-US" b="1" dirty="0"/>
              <a:t>    #         </a:t>
            </a:r>
            <a:r>
              <a:rPr lang="tr-TR" b="1" dirty="0"/>
              <a:t>		</a:t>
            </a:r>
            <a:r>
              <a:rPr lang="en-US" b="1" dirty="0"/>
              <a:t>x = 10, y = 40</a:t>
            </a:r>
          </a:p>
          <a:p>
            <a:pPr marL="285750" lvl="1" indent="0">
              <a:buNone/>
            </a:pPr>
            <a:r>
              <a:rPr lang="en-US" b="1" dirty="0"/>
              <a:t>    #            </a:t>
            </a:r>
            <a:r>
              <a:rPr lang="tr-TR" b="1" dirty="0"/>
              <a:t>		</a:t>
            </a:r>
            <a:r>
              <a:rPr lang="en-US" b="1" dirty="0"/>
              <a:t>x = 23, y = 14</a:t>
            </a:r>
          </a:p>
          <a:p>
            <a:pPr marL="285750" lvl="1" indent="0">
              <a:buNone/>
            </a:pPr>
            <a:r>
              <a:rPr lang="en-US" b="1" dirty="0"/>
              <a:t>    #          </a:t>
            </a:r>
            <a:r>
              <a:rPr lang="tr-TR" b="1" dirty="0"/>
              <a:t>		</a:t>
            </a:r>
            <a:r>
              <a:rPr lang="en-US" b="1" dirty="0"/>
              <a:t>...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/>
            <a:r>
              <a:rPr lang="en-US" dirty="0"/>
              <a:t>Here, each tuple is </a:t>
            </a:r>
            <a:r>
              <a:rPr lang="en-US" b="1" u="sng" dirty="0"/>
              <a:t>unpacked</a:t>
            </a:r>
            <a:r>
              <a:rPr lang="en-US" dirty="0"/>
              <a:t> into a set of</a:t>
            </a:r>
            <a:r>
              <a:rPr lang="tr-TR" dirty="0"/>
              <a:t> </a:t>
            </a:r>
            <a:r>
              <a:rPr lang="en-US" dirty="0"/>
              <a:t>iteration variables.</a:t>
            </a:r>
          </a:p>
        </p:txBody>
      </p:sp>
    </p:spTree>
    <p:extLst>
      <p:ext uri="{BB962C8B-B14F-4D97-AF65-F5344CB8AC3E}">
        <p14:creationId xmlns:p14="http://schemas.microsoft.com/office/powerpoint/2010/main" val="306300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EE18-EF04-4B6F-A54D-96869CCF8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zip()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2E55D-C84A-4D4C-A243-B4000A9C0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Combines multiple sequences into tuples</a:t>
            </a:r>
            <a:endParaRPr lang="tr-TR" sz="2400" dirty="0"/>
          </a:p>
          <a:p>
            <a:pPr marL="285750" lvl="1" indent="0">
              <a:buNone/>
            </a:pPr>
            <a:r>
              <a:rPr lang="tr-TR" sz="2000" b="1" dirty="0" err="1"/>
              <a:t>columns</a:t>
            </a:r>
            <a:r>
              <a:rPr lang="tr-TR" sz="2000" b="1" dirty="0"/>
              <a:t> = ['name', '</a:t>
            </a:r>
            <a:r>
              <a:rPr lang="tr-TR" sz="2000" b="1" dirty="0" err="1"/>
              <a:t>shares</a:t>
            </a:r>
            <a:r>
              <a:rPr lang="tr-TR" sz="2000" b="1" dirty="0"/>
              <a:t>', '</a:t>
            </a:r>
            <a:r>
              <a:rPr lang="tr-TR" sz="2000" b="1" dirty="0" err="1"/>
              <a:t>price</a:t>
            </a:r>
            <a:r>
              <a:rPr lang="tr-TR" sz="2000" b="1" dirty="0"/>
              <a:t>']</a:t>
            </a:r>
          </a:p>
          <a:p>
            <a:pPr marL="285750" lvl="1" indent="0">
              <a:buNone/>
            </a:pPr>
            <a:r>
              <a:rPr lang="tr-TR" sz="2000" b="1" dirty="0" err="1"/>
              <a:t>values</a:t>
            </a:r>
            <a:r>
              <a:rPr lang="tr-TR" sz="2000" b="1" dirty="0"/>
              <a:t> = ['GOOG', 100, 490.1 ]</a:t>
            </a:r>
          </a:p>
          <a:p>
            <a:pPr marL="285750" lvl="1" indent="0">
              <a:buNone/>
            </a:pPr>
            <a:r>
              <a:rPr lang="tr-TR" sz="2000" b="1" dirty="0" err="1"/>
              <a:t>pairs</a:t>
            </a:r>
            <a:r>
              <a:rPr lang="tr-TR" sz="2000" b="1" dirty="0"/>
              <a:t> = </a:t>
            </a:r>
            <a:r>
              <a:rPr lang="tr-TR" sz="2000" b="1" dirty="0" err="1"/>
              <a:t>zip</a:t>
            </a:r>
            <a:r>
              <a:rPr lang="tr-TR" sz="2000" b="1" dirty="0"/>
              <a:t>(</a:t>
            </a:r>
            <a:r>
              <a:rPr lang="tr-TR" sz="2000" b="1" dirty="0" err="1"/>
              <a:t>columns</a:t>
            </a:r>
            <a:r>
              <a:rPr lang="tr-TR" sz="2000" b="1" dirty="0"/>
              <a:t>, </a:t>
            </a:r>
            <a:r>
              <a:rPr lang="tr-TR" sz="2000" b="1" dirty="0" err="1"/>
              <a:t>values</a:t>
            </a:r>
            <a:r>
              <a:rPr lang="tr-TR" sz="2000" b="1" dirty="0"/>
              <a:t>)</a:t>
            </a:r>
          </a:p>
          <a:p>
            <a:pPr marL="285750" lvl="1" indent="0">
              <a:buNone/>
            </a:pPr>
            <a:r>
              <a:rPr lang="tr-TR" sz="2000" dirty="0"/>
              <a:t># ('</a:t>
            </a:r>
            <a:r>
              <a:rPr lang="tr-TR" sz="2000" dirty="0" err="1"/>
              <a:t>name','GOOG</a:t>
            </a:r>
            <a:r>
              <a:rPr lang="tr-TR" sz="2000" dirty="0"/>
              <a:t>'), ('shares',100), ('price',490.1)</a:t>
            </a:r>
          </a:p>
          <a:p>
            <a:endParaRPr lang="tr-TR" sz="2400" dirty="0"/>
          </a:p>
          <a:p>
            <a:r>
              <a:rPr lang="en-US" sz="2400" dirty="0"/>
              <a:t>One use, looping over two sequences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for column, value in pairs: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  <a:endParaRPr lang="tr-TR" sz="2000" b="1" dirty="0"/>
          </a:p>
          <a:p>
            <a:r>
              <a:rPr lang="en-US" sz="2400" dirty="0"/>
              <a:t>Another use: making dictionaries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d = </a:t>
            </a:r>
            <a:r>
              <a:rPr lang="en-US" sz="2000" b="1" dirty="0" err="1"/>
              <a:t>dict</a:t>
            </a:r>
            <a:r>
              <a:rPr lang="en-US" sz="2000" b="1" dirty="0"/>
              <a:t>(zip(columns, values))</a:t>
            </a:r>
          </a:p>
        </p:txBody>
      </p:sp>
    </p:spTree>
    <p:extLst>
      <p:ext uri="{BB962C8B-B14F-4D97-AF65-F5344CB8AC3E}">
        <p14:creationId xmlns:p14="http://schemas.microsoft.com/office/powerpoint/2010/main" val="18490633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6BE7-E3B1-44D0-B068-03C854757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F5C3-F962-43DE-A24C-7EE37932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5617"/>
            <a:ext cx="8051711" cy="5318975"/>
          </a:xfrm>
        </p:spPr>
        <p:txBody>
          <a:bodyPr>
            <a:normAutofit/>
          </a:bodyPr>
          <a:lstStyle/>
          <a:p>
            <a:r>
              <a:rPr lang="en-US" dirty="0"/>
              <a:t>A list comprehension creates a new list by applying an operation to each element of a sequence.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a = [1, 2, 3, 4, 5]</a:t>
            </a:r>
          </a:p>
          <a:p>
            <a:pPr marL="285750" lvl="1" indent="0">
              <a:buNone/>
            </a:pPr>
            <a:r>
              <a:rPr lang="en-US" b="1" dirty="0"/>
              <a:t>&gt;&gt;&gt; b = [2*x for x in a ]</a:t>
            </a:r>
          </a:p>
          <a:p>
            <a:pPr marL="285750" lvl="1" indent="0">
              <a:buNone/>
            </a:pPr>
            <a:r>
              <a:rPr lang="en-US" b="1" dirty="0"/>
              <a:t>&gt;&gt;&gt; b</a:t>
            </a:r>
          </a:p>
          <a:p>
            <a:pPr marL="285750" lvl="1" indent="0">
              <a:buNone/>
            </a:pPr>
            <a:r>
              <a:rPr lang="en-US" b="1" dirty="0"/>
              <a:t>[2, 4, 6, 8, 10]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Another example: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 names = ['Elwood', 'Jake']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 a = [</a:t>
            </a:r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name.lower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() for name in names]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 a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['</a:t>
            </a:r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elwood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', 'jake']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</a:t>
            </a:r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/>
            </a:r>
            <a:b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</a:br>
            <a:endParaRPr lang="tr-TR" dirty="0"/>
          </a:p>
          <a:p>
            <a:endParaRPr lang="en-US" dirty="0"/>
          </a:p>
          <a:p>
            <a:endParaRPr lang="en-US" b="1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18682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B334-10F3-4017-ACC1-FFE0461CF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Comp: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54944-9B2C-45ED-9771-1CB354589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r>
              <a:rPr lang="en-US" sz="2400" dirty="0"/>
              <a:t>List comprehensions are hugely useful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Collecting the values of a specific field</a:t>
            </a:r>
          </a:p>
          <a:p>
            <a:pPr marL="285750" lvl="1" indent="0">
              <a:buNone/>
            </a:pPr>
            <a:r>
              <a:rPr lang="en-US" sz="2000" b="1" dirty="0" err="1"/>
              <a:t>stocknames</a:t>
            </a:r>
            <a:r>
              <a:rPr lang="en-US" sz="2000" b="1" dirty="0"/>
              <a:t> = [s['name'] for s in stocks]</a:t>
            </a:r>
            <a:endParaRPr lang="tr-TR" sz="2000" b="1" dirty="0"/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/>
              <a:t>Performing database-like queries</a:t>
            </a:r>
          </a:p>
          <a:p>
            <a:pPr marL="285750" lvl="1" indent="0">
              <a:buNone/>
            </a:pPr>
            <a:r>
              <a:rPr lang="en-US" sz="2000" b="1" dirty="0"/>
              <a:t>a = [s for s in stocks if s['price'] &gt; 100</a:t>
            </a:r>
            <a:r>
              <a:rPr lang="tr-TR" sz="2000" b="1" dirty="0"/>
              <a:t> </a:t>
            </a:r>
            <a:r>
              <a:rPr lang="en-US" sz="2000" b="1" dirty="0"/>
              <a:t>and s['shares'] &gt; 50 ]</a:t>
            </a:r>
            <a:endParaRPr lang="tr-TR" sz="2000" b="1" dirty="0"/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/>
              <a:t>Data reductions over sequences</a:t>
            </a:r>
          </a:p>
          <a:p>
            <a:pPr marL="285750" lvl="1" indent="0">
              <a:buNone/>
            </a:pPr>
            <a:r>
              <a:rPr lang="en-US" sz="2000" b="1" dirty="0"/>
              <a:t>cost = sum([s['shares']*s['price'] for s in stocks])</a:t>
            </a:r>
          </a:p>
        </p:txBody>
      </p:sp>
    </p:spTree>
    <p:extLst>
      <p:ext uri="{BB962C8B-B14F-4D97-AF65-F5344CB8AC3E}">
        <p14:creationId xmlns:p14="http://schemas.microsoft.com/office/powerpoint/2010/main" val="9958839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6BE7-E3B1-44D0-B068-03C854757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F5C3-F962-43DE-A24C-7EE37932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5617"/>
            <a:ext cx="6622156" cy="5318975"/>
          </a:xfrm>
        </p:spPr>
        <p:txBody>
          <a:bodyPr>
            <a:normAutofit/>
          </a:bodyPr>
          <a:lstStyle/>
          <a:p>
            <a:r>
              <a:rPr lang="en-US" sz="2400" dirty="0"/>
              <a:t>General syntax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[expression for names in sequence if condition]</a:t>
            </a:r>
            <a:endParaRPr lang="tr-TR" sz="2000" b="1" dirty="0"/>
          </a:p>
          <a:p>
            <a:endParaRPr lang="tr-TR" sz="2400" dirty="0"/>
          </a:p>
          <a:p>
            <a:r>
              <a:rPr lang="tr-TR" sz="2400" dirty="0" err="1"/>
              <a:t>What</a:t>
            </a:r>
            <a:r>
              <a:rPr lang="tr-TR" sz="2400" dirty="0"/>
              <a:t> it </a:t>
            </a:r>
            <a:r>
              <a:rPr lang="tr-TR" sz="2400" dirty="0" err="1"/>
              <a:t>means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result = []</a:t>
            </a:r>
          </a:p>
          <a:p>
            <a:pPr marL="285750" lvl="1" indent="0">
              <a:buNone/>
            </a:pPr>
            <a:r>
              <a:rPr lang="en-US" sz="2000" b="1" dirty="0"/>
              <a:t>for names in sequence:</a:t>
            </a:r>
          </a:p>
          <a:p>
            <a:pPr marL="628650" lvl="2" indent="0">
              <a:buNone/>
            </a:pPr>
            <a:r>
              <a:rPr lang="en-US" sz="2000" b="1" dirty="0"/>
              <a:t>if condition:</a:t>
            </a:r>
          </a:p>
          <a:p>
            <a:pPr marL="628650" lvl="2" indent="0">
              <a:buNone/>
            </a:pPr>
            <a:r>
              <a:rPr lang="tr-TR" sz="2000" b="1" dirty="0"/>
              <a:t>	    </a:t>
            </a:r>
            <a:r>
              <a:rPr lang="en-US" sz="2000" b="1" dirty="0" err="1"/>
              <a:t>result.append</a:t>
            </a:r>
            <a:r>
              <a:rPr lang="en-US" sz="2000" b="1" dirty="0"/>
              <a:t>(expression)</a:t>
            </a:r>
            <a:endParaRPr lang="tr-TR" sz="2000" b="1" dirty="0"/>
          </a:p>
          <a:p>
            <a:pPr marL="628650" lvl="2" indent="0">
              <a:buNone/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75836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1C1D5-9B77-45CB-875A-C43E3905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8AAF-7443-4B4C-8ABE-82632F814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Real programs have more complex data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Example: </a:t>
            </a:r>
            <a:r>
              <a:rPr lang="tr-TR" sz="2400" dirty="0"/>
              <a:t>i</a:t>
            </a:r>
            <a:r>
              <a:rPr lang="en-US" sz="2400" dirty="0" err="1"/>
              <a:t>nformation</a:t>
            </a:r>
            <a:r>
              <a:rPr lang="en-US" sz="2400" dirty="0"/>
              <a:t> about a stock holding:</a:t>
            </a:r>
          </a:p>
          <a:p>
            <a:pPr lvl="1"/>
            <a:r>
              <a:rPr lang="en-US" sz="2000" dirty="0"/>
              <a:t>100 shares of GOOG at $490.10</a:t>
            </a:r>
            <a:endParaRPr lang="tr-TR" sz="2000" dirty="0"/>
          </a:p>
          <a:p>
            <a:pPr lvl="1"/>
            <a:endParaRPr lang="en-US" sz="2000" dirty="0"/>
          </a:p>
          <a:p>
            <a:r>
              <a:rPr lang="tr-TR" sz="2400" dirty="0" err="1"/>
              <a:t>This</a:t>
            </a:r>
            <a:r>
              <a:rPr lang="tr-TR" sz="2400" dirty="0"/>
              <a:t> is a</a:t>
            </a:r>
            <a:r>
              <a:rPr lang="en-US" sz="2400" dirty="0"/>
              <a:t>n "object" with three parts</a:t>
            </a:r>
          </a:p>
          <a:p>
            <a:pPr lvl="1"/>
            <a:r>
              <a:rPr lang="en-US" sz="2000" dirty="0"/>
              <a:t>Name ("GOOG", a string)</a:t>
            </a:r>
          </a:p>
          <a:p>
            <a:pPr lvl="1"/>
            <a:r>
              <a:rPr lang="en-US" sz="2000" dirty="0"/>
              <a:t>Number of shares (100, an integer)</a:t>
            </a:r>
          </a:p>
          <a:p>
            <a:pPr lvl="1"/>
            <a:r>
              <a:rPr lang="en-US" sz="2000" dirty="0"/>
              <a:t>Price (490.10, a float)</a:t>
            </a:r>
          </a:p>
        </p:txBody>
      </p:sp>
    </p:spTree>
    <p:extLst>
      <p:ext uri="{BB962C8B-B14F-4D97-AF65-F5344CB8AC3E}">
        <p14:creationId xmlns:p14="http://schemas.microsoft.com/office/powerpoint/2010/main" val="9299314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7E267-6C00-42EE-8374-37E50F6D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Digression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C7C92D-288A-49B6-A62F-FC9FEE3527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List comprehensions come from math</a:t>
                </a:r>
              </a:p>
              <a:p>
                <a:pPr marL="285750" lvl="1" indent="0">
                  <a:buNone/>
                </a:pPr>
                <a:r>
                  <a:rPr lang="en-US" b="1" dirty="0"/>
                  <a:t>a = [x*x for x in s if x &gt; 0] </a:t>
                </a:r>
                <a:r>
                  <a:rPr lang="tr-TR" b="1" dirty="0"/>
                  <a:t>		</a:t>
                </a:r>
                <a:r>
                  <a:rPr lang="en-US" b="1" dirty="0"/>
                  <a:t># Python</a:t>
                </a:r>
              </a:p>
              <a:p>
                <a:pPr marL="285750" lvl="1" indent="0">
                  <a:buNone/>
                </a:pPr>
                <a:r>
                  <a:rPr lang="en-US" b="1" dirty="0"/>
                  <a:t>a = {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/>
                  <a:t> | x ∈ s, x &gt; 0 } </a:t>
                </a:r>
                <a:r>
                  <a:rPr lang="tr-TR" b="1" dirty="0"/>
                  <a:t>		</a:t>
                </a:r>
                <a:r>
                  <a:rPr lang="en-US" b="1" dirty="0"/>
                  <a:t># Math</a:t>
                </a:r>
                <a:endParaRPr lang="tr-TR" b="1" dirty="0"/>
              </a:p>
              <a:p>
                <a:pPr marL="285750" lvl="1" indent="0">
                  <a:buNone/>
                </a:pPr>
                <a:endParaRPr lang="en-US" b="1" dirty="0"/>
              </a:p>
              <a:p>
                <a:r>
                  <a:rPr lang="en-US" dirty="0"/>
                  <a:t>Implemented in several other languages</a:t>
                </a:r>
                <a:endParaRPr lang="tr-TR" dirty="0"/>
              </a:p>
              <a:p>
                <a:endParaRPr lang="tr-TR" dirty="0"/>
              </a:p>
              <a:p>
                <a:r>
                  <a:rPr lang="en-US" dirty="0"/>
                  <a:t>But most Python programmers would</a:t>
                </a:r>
                <a:r>
                  <a:rPr lang="tr-TR" dirty="0"/>
                  <a:t> </a:t>
                </a:r>
                <a:r>
                  <a:rPr lang="en-US" dirty="0"/>
                  <a:t>probably just view this as a "cool shortcut"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C7C92D-288A-49B6-A62F-FC9FEE3527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42949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91FC-D1EB-4F14-A934-824BC060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B880E-6637-416C-9542-45B0BA87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So far: a tour of the most common types</a:t>
            </a:r>
          </a:p>
          <a:p>
            <a:pPr>
              <a:lnSpc>
                <a:spcPct val="200000"/>
              </a:lnSpc>
            </a:pPr>
            <a:r>
              <a:rPr lang="en-US" dirty="0"/>
              <a:t>Have skipped some critical details</a:t>
            </a:r>
          </a:p>
          <a:p>
            <a:pPr>
              <a:lnSpc>
                <a:spcPct val="200000"/>
              </a:lnSpc>
            </a:pPr>
            <a:r>
              <a:rPr lang="en-US" dirty="0"/>
              <a:t>Memory management</a:t>
            </a:r>
          </a:p>
          <a:p>
            <a:pPr>
              <a:lnSpc>
                <a:spcPct val="200000"/>
              </a:lnSpc>
            </a:pPr>
            <a:r>
              <a:rPr lang="en-US" dirty="0"/>
              <a:t>Copying</a:t>
            </a:r>
          </a:p>
          <a:p>
            <a:pPr>
              <a:lnSpc>
                <a:spcPct val="200000"/>
              </a:lnSpc>
            </a:pPr>
            <a:r>
              <a:rPr lang="en-US" dirty="0"/>
              <a:t>Type checking</a:t>
            </a:r>
          </a:p>
        </p:txBody>
      </p:sp>
    </p:spTree>
    <p:extLst>
      <p:ext uri="{BB962C8B-B14F-4D97-AF65-F5344CB8AC3E}">
        <p14:creationId xmlns:p14="http://schemas.microsoft.com/office/powerpoint/2010/main" val="1372748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CD1E-1BE8-438E-B44E-A98CDD18E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 with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81E7-E786-41C0-9059-E8F736540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operations in Python are related to </a:t>
            </a:r>
            <a:r>
              <a:rPr lang="en-US" b="1" i="1" u="sng" dirty="0"/>
              <a:t>assigning</a:t>
            </a:r>
            <a:r>
              <a:rPr lang="en-US" dirty="0"/>
              <a:t> or </a:t>
            </a:r>
            <a:r>
              <a:rPr lang="en-US" b="1" i="1" u="sng" dirty="0"/>
              <a:t>storing</a:t>
            </a:r>
            <a:r>
              <a:rPr lang="en-US" dirty="0"/>
              <a:t> values.</a:t>
            </a:r>
          </a:p>
          <a:p>
            <a:pPr marL="285750" lvl="1" indent="0">
              <a:buNone/>
            </a:pPr>
            <a:r>
              <a:rPr lang="en-US" b="1" dirty="0"/>
              <a:t>a = value         </a:t>
            </a:r>
            <a:r>
              <a:rPr lang="tr-TR" b="1" dirty="0"/>
              <a:t>	</a:t>
            </a:r>
            <a:r>
              <a:rPr lang="en-US" b="1" dirty="0"/>
              <a:t># Assignment to a variable</a:t>
            </a:r>
          </a:p>
          <a:p>
            <a:pPr marL="285750" lvl="1" indent="0">
              <a:buNone/>
            </a:pPr>
            <a:r>
              <a:rPr lang="en-US" b="1" dirty="0"/>
              <a:t>s[n] = value      </a:t>
            </a:r>
            <a:r>
              <a:rPr lang="tr-TR" b="1" dirty="0"/>
              <a:t>	</a:t>
            </a:r>
            <a:r>
              <a:rPr lang="en-US" b="1" dirty="0"/>
              <a:t># Assignment to a list</a:t>
            </a:r>
          </a:p>
          <a:p>
            <a:pPr marL="285750" lvl="1" indent="0">
              <a:buNone/>
            </a:pPr>
            <a:r>
              <a:rPr lang="en-US" b="1" dirty="0" err="1"/>
              <a:t>s.append</a:t>
            </a:r>
            <a:r>
              <a:rPr lang="en-US" b="1" dirty="0"/>
              <a:t>(value) </a:t>
            </a:r>
            <a:r>
              <a:rPr lang="tr-TR" b="1" dirty="0"/>
              <a:t>  </a:t>
            </a:r>
            <a:r>
              <a:rPr lang="en-US" b="1" dirty="0"/>
              <a:t>  # Appending to a list</a:t>
            </a:r>
          </a:p>
          <a:p>
            <a:pPr marL="285750" lvl="1" indent="0">
              <a:buNone/>
            </a:pPr>
            <a:r>
              <a:rPr lang="en-US" b="1" dirty="0"/>
              <a:t>d['key'] = value </a:t>
            </a:r>
            <a:r>
              <a:rPr lang="tr-TR" b="1" dirty="0"/>
              <a:t>	</a:t>
            </a:r>
            <a:r>
              <a:rPr lang="en-US" b="1" dirty="0"/>
              <a:t># Adding to a dictionary</a:t>
            </a:r>
          </a:p>
          <a:p>
            <a:endParaRPr lang="tr-TR" dirty="0"/>
          </a:p>
          <a:p>
            <a:r>
              <a:rPr lang="en-US" dirty="0"/>
              <a:t>A caution : assignment operations </a:t>
            </a:r>
            <a:r>
              <a:rPr lang="en-US" b="1" i="1" u="sng" dirty="0"/>
              <a:t>never</a:t>
            </a:r>
            <a:r>
              <a:rPr lang="tr-TR" b="1" i="1" u="sng" dirty="0"/>
              <a:t> </a:t>
            </a:r>
            <a:r>
              <a:rPr lang="en-US" b="1" i="1" u="sng" dirty="0"/>
              <a:t>make a copy </a:t>
            </a:r>
            <a:r>
              <a:rPr lang="en-US" dirty="0"/>
              <a:t>of the value being assigned</a:t>
            </a:r>
            <a:endParaRPr lang="tr-TR" dirty="0"/>
          </a:p>
          <a:p>
            <a:endParaRPr lang="en-US" dirty="0"/>
          </a:p>
          <a:p>
            <a:r>
              <a:rPr lang="en-US" dirty="0"/>
              <a:t>All assignments are merely reference copies</a:t>
            </a:r>
            <a:r>
              <a:rPr lang="tr-TR" dirty="0"/>
              <a:t> </a:t>
            </a:r>
            <a:r>
              <a:rPr lang="en-US" dirty="0"/>
              <a:t>(or pointer copies if you prefer)</a:t>
            </a:r>
          </a:p>
        </p:txBody>
      </p:sp>
    </p:spTree>
    <p:extLst>
      <p:ext uri="{BB962C8B-B14F-4D97-AF65-F5344CB8AC3E}">
        <p14:creationId xmlns:p14="http://schemas.microsoft.com/office/powerpoint/2010/main" val="23274411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7EFD-B060-404D-87F1-C80CE1AB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88C0F-8164-4587-931C-0F3E7228C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this code fragment.</a:t>
            </a:r>
          </a:p>
          <a:p>
            <a:pPr marL="342900" lvl="1" indent="0">
              <a:buNone/>
            </a:pPr>
            <a:r>
              <a:rPr lang="pt-BR" b="1" dirty="0"/>
              <a:t>a = [1,2,3]</a:t>
            </a:r>
          </a:p>
          <a:p>
            <a:pPr marL="342900" lvl="1" indent="0">
              <a:buNone/>
            </a:pPr>
            <a:r>
              <a:rPr lang="pt-BR" b="1" dirty="0"/>
              <a:t>b = a</a:t>
            </a:r>
          </a:p>
          <a:p>
            <a:pPr marL="342900" lvl="1" indent="0">
              <a:buNone/>
            </a:pPr>
            <a:r>
              <a:rPr lang="pt-BR" b="1" dirty="0"/>
              <a:t>c = [a,b]</a:t>
            </a:r>
            <a:endParaRPr lang="tr-TR" b="1" dirty="0"/>
          </a:p>
          <a:p>
            <a:pPr marL="342900" lvl="1" indent="0">
              <a:buNone/>
            </a:pPr>
            <a:endParaRPr lang="en-US" b="1" dirty="0"/>
          </a:p>
          <a:p>
            <a:r>
              <a:rPr lang="en-US" dirty="0"/>
              <a:t>picture of the underlying memory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4A3C0B1-7FCF-4211-8AB6-B113CF97D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43" y="3816349"/>
            <a:ext cx="677227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7650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76629-DF37-4BFB-AD54-DDE723DD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EF26D-173A-41E6-BE39-17450C47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Modifying a value affects all references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a.append</a:t>
            </a:r>
            <a:r>
              <a:rPr lang="en-US" b="1" dirty="0"/>
              <a:t>(999)</a:t>
            </a:r>
          </a:p>
          <a:p>
            <a:pPr marL="285750" lvl="1" indent="0">
              <a:buNone/>
            </a:pPr>
            <a:r>
              <a:rPr lang="en-US" b="1" dirty="0"/>
              <a:t>&gt;&gt;&gt; a</a:t>
            </a:r>
          </a:p>
          <a:p>
            <a:pPr marL="285750" lvl="1" indent="0">
              <a:buNone/>
            </a:pPr>
            <a:r>
              <a:rPr lang="en-US" b="1" dirty="0"/>
              <a:t>[1,2,3,999]</a:t>
            </a:r>
          </a:p>
          <a:p>
            <a:pPr marL="285750" lvl="1" indent="0">
              <a:buNone/>
            </a:pPr>
            <a:r>
              <a:rPr lang="en-US" b="1" dirty="0"/>
              <a:t>&gt;&gt;&gt; b</a:t>
            </a:r>
          </a:p>
          <a:p>
            <a:pPr marL="285750" lvl="1" indent="0">
              <a:buNone/>
            </a:pPr>
            <a:r>
              <a:rPr lang="en-US" b="1" dirty="0"/>
              <a:t>[1,2,3,999]</a:t>
            </a:r>
          </a:p>
          <a:p>
            <a:pPr marL="285750" lvl="1" indent="0">
              <a:buNone/>
            </a:pPr>
            <a:r>
              <a:rPr lang="en-US" b="1" dirty="0"/>
              <a:t>&gt;&gt;&gt; c</a:t>
            </a:r>
          </a:p>
          <a:p>
            <a:pPr marL="285750" lvl="1" indent="0">
              <a:buNone/>
            </a:pPr>
            <a:r>
              <a:rPr lang="en-US" b="1" dirty="0"/>
              <a:t>[[1,2,3,999], [1,2,3,999]]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Notice how a change in the original list shows up everywhere else. </a:t>
            </a:r>
            <a:endParaRPr lang="tr-TR" dirty="0"/>
          </a:p>
          <a:p>
            <a:r>
              <a:rPr lang="en-US" dirty="0"/>
              <a:t>This is because no copies were ever made. Everything is pointing to the same thing.</a:t>
            </a:r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4327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9F74-8986-472A-AF5D-AFD7239C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Reassigning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A90-0E73-4873-A540-D9D7C4A0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Reassigning a value never overwrites the memory used by the previous value.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pt-BR" dirty="0"/>
              <a:t>a = [1,2,3]</a:t>
            </a:r>
          </a:p>
          <a:p>
            <a:pPr marL="285750" lvl="1" indent="0">
              <a:buNone/>
            </a:pPr>
            <a:r>
              <a:rPr lang="pt-BR" dirty="0"/>
              <a:t>b = a</a:t>
            </a: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pt-BR" dirty="0"/>
          </a:p>
          <a:p>
            <a:pPr marL="285750" lvl="1" indent="0">
              <a:buNone/>
            </a:pPr>
            <a:r>
              <a:rPr lang="pt-BR" dirty="0"/>
              <a:t>a = [4,5,6]</a:t>
            </a: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/>
            <a:r>
              <a:rPr lang="en-US" dirty="0"/>
              <a:t>Remember: Variables are names, not memory locations.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775D2A-3AC8-4B64-9613-0137A0960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501899"/>
            <a:ext cx="3642881" cy="302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221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9081E-0220-4BF2-B562-F27C1D739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Dangers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3366B-7973-4032-B13E-3ECA38028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don't know about this sharing, you will</a:t>
            </a:r>
            <a:r>
              <a:rPr lang="tr-TR" dirty="0"/>
              <a:t> </a:t>
            </a:r>
            <a:r>
              <a:rPr lang="en-US" dirty="0"/>
              <a:t>shoot yourself in the foot at some point</a:t>
            </a:r>
            <a:endParaRPr lang="tr-TR" dirty="0"/>
          </a:p>
          <a:p>
            <a:endParaRPr lang="en-US" dirty="0"/>
          </a:p>
          <a:p>
            <a:r>
              <a:rPr lang="en-US" dirty="0"/>
              <a:t>Typical scenario : You modify some data thinking</a:t>
            </a:r>
            <a:r>
              <a:rPr lang="tr-TR" dirty="0"/>
              <a:t> </a:t>
            </a:r>
            <a:r>
              <a:rPr lang="en-US" dirty="0"/>
              <a:t>that it's your own private copy and it</a:t>
            </a:r>
            <a:r>
              <a:rPr lang="tr-TR" dirty="0"/>
              <a:t> </a:t>
            </a:r>
            <a:r>
              <a:rPr lang="en-US" dirty="0"/>
              <a:t>accidentally corrupts some data in some other</a:t>
            </a:r>
            <a:r>
              <a:rPr lang="tr-TR" dirty="0"/>
              <a:t> </a:t>
            </a:r>
            <a:r>
              <a:rPr lang="en-US" dirty="0"/>
              <a:t>part of the program</a:t>
            </a:r>
            <a:endParaRPr lang="tr-TR" dirty="0"/>
          </a:p>
          <a:p>
            <a:endParaRPr lang="en-US" dirty="0"/>
          </a:p>
          <a:p>
            <a:r>
              <a:rPr lang="en-US" dirty="0"/>
              <a:t>Comment: This is one of the reasons why the</a:t>
            </a:r>
            <a:r>
              <a:rPr lang="tr-TR" dirty="0"/>
              <a:t> </a:t>
            </a:r>
            <a:r>
              <a:rPr lang="en-US" dirty="0"/>
              <a:t>primitive data types (int, float, string) are</a:t>
            </a:r>
            <a:r>
              <a:rPr lang="tr-TR" dirty="0"/>
              <a:t> </a:t>
            </a:r>
            <a:r>
              <a:rPr lang="en-US" dirty="0"/>
              <a:t>immutable (read-only)</a:t>
            </a:r>
          </a:p>
        </p:txBody>
      </p:sp>
    </p:spTree>
    <p:extLst>
      <p:ext uri="{BB962C8B-B14F-4D97-AF65-F5344CB8AC3E}">
        <p14:creationId xmlns:p14="http://schemas.microsoft.com/office/powerpoint/2010/main" val="30906635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051B6-0E37-44AD-8FAF-9B38415A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and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8167F-24CF-48A0-A97C-B5F15FD4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the </a:t>
            </a:r>
            <a:r>
              <a:rPr lang="en-US" b="1" dirty="0"/>
              <a:t>is</a:t>
            </a:r>
            <a:r>
              <a:rPr lang="en-US" dirty="0"/>
              <a:t> operator to check if two values are exactly the same object.</a:t>
            </a:r>
          </a:p>
          <a:p>
            <a:pPr marL="285750" lvl="1" indent="0">
              <a:buNone/>
            </a:pPr>
            <a:r>
              <a:rPr lang="en-US" b="1" dirty="0"/>
              <a:t>&gt;&gt;&gt; a = [1,2,3]</a:t>
            </a:r>
          </a:p>
          <a:p>
            <a:pPr marL="285750" lvl="1" indent="0">
              <a:buNone/>
            </a:pPr>
            <a:r>
              <a:rPr lang="en-US" b="1" dirty="0"/>
              <a:t>&gt;&gt;&gt; b = a</a:t>
            </a:r>
          </a:p>
          <a:p>
            <a:pPr marL="285750" lvl="1" indent="0">
              <a:buNone/>
            </a:pPr>
            <a:r>
              <a:rPr lang="en-US" b="1" dirty="0"/>
              <a:t>&gt;&gt;&gt; a is b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is compares the object identity (an integer).</a:t>
            </a:r>
            <a:endParaRPr lang="tr-TR" dirty="0"/>
          </a:p>
          <a:p>
            <a:pPr marL="342900" lvl="1" indent="0">
              <a:buNone/>
            </a:pPr>
            <a:r>
              <a:rPr lang="en-US" b="1" dirty="0"/>
              <a:t>&gt;&gt;&gt; id(a)</a:t>
            </a:r>
          </a:p>
          <a:p>
            <a:pPr marL="342900" lvl="1" indent="0">
              <a:buNone/>
            </a:pPr>
            <a:r>
              <a:rPr lang="en-US" b="1" dirty="0"/>
              <a:t>3588944</a:t>
            </a:r>
          </a:p>
          <a:p>
            <a:pPr marL="342900" lvl="1" indent="0">
              <a:buNone/>
            </a:pPr>
            <a:r>
              <a:rPr lang="en-US" b="1" dirty="0"/>
              <a:t>&gt;&gt;&gt; id(b)</a:t>
            </a:r>
          </a:p>
          <a:p>
            <a:pPr marL="342900" lvl="1" indent="0">
              <a:buNone/>
            </a:pPr>
            <a:r>
              <a:rPr lang="en-US" b="1" dirty="0"/>
              <a:t>3588944</a:t>
            </a:r>
          </a:p>
          <a:p>
            <a:pPr marL="342900" lvl="1" indent="0">
              <a:buNone/>
            </a:pPr>
            <a:r>
              <a:rPr lang="en-US" b="1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39687584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509F68-CFF4-4F5E-A157-AF9F16030C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4"/>
          <a:stretch/>
        </p:blipFill>
        <p:spPr>
          <a:xfrm>
            <a:off x="4773904" y="3019223"/>
            <a:ext cx="4133091" cy="2261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F370C0-1C63-4391-AA93-B25CBE18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025BB-37D4-4D9C-A46D-E20267392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Lists and </a:t>
            </a:r>
            <a:r>
              <a:rPr lang="en-US" dirty="0" err="1"/>
              <a:t>dicts</a:t>
            </a:r>
            <a:r>
              <a:rPr lang="en-US" dirty="0"/>
              <a:t> have methods for copying.</a:t>
            </a:r>
          </a:p>
          <a:p>
            <a:pPr marL="342900" lvl="1" indent="0">
              <a:buNone/>
            </a:pPr>
            <a:r>
              <a:rPr lang="en-US" b="1" dirty="0"/>
              <a:t>&gt;&gt;&gt; a = [2,3,[100,101],4]</a:t>
            </a:r>
          </a:p>
          <a:p>
            <a:pPr marL="342900" lvl="1" indent="0">
              <a:buNone/>
            </a:pPr>
            <a:r>
              <a:rPr lang="en-US" b="1" dirty="0"/>
              <a:t>&gt;&gt;&gt; b = list(a) # Make a copy</a:t>
            </a:r>
          </a:p>
          <a:p>
            <a:pPr marL="342900" lvl="1" indent="0">
              <a:buNone/>
            </a:pPr>
            <a:r>
              <a:rPr lang="en-US" b="1" dirty="0"/>
              <a:t>&gt;&gt;&gt; a is b</a:t>
            </a:r>
          </a:p>
          <a:p>
            <a:pPr marL="342900" lvl="1" indent="0">
              <a:buNone/>
            </a:pPr>
            <a:r>
              <a:rPr lang="en-US" b="1" dirty="0"/>
              <a:t>False</a:t>
            </a:r>
          </a:p>
          <a:p>
            <a:endParaRPr lang="tr-TR" dirty="0"/>
          </a:p>
          <a:p>
            <a:r>
              <a:rPr lang="en-US" dirty="0"/>
              <a:t>It's a new list, but the list items are shared.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a[2].append(102)</a:t>
            </a:r>
          </a:p>
          <a:p>
            <a:pPr marL="285750" lvl="1" indent="0">
              <a:buNone/>
            </a:pPr>
            <a:r>
              <a:rPr lang="en-US" b="1" dirty="0"/>
              <a:t>&gt;&gt;&gt; b[2]</a:t>
            </a:r>
          </a:p>
          <a:p>
            <a:pPr marL="285750" lvl="1" indent="0">
              <a:buNone/>
            </a:pPr>
            <a:r>
              <a:rPr lang="en-US" b="1" dirty="0"/>
              <a:t>[100,101,102]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r>
              <a:rPr lang="en-US" b="1" dirty="0"/>
              <a:t>&gt;&gt;&gt; a[2] is b[2]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56FD9C-4B4D-4203-BA33-2AF979C3B04C}"/>
              </a:ext>
            </a:extLst>
          </p:cNvPr>
          <p:cNvSpPr txBox="1"/>
          <p:nvPr/>
        </p:nvSpPr>
        <p:spPr>
          <a:xfrm>
            <a:off x="3316310" y="495717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This inner list is</a:t>
            </a:r>
          </a:p>
          <a:p>
            <a:pPr algn="l"/>
            <a:r>
              <a:rPr lang="en-US" sz="1800" b="0" i="0" u="none" strike="noStrike" baseline="0" dirty="0">
                <a:latin typeface="GillSans"/>
              </a:rPr>
              <a:t>still being shared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946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396C-DAE7-4E98-864D-90AB2932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Copying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615D0-920B-40BA-BA65-9EAA456BC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need to make a copy of an object and all the objects contained within it. </a:t>
            </a:r>
            <a:endParaRPr lang="tr-TR" dirty="0"/>
          </a:p>
          <a:p>
            <a:r>
              <a:rPr lang="tr-TR" dirty="0"/>
              <a:t>U</a:t>
            </a:r>
            <a:r>
              <a:rPr lang="en-US" dirty="0"/>
              <a:t>se the copy module for this: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a = [2,3,[100,101],4]</a:t>
            </a:r>
          </a:p>
          <a:p>
            <a:pPr marL="285750" lvl="1" indent="0">
              <a:buNone/>
            </a:pPr>
            <a:r>
              <a:rPr lang="en-US" b="1" dirty="0"/>
              <a:t>&gt;&gt;&gt; import copy</a:t>
            </a:r>
          </a:p>
          <a:p>
            <a:pPr marL="285750" lvl="1" indent="0">
              <a:buNone/>
            </a:pPr>
            <a:r>
              <a:rPr lang="en-US" b="1" dirty="0"/>
              <a:t>&gt;&gt;&gt; b = </a:t>
            </a:r>
            <a:r>
              <a:rPr lang="en-US" b="1" dirty="0" err="1"/>
              <a:t>copy.deepcopy</a:t>
            </a:r>
            <a:r>
              <a:rPr lang="en-US" b="1" dirty="0"/>
              <a:t>(a)</a:t>
            </a:r>
          </a:p>
          <a:p>
            <a:pPr marL="285750" lvl="1" indent="0">
              <a:buNone/>
            </a:pPr>
            <a:r>
              <a:rPr lang="en-US" b="1" dirty="0"/>
              <a:t>&gt;&gt;&gt; a[2].append(102)</a:t>
            </a:r>
          </a:p>
          <a:p>
            <a:pPr marL="285750" lvl="1" indent="0">
              <a:buNone/>
            </a:pPr>
            <a:r>
              <a:rPr lang="en-US" b="1" dirty="0"/>
              <a:t>&gt;&gt;&gt; b[2]</a:t>
            </a:r>
          </a:p>
          <a:p>
            <a:pPr marL="285750" lvl="1" indent="0">
              <a:buNone/>
            </a:pPr>
            <a:r>
              <a:rPr lang="en-US" b="1" dirty="0"/>
              <a:t>[100,101]</a:t>
            </a:r>
          </a:p>
          <a:p>
            <a:pPr marL="285750" lvl="1" indent="0">
              <a:buNone/>
            </a:pPr>
            <a:r>
              <a:rPr lang="en-US" b="1" dirty="0"/>
              <a:t>&gt;&gt;&gt; a[2] is b[2]</a:t>
            </a:r>
          </a:p>
          <a:p>
            <a:pPr marL="285750" lvl="1" indent="0">
              <a:buNone/>
            </a:pPr>
            <a:r>
              <a:rPr lang="en-US" b="1" dirty="0"/>
              <a:t>False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/>
            <a:r>
              <a:rPr lang="en-US" dirty="0"/>
              <a:t>This is the only safe way to copy something</a:t>
            </a:r>
          </a:p>
        </p:txBody>
      </p:sp>
    </p:spTree>
    <p:extLst>
      <p:ext uri="{BB962C8B-B14F-4D97-AF65-F5344CB8AC3E}">
        <p14:creationId xmlns:p14="http://schemas.microsoft.com/office/powerpoint/2010/main" val="174634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430E-4091-4931-9ACE-582A7D62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0D24-B2DD-4792-A100-A37B1EF34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collection of values grouped together</a:t>
            </a:r>
          </a:p>
          <a:p>
            <a:endParaRPr lang="en-US" sz="2400" dirty="0"/>
          </a:p>
          <a:p>
            <a:r>
              <a:rPr lang="en-US" sz="2400" dirty="0"/>
              <a:t>Example:</a:t>
            </a:r>
          </a:p>
          <a:p>
            <a:pPr marL="342900" lvl="1" indent="0">
              <a:buNone/>
            </a:pPr>
            <a:r>
              <a:rPr lang="tr-TR" b="1" dirty="0"/>
              <a:t>	</a:t>
            </a:r>
            <a:r>
              <a:rPr lang="en-US" b="1" dirty="0"/>
              <a:t>s = ('GOOG', 100, 490.1)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sz="2400" dirty="0"/>
              <a:t>Sometimes the () are omitted in syntax</a:t>
            </a:r>
          </a:p>
          <a:p>
            <a:pPr marL="685800" lvl="2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s = 'GOOG', 100, 490.1</a:t>
            </a:r>
          </a:p>
          <a:p>
            <a:pPr marL="685800" lvl="2" indent="0">
              <a:buNone/>
            </a:pP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2400" dirty="0"/>
              <a:t>Special cases (0-tuple, 1-tuple)</a:t>
            </a:r>
          </a:p>
          <a:p>
            <a:pPr marL="685800" lvl="2" indent="0">
              <a:buNone/>
            </a:pPr>
            <a:r>
              <a:rPr lang="en-US" sz="1600" b="1" dirty="0"/>
              <a:t>t = () </a:t>
            </a:r>
            <a:r>
              <a:rPr lang="tr-TR" sz="1600" b="1" dirty="0"/>
              <a:t>			</a:t>
            </a:r>
            <a:r>
              <a:rPr lang="en-US" sz="1600" b="1" dirty="0"/>
              <a:t># An empty tuple</a:t>
            </a:r>
          </a:p>
          <a:p>
            <a:pPr marL="685800" lvl="2" indent="0">
              <a:buNone/>
            </a:pPr>
            <a:r>
              <a:rPr lang="en-US" sz="1600" b="1" dirty="0"/>
              <a:t>w = ('GOOG’,) </a:t>
            </a:r>
            <a:r>
              <a:rPr lang="tr-TR" sz="1600" b="1" dirty="0"/>
              <a:t>		</a:t>
            </a:r>
            <a:r>
              <a:rPr lang="en-US" sz="1600" b="1" dirty="0"/>
              <a:t># A 1-item tuple</a:t>
            </a:r>
          </a:p>
        </p:txBody>
      </p:sp>
    </p:spTree>
    <p:extLst>
      <p:ext uri="{BB962C8B-B14F-4D97-AF65-F5344CB8AC3E}">
        <p14:creationId xmlns:p14="http://schemas.microsoft.com/office/powerpoint/2010/main" val="36813733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56458-1178-4634-B920-3F801988B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Names, Values,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709C1-8279-44B4-92EB-6AFC121EE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names do not have a type. It's only a name.</a:t>
            </a:r>
            <a:endParaRPr lang="tr-TR" dirty="0"/>
          </a:p>
          <a:p>
            <a:r>
              <a:rPr lang="en-US" dirty="0"/>
              <a:t>However, values do have an underlying type.</a:t>
            </a:r>
          </a:p>
          <a:p>
            <a:pPr marL="285750" lvl="1" indent="0">
              <a:buNone/>
            </a:pPr>
            <a:r>
              <a:rPr lang="en-US" b="1" dirty="0"/>
              <a:t>&gt;&gt;&gt; a = 42</a:t>
            </a:r>
          </a:p>
          <a:p>
            <a:pPr marL="285750" lvl="1" indent="0">
              <a:buNone/>
            </a:pPr>
            <a:r>
              <a:rPr lang="en-US" b="1" dirty="0"/>
              <a:t>&gt;&gt;&gt; b = 'Hello World'</a:t>
            </a:r>
          </a:p>
          <a:p>
            <a:pPr marL="285750" lvl="1" indent="0">
              <a:buNone/>
            </a:pPr>
            <a:r>
              <a:rPr lang="en-US" b="1" dirty="0"/>
              <a:t>&gt;&gt;&gt; type(a)</a:t>
            </a:r>
          </a:p>
          <a:p>
            <a:pPr marL="285750" lvl="1" indent="0">
              <a:buNone/>
            </a:pPr>
            <a:r>
              <a:rPr lang="en-US" b="1" dirty="0"/>
              <a:t>&lt;type 'int'&gt;</a:t>
            </a:r>
          </a:p>
          <a:p>
            <a:pPr marL="285750" lvl="1" indent="0">
              <a:buNone/>
            </a:pPr>
            <a:r>
              <a:rPr lang="en-US" b="1" dirty="0"/>
              <a:t>&gt;&gt;&gt; type(b)</a:t>
            </a:r>
          </a:p>
          <a:p>
            <a:pPr marL="285750" lvl="1" indent="0">
              <a:buNone/>
            </a:pPr>
            <a:r>
              <a:rPr lang="en-US" b="1" dirty="0"/>
              <a:t>&lt;type 'str'&gt;</a:t>
            </a:r>
          </a:p>
          <a:p>
            <a:endParaRPr lang="tr-TR" dirty="0"/>
          </a:p>
          <a:p>
            <a:r>
              <a:rPr lang="en-US" dirty="0"/>
              <a:t>type() will tell you what it is. </a:t>
            </a:r>
            <a:endParaRPr lang="tr-TR" dirty="0"/>
          </a:p>
          <a:p>
            <a:r>
              <a:rPr lang="en-US" dirty="0"/>
              <a:t>The type name is usually used as a function that creates or converts a value to that type.</a:t>
            </a:r>
          </a:p>
          <a:p>
            <a:endParaRPr lang="en-US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426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1F6FC-C144-4984-A147-0A77A83F9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404F7-DA51-4EB7-A926-620C06597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tell if an object is a specific type.</a:t>
            </a:r>
          </a:p>
          <a:p>
            <a:pPr marL="285750" lvl="1" indent="0">
              <a:buNone/>
            </a:pPr>
            <a:r>
              <a:rPr lang="en-US" b="1" dirty="0"/>
              <a:t>if </a:t>
            </a:r>
            <a:r>
              <a:rPr lang="en-US" b="1" dirty="0" err="1"/>
              <a:t>isinstance</a:t>
            </a:r>
            <a:r>
              <a:rPr lang="en-US" b="1" dirty="0"/>
              <a:t>(a, list):</a:t>
            </a:r>
          </a:p>
          <a:p>
            <a:pPr marL="285750" lvl="1" indent="0">
              <a:buNone/>
            </a:pPr>
            <a:r>
              <a:rPr lang="en-US" b="1" dirty="0"/>
              <a:t>    print('a is a list’)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Checking for one of many possible types.</a:t>
            </a:r>
          </a:p>
          <a:p>
            <a:pPr marL="285750" lvl="1" indent="0">
              <a:buNone/>
            </a:pPr>
            <a:r>
              <a:rPr lang="en-US" b="1" dirty="0"/>
              <a:t>if </a:t>
            </a:r>
            <a:r>
              <a:rPr lang="en-US" b="1" dirty="0" err="1"/>
              <a:t>isinstance</a:t>
            </a:r>
            <a:r>
              <a:rPr lang="en-US" b="1" dirty="0"/>
              <a:t>(a, (</a:t>
            </a:r>
            <a:r>
              <a:rPr lang="en-US" b="1" dirty="0" err="1"/>
              <a:t>list,tuple</a:t>
            </a:r>
            <a:r>
              <a:rPr lang="en-US" b="1" dirty="0"/>
              <a:t>)):</a:t>
            </a:r>
          </a:p>
          <a:p>
            <a:pPr marL="285750" lvl="1" indent="0">
              <a:buNone/>
            </a:pPr>
            <a:r>
              <a:rPr lang="en-US" b="1" dirty="0"/>
              <a:t>    print('a is a list or tuple’)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*Caution: Don't go overboard with type checking. It can lead to excessive code complexity.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855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AC914-9395-4B41-A6FA-BC9D38DE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078A-20BF-4BFF-AE35-4B86FF600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Have looked at basic principles of working</a:t>
            </a:r>
            <a:r>
              <a:rPr lang="tr-TR" sz="2400" dirty="0"/>
              <a:t> </a:t>
            </a:r>
            <a:r>
              <a:rPr lang="en-US" sz="2400" dirty="0"/>
              <a:t>with data in Python programs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Brief look at part of the object-model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A big part of understanding most Python</a:t>
            </a:r>
            <a:r>
              <a:rPr lang="tr-TR" sz="2400" dirty="0"/>
              <a:t> </a:t>
            </a:r>
            <a:r>
              <a:rPr lang="en-US" sz="2400" dirty="0"/>
              <a:t>programs.</a:t>
            </a:r>
          </a:p>
        </p:txBody>
      </p:sp>
    </p:spTree>
    <p:extLst>
      <p:ext uri="{BB962C8B-B14F-4D97-AF65-F5344CB8AC3E}">
        <p14:creationId xmlns:p14="http://schemas.microsoft.com/office/powerpoint/2010/main" val="229654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D31F-81C8-40F9-9AC0-383AA4B47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93973"/>
          </a:xfrm>
        </p:spPr>
        <p:txBody>
          <a:bodyPr/>
          <a:lstStyle/>
          <a:p>
            <a:r>
              <a:rPr lang="en-US" dirty="0"/>
              <a:t>Tuple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97DC-1F95-4B7B-BF4E-606F351E8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3644"/>
            <a:ext cx="7886700" cy="5544355"/>
          </a:xfrm>
        </p:spPr>
        <p:txBody>
          <a:bodyPr>
            <a:normAutofit/>
          </a:bodyPr>
          <a:lstStyle/>
          <a:p>
            <a:r>
              <a:rPr lang="en-US" dirty="0"/>
              <a:t>Tuples are usually used to represent simple</a:t>
            </a:r>
            <a:r>
              <a:rPr lang="tr-TR" dirty="0"/>
              <a:t> </a:t>
            </a:r>
            <a:r>
              <a:rPr lang="en-US" dirty="0"/>
              <a:t>records and data structures</a:t>
            </a:r>
          </a:p>
          <a:p>
            <a:pPr marL="628650" lvl="2" indent="0">
              <a:buNone/>
            </a:pPr>
            <a:r>
              <a:rPr lang="en-US" sz="1600" b="1" dirty="0"/>
              <a:t>contact = ('David Beazley', 'dave@dabeaz.com')</a:t>
            </a:r>
          </a:p>
          <a:p>
            <a:pPr marL="628650" lvl="2" indent="0">
              <a:buNone/>
            </a:pPr>
            <a:r>
              <a:rPr lang="en-US" sz="1600" b="1" dirty="0"/>
              <a:t>stock = ('GOOG', 100, 490.1)</a:t>
            </a:r>
          </a:p>
          <a:p>
            <a:pPr marL="628650" lvl="2" indent="0">
              <a:buNone/>
            </a:pPr>
            <a:r>
              <a:rPr lang="en-US" sz="1600" b="1" dirty="0"/>
              <a:t>host = ('www.python.org', 80)</a:t>
            </a:r>
            <a:endParaRPr lang="en-US" dirty="0"/>
          </a:p>
          <a:p>
            <a:r>
              <a:rPr lang="en-US" dirty="0"/>
              <a:t>Basically, a single "object" of multiple parts</a:t>
            </a:r>
            <a:r>
              <a:rPr lang="tr-TR" dirty="0"/>
              <a:t>. </a:t>
            </a:r>
            <a:r>
              <a:rPr lang="en-US" b="1" dirty="0"/>
              <a:t>Analogy: </a:t>
            </a:r>
            <a:r>
              <a:rPr lang="en-US" dirty="0"/>
              <a:t>A single row in a database table</a:t>
            </a:r>
            <a:endParaRPr lang="tr-TR" dirty="0"/>
          </a:p>
          <a:p>
            <a:r>
              <a:rPr lang="en-US" dirty="0"/>
              <a:t>Tuple contents are ordered (like an array).</a:t>
            </a:r>
          </a:p>
          <a:p>
            <a:pPr marL="628650" lvl="2" indent="0">
              <a:buNone/>
            </a:pPr>
            <a:r>
              <a:rPr lang="en-US" sz="1600" b="1" dirty="0"/>
              <a:t>s = ('GOOG', 100, 490.1)</a:t>
            </a:r>
          </a:p>
          <a:p>
            <a:pPr marL="628650" lvl="2" indent="0">
              <a:buNone/>
            </a:pPr>
            <a:r>
              <a:rPr lang="en-US" sz="1600" b="1" dirty="0"/>
              <a:t>name = s[0]                 # 'GOOG'</a:t>
            </a:r>
          </a:p>
          <a:p>
            <a:pPr marL="628650" lvl="2" indent="0">
              <a:buNone/>
            </a:pPr>
            <a:r>
              <a:rPr lang="en-US" sz="1600" b="1" dirty="0"/>
              <a:t>shares = s[1]               </a:t>
            </a:r>
            <a:r>
              <a:rPr lang="tr-TR" sz="1600" b="1" dirty="0"/>
              <a:t> </a:t>
            </a:r>
            <a:r>
              <a:rPr lang="en-US" sz="1600" b="1" dirty="0"/>
              <a:t># 100</a:t>
            </a:r>
          </a:p>
          <a:p>
            <a:pPr marL="628650" lvl="2" indent="0">
              <a:buNone/>
            </a:pPr>
            <a:r>
              <a:rPr lang="en-US" sz="1600" b="1" dirty="0"/>
              <a:t>price = s[2]               </a:t>
            </a:r>
            <a:r>
              <a:rPr lang="tr-TR" sz="1600" b="1" dirty="0"/>
              <a:t>   </a:t>
            </a:r>
            <a:r>
              <a:rPr lang="en-US" sz="1600" b="1" dirty="0"/>
              <a:t> # 490.1</a:t>
            </a:r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</a:rPr>
              <a:t>However, the contents </a:t>
            </a:r>
            <a:r>
              <a:rPr lang="en-US" b="1" i="0" u="sng" dirty="0">
                <a:solidFill>
                  <a:srgbClr val="C00000"/>
                </a:solidFill>
                <a:effectLst/>
              </a:rPr>
              <a:t>can't be modified.</a:t>
            </a:r>
          </a:p>
          <a:p>
            <a:pPr marL="628650" lvl="2" indent="0">
              <a:buNone/>
            </a:pPr>
            <a:r>
              <a:rPr lang="en-US" sz="1600" b="1" i="0" dirty="0">
                <a:solidFill>
                  <a:srgbClr val="24292F"/>
                </a:solidFill>
                <a:effectLst/>
              </a:rPr>
              <a:t>&gt;&gt;&gt; s[1] = 75</a:t>
            </a:r>
          </a:p>
          <a:p>
            <a:pPr marL="628650" lvl="2" indent="0">
              <a:buNone/>
            </a:pPr>
            <a:r>
              <a:rPr lang="en-US" sz="1600" b="1" i="0" dirty="0" err="1">
                <a:solidFill>
                  <a:srgbClr val="24292F"/>
                </a:solidFill>
                <a:effectLst/>
              </a:rPr>
              <a:t>TypeError</a:t>
            </a:r>
            <a:r>
              <a:rPr lang="en-US" sz="1600" b="1" i="0" dirty="0">
                <a:solidFill>
                  <a:srgbClr val="24292F"/>
                </a:solidFill>
                <a:effectLst/>
              </a:rPr>
              <a:t>: object does not support item assignment</a:t>
            </a:r>
            <a:endParaRPr lang="tr-TR" sz="1600" b="1" i="0" dirty="0">
              <a:solidFill>
                <a:srgbClr val="24292F"/>
              </a:solidFill>
              <a:effectLst/>
            </a:endParaRPr>
          </a:p>
          <a:p>
            <a:pPr marL="285750"/>
            <a:r>
              <a:rPr lang="en-US" b="0" i="0" dirty="0">
                <a:solidFill>
                  <a:srgbClr val="24292F"/>
                </a:solidFill>
                <a:effectLst/>
              </a:rPr>
              <a:t>You can, however, make a new tuple based on a current tuple.</a:t>
            </a:r>
          </a:p>
          <a:p>
            <a:pPr marL="628650" lvl="2" indent="0">
              <a:buNone/>
            </a:pPr>
            <a:r>
              <a:rPr lang="en-US" sz="1600" b="1" i="0" dirty="0">
                <a:solidFill>
                  <a:srgbClr val="24292F"/>
                </a:solidFill>
                <a:effectLst/>
              </a:rPr>
              <a:t>s = (s[0], 75, s[2])</a:t>
            </a:r>
          </a:p>
        </p:txBody>
      </p:sp>
    </p:spTree>
    <p:extLst>
      <p:ext uri="{BB962C8B-B14F-4D97-AF65-F5344CB8AC3E}">
        <p14:creationId xmlns:p14="http://schemas.microsoft.com/office/powerpoint/2010/main" val="586528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139C-7A10-4349-92A9-F1993E56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Tuple Packing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39427-FBC9-4F43-AC0D-6D9A75BC2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9708"/>
            <a:ext cx="7886700" cy="49731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Tuples are more about packing related items together into a single entity.</a:t>
            </a:r>
          </a:p>
          <a:p>
            <a:pPr marL="342900" lvl="1" indent="0">
              <a:buNone/>
            </a:pPr>
            <a:r>
              <a:rPr lang="en-US" b="1" dirty="0"/>
              <a:t>s = ('GOOG', 100, 490.1)</a:t>
            </a:r>
          </a:p>
          <a:p>
            <a:r>
              <a:rPr lang="en-US" dirty="0"/>
              <a:t>The tuple is then easy to pass around to other parts of a program as a single object.</a:t>
            </a:r>
          </a:p>
          <a:p>
            <a:endParaRPr lang="en-US" dirty="0"/>
          </a:p>
          <a:p>
            <a:pPr marL="0" indent="0" algn="l">
              <a:buNone/>
            </a:pPr>
            <a:r>
              <a:rPr lang="en-US" sz="2400" b="1" i="0" dirty="0">
                <a:solidFill>
                  <a:srgbClr val="24292F"/>
                </a:solidFill>
                <a:effectLst/>
                <a:latin typeface="-apple-system"/>
              </a:rPr>
              <a:t>Tuple Unpacking</a:t>
            </a:r>
            <a:r>
              <a:rPr lang="tr-TR" sz="2400" b="1" i="0" dirty="0">
                <a:solidFill>
                  <a:srgbClr val="24292F"/>
                </a:solidFill>
                <a:effectLst/>
                <a:latin typeface="-apple-system"/>
              </a:rPr>
              <a:t>:</a:t>
            </a:r>
            <a:endParaRPr lang="en-US" sz="2400" b="1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dirty="0"/>
              <a:t>To use the tuple elsewhere, you can unpack its parts into variables.</a:t>
            </a:r>
          </a:p>
          <a:p>
            <a:pPr marL="285750" lvl="1" indent="0">
              <a:buNone/>
            </a:pPr>
            <a:r>
              <a:rPr lang="en-US" b="1" dirty="0"/>
              <a:t>name, shares, price = s</a:t>
            </a:r>
          </a:p>
          <a:p>
            <a:pPr marL="285750" lvl="1" indent="0">
              <a:buNone/>
            </a:pPr>
            <a:r>
              <a:rPr lang="en-US" b="1" dirty="0"/>
              <a:t>print('Cost', shares * price)</a:t>
            </a:r>
          </a:p>
          <a:p>
            <a:r>
              <a:rPr lang="en-US" dirty="0"/>
              <a:t>The number of variables on the left must match the tuple structure.</a:t>
            </a:r>
          </a:p>
          <a:p>
            <a:pPr marL="285750" lvl="1" indent="0">
              <a:buNone/>
            </a:pPr>
            <a:r>
              <a:rPr lang="en-US" b="1" dirty="0"/>
              <a:t>name, shares = s     # ERROR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ValueError</a:t>
            </a:r>
            <a:r>
              <a:rPr lang="en-US" b="1" dirty="0"/>
              <a:t>: too many values to unpack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C849-93EA-4678-A238-AA9AD145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1550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Tuples vs. Lists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F32A3-FCEA-4DD7-AB82-E75D2A942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4644377"/>
          </a:xfrm>
        </p:spPr>
        <p:txBody>
          <a:bodyPr>
            <a:normAutofit/>
          </a:bodyPr>
          <a:lstStyle/>
          <a:p>
            <a:r>
              <a:rPr lang="en-US" sz="2400" dirty="0"/>
              <a:t>Are tuples just a read-only list? No.</a:t>
            </a:r>
            <a:endParaRPr lang="tr-TR" sz="2400" dirty="0"/>
          </a:p>
          <a:p>
            <a:endParaRPr lang="tr-TR" sz="2400" dirty="0"/>
          </a:p>
          <a:p>
            <a:r>
              <a:rPr lang="en-US" sz="2400" dirty="0"/>
              <a:t>Tuples are most often used for a single record</a:t>
            </a:r>
            <a:r>
              <a:rPr lang="tr-TR" sz="2400" dirty="0"/>
              <a:t> </a:t>
            </a:r>
            <a:r>
              <a:rPr lang="en-US" sz="2400" dirty="0"/>
              <a:t>consisting of multiple parts</a:t>
            </a:r>
            <a:endParaRPr lang="tr-TR" sz="2400" dirty="0"/>
          </a:p>
          <a:p>
            <a:pPr marL="285750" lvl="1" indent="0">
              <a:buNone/>
            </a:pPr>
            <a:r>
              <a:rPr lang="tr-TR" sz="2000" b="1" dirty="0"/>
              <a:t> </a:t>
            </a:r>
            <a:r>
              <a:rPr lang="tr-TR" sz="2000" b="1" dirty="0" err="1"/>
              <a:t>record</a:t>
            </a:r>
            <a:r>
              <a:rPr lang="tr-TR" sz="2000" b="1" dirty="0"/>
              <a:t> = ('GOOG', 100, 490.1)</a:t>
            </a:r>
          </a:p>
          <a:p>
            <a:pPr marL="285750" lvl="1" indent="0">
              <a:buNone/>
            </a:pPr>
            <a:endParaRPr lang="tr-TR" sz="2000" b="1" dirty="0"/>
          </a:p>
          <a:p>
            <a:pPr algn="l"/>
            <a:r>
              <a:rPr lang="en-US" sz="2000" b="0" i="0" u="none" strike="noStrike" baseline="0" dirty="0">
                <a:latin typeface="GillSans"/>
              </a:rPr>
              <a:t>Lists are usually a collection of distinct items</a:t>
            </a:r>
            <a:r>
              <a:rPr lang="tr-TR" sz="2000" b="0" i="0" u="none" strike="noStrike" baseline="0" dirty="0">
                <a:latin typeface="GillSans"/>
              </a:rPr>
              <a:t> </a:t>
            </a:r>
            <a:r>
              <a:rPr lang="en-US" sz="2000" b="0" i="0" u="none" strike="noStrike" baseline="0" dirty="0">
                <a:latin typeface="GillSans"/>
              </a:rPr>
              <a:t>(typically all of the same type)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names = ['Elwood', 'Jake', 'Curtis']</a:t>
            </a:r>
          </a:p>
        </p:txBody>
      </p:sp>
    </p:spTree>
    <p:extLst>
      <p:ext uri="{BB962C8B-B14F-4D97-AF65-F5344CB8AC3E}">
        <p14:creationId xmlns:p14="http://schemas.microsoft.com/office/powerpoint/2010/main" val="287611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CBB49-9F8F-4312-A379-F7F11ABF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Dictionaries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73FD-C286-4811-8C3A-80A80C9BA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is mapping of keys to values.</a:t>
            </a:r>
            <a:endParaRPr lang="tr-TR" dirty="0"/>
          </a:p>
          <a:p>
            <a:r>
              <a:rPr lang="tr-TR" dirty="0"/>
              <a:t>A</a:t>
            </a:r>
            <a:r>
              <a:rPr lang="en-US" dirty="0"/>
              <a:t> hash table or associative array. </a:t>
            </a:r>
            <a:endParaRPr lang="tr-TR" dirty="0"/>
          </a:p>
          <a:p>
            <a:r>
              <a:rPr lang="en-US" dirty="0"/>
              <a:t>The keys serve as indices for accessing values.</a:t>
            </a:r>
            <a:endParaRPr lang="tr-TR" dirty="0"/>
          </a:p>
          <a:p>
            <a:r>
              <a:rPr lang="tr-TR" dirty="0" err="1"/>
              <a:t>Example</a:t>
            </a:r>
            <a:r>
              <a:rPr lang="tr-TR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s = {</a:t>
            </a:r>
          </a:p>
          <a:p>
            <a:pPr marL="285750" lvl="1" indent="0">
              <a:buNone/>
            </a:pPr>
            <a:r>
              <a:rPr lang="en-US" b="1" dirty="0"/>
              <a:t>    'name': 'GOOG',</a:t>
            </a:r>
          </a:p>
          <a:p>
            <a:pPr marL="285750" lvl="1" indent="0">
              <a:buNone/>
            </a:pPr>
            <a:r>
              <a:rPr lang="en-US" b="1" dirty="0"/>
              <a:t>    'shares': 100,</a:t>
            </a:r>
          </a:p>
          <a:p>
            <a:pPr marL="285750" lvl="1" indent="0">
              <a:buNone/>
            </a:pPr>
            <a:r>
              <a:rPr lang="en-US" b="1" dirty="0"/>
              <a:t>    'price': 490.1</a:t>
            </a:r>
          </a:p>
          <a:p>
            <a:pPr marL="285750" lvl="1" indent="0">
              <a:buNone/>
            </a:pPr>
            <a:r>
              <a:rPr lang="en-US" b="1" dirty="0"/>
              <a:t>}</a:t>
            </a:r>
            <a:endParaRPr lang="tr-T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2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14406</TotalTime>
  <Words>3009</Words>
  <Application>Microsoft Office PowerPoint</Application>
  <PresentationFormat>Ekran Gösterisi (4:3)</PresentationFormat>
  <Paragraphs>670</Paragraphs>
  <Slides>52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61" baseType="lpstr">
      <vt:lpstr>-apple-system</vt:lpstr>
      <vt:lpstr>Arial</vt:lpstr>
      <vt:lpstr>Calibri</vt:lpstr>
      <vt:lpstr>Cambria Math</vt:lpstr>
      <vt:lpstr>GillSans</vt:lpstr>
      <vt:lpstr>GillSans-Italic</vt:lpstr>
      <vt:lpstr>Times New Roman</vt:lpstr>
      <vt:lpstr>Wingdings</vt:lpstr>
      <vt:lpstr>Office Theme</vt:lpstr>
      <vt:lpstr>Python Programming for Machine Learning</vt:lpstr>
      <vt:lpstr>Section 2-Working with Data</vt:lpstr>
      <vt:lpstr>Primitive Datatypes</vt:lpstr>
      <vt:lpstr>Data Structures</vt:lpstr>
      <vt:lpstr>Tuples</vt:lpstr>
      <vt:lpstr>Tuple Use</vt:lpstr>
      <vt:lpstr>Tuple Packing</vt:lpstr>
      <vt:lpstr>Tuples vs. Lists</vt:lpstr>
      <vt:lpstr>Dictionaries</vt:lpstr>
      <vt:lpstr>Dictionaries</vt:lpstr>
      <vt:lpstr>dictionary operations</vt:lpstr>
      <vt:lpstr>Why dictionaries?</vt:lpstr>
      <vt:lpstr>Containers</vt:lpstr>
      <vt:lpstr>Lists as a Container </vt:lpstr>
      <vt:lpstr>List construction</vt:lpstr>
      <vt:lpstr>Dicts as a Container</vt:lpstr>
      <vt:lpstr>Exercise</vt:lpstr>
      <vt:lpstr>Dict Construction</vt:lpstr>
      <vt:lpstr>Dictionary Lookups</vt:lpstr>
      <vt:lpstr>Sets</vt:lpstr>
      <vt:lpstr>Formatted Output</vt:lpstr>
      <vt:lpstr>Exercise</vt:lpstr>
      <vt:lpstr>String Formatting </vt:lpstr>
      <vt:lpstr>format() Function</vt:lpstr>
      <vt:lpstr>Working with Sequences</vt:lpstr>
      <vt:lpstr>Working with Sequences</vt:lpstr>
      <vt:lpstr>Sequence Slicing</vt:lpstr>
      <vt:lpstr>Extended Slices</vt:lpstr>
      <vt:lpstr>Sequence Reductions</vt:lpstr>
      <vt:lpstr>Iteration over a sequence</vt:lpstr>
      <vt:lpstr>break</vt:lpstr>
      <vt:lpstr>Looping over integers</vt:lpstr>
      <vt:lpstr>enumerate() function</vt:lpstr>
      <vt:lpstr>enumerate() Function</vt:lpstr>
      <vt:lpstr>for and tuples</vt:lpstr>
      <vt:lpstr>zip() function</vt:lpstr>
      <vt:lpstr>List Comprehensions</vt:lpstr>
      <vt:lpstr>List Comp: Examples</vt:lpstr>
      <vt:lpstr>List Comprehensions</vt:lpstr>
      <vt:lpstr>Historical Digression</vt:lpstr>
      <vt:lpstr>More details on objects</vt:lpstr>
      <vt:lpstr>The Issue with Assignment</vt:lpstr>
      <vt:lpstr>Assignment example</vt:lpstr>
      <vt:lpstr>Assignment Example</vt:lpstr>
      <vt:lpstr>Reassigning values</vt:lpstr>
      <vt:lpstr>Some Dangers</vt:lpstr>
      <vt:lpstr>Identity and References</vt:lpstr>
      <vt:lpstr>Shallow Copies</vt:lpstr>
      <vt:lpstr>Deep Copying</vt:lpstr>
      <vt:lpstr>Names, Values, Types</vt:lpstr>
      <vt:lpstr>Type Checking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</cp:lastModifiedBy>
  <cp:revision>780</cp:revision>
  <dcterms:created xsi:type="dcterms:W3CDTF">2012-05-26T14:08:44Z</dcterms:created>
  <dcterms:modified xsi:type="dcterms:W3CDTF">2023-10-16T19:00:46Z</dcterms:modified>
</cp:coreProperties>
</file>