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43"/>
  </p:notesMasterIdLst>
  <p:sldIdLst>
    <p:sldId id="256" r:id="rId2"/>
    <p:sldId id="258" r:id="rId3"/>
    <p:sldId id="265" r:id="rId4"/>
    <p:sldId id="266" r:id="rId5"/>
    <p:sldId id="264" r:id="rId6"/>
    <p:sldId id="267" r:id="rId7"/>
    <p:sldId id="268" r:id="rId8"/>
    <p:sldId id="269" r:id="rId9"/>
    <p:sldId id="270" r:id="rId10"/>
    <p:sldId id="271" r:id="rId11"/>
    <p:sldId id="273" r:id="rId12"/>
    <p:sldId id="274" r:id="rId13"/>
    <p:sldId id="277" r:id="rId14"/>
    <p:sldId id="275" r:id="rId15"/>
    <p:sldId id="276" r:id="rId16"/>
    <p:sldId id="278" r:id="rId17"/>
    <p:sldId id="279" r:id="rId18"/>
    <p:sldId id="280" r:id="rId19"/>
    <p:sldId id="282" r:id="rId20"/>
    <p:sldId id="281" r:id="rId21"/>
    <p:sldId id="283" r:id="rId22"/>
    <p:sldId id="284" r:id="rId23"/>
    <p:sldId id="285" r:id="rId24"/>
    <p:sldId id="287" r:id="rId25"/>
    <p:sldId id="286" r:id="rId26"/>
    <p:sldId id="288" r:id="rId27"/>
    <p:sldId id="289" r:id="rId28"/>
    <p:sldId id="290" r:id="rId29"/>
    <p:sldId id="291" r:id="rId30"/>
    <p:sldId id="292" r:id="rId31"/>
    <p:sldId id="293" r:id="rId32"/>
    <p:sldId id="294" r:id="rId33"/>
    <p:sldId id="303" r:id="rId34"/>
    <p:sldId id="295" r:id="rId35"/>
    <p:sldId id="296" r:id="rId36"/>
    <p:sldId id="297" r:id="rId37"/>
    <p:sldId id="298" r:id="rId38"/>
    <p:sldId id="299" r:id="rId39"/>
    <p:sldId id="300" r:id="rId40"/>
    <p:sldId id="301" r:id="rId41"/>
    <p:sldId id="302" r:id="rId4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rkann" initials="S" lastIdx="3" clrIdx="0">
    <p:extLst>
      <p:ext uri="{19B8F6BF-5375-455C-9EA6-DF929625EA0E}">
        <p15:presenceInfo xmlns:p15="http://schemas.microsoft.com/office/powerpoint/2012/main" userId="Serkan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849A0A"/>
    <a:srgbClr val="000000"/>
    <a:srgbClr val="996600"/>
    <a:srgbClr val="69699D"/>
    <a:srgbClr val="E6E6C3"/>
    <a:srgbClr val="333333"/>
    <a:srgbClr val="003366"/>
    <a:srgbClr val="666699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03" autoAdjust="0"/>
    <p:restoredTop sz="80275" autoAdjust="0"/>
  </p:normalViewPr>
  <p:slideViewPr>
    <p:cSldViewPr snapToGrid="0" snapToObjects="1">
      <p:cViewPr varScale="1">
        <p:scale>
          <a:sx n="70" d="100"/>
          <a:sy n="70" d="100"/>
        </p:scale>
        <p:origin x="1565" y="5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napToObjects="1">
      <p:cViewPr varScale="1">
        <p:scale>
          <a:sx n="68" d="100"/>
          <a:sy n="68" d="100"/>
        </p:scale>
        <p:origin x="3101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2C7BD5-06F0-9C4A-921A-01E890CD7FEA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39615-C8A6-3240-B0B3-1EA1529BD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712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200" b="0" i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39615-C8A6-3240-B0B3-1EA1529BD11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510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639615-C8A6-3240-B0B3-1EA1529BD11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833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36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777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research was carried out under the project: “Supporting the development of international mobility of research staff at CULS Prague”, reg. no. CZ.02.2.69/0.0/0.0/16_027/0008366.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717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research was carried out under the project: “Supporting the development of international mobility of research staff at CULS Prague”, reg. no. CZ.02.2.69/0.0/0.0/16_027/0008366.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480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research was carried out under the project: “Supporting the development of international mobility of research staff at CULS Prague”, reg. no. CZ.02.2.69/0.0/0.0/16_027/0008366.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38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8" name="Rectangle 1"/>
          <p:cNvSpPr txBox="1">
            <a:spLocks noChangeArrowheads="1"/>
          </p:cNvSpPr>
          <p:nvPr userDrawn="1"/>
        </p:nvSpPr>
        <p:spPr bwMode="auto">
          <a:xfrm>
            <a:off x="1" y="-2349"/>
            <a:ext cx="9144000" cy="2308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ctr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828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69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77DDE-FE91-4F9E-B6CF-F2D56CBEB0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840219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dirty="0"/>
              <a:t>M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D1C00AD-44C4-432A-B4E8-9AEC87B2B823}"/>
              </a:ext>
            </a:extLst>
          </p:cNvPr>
          <p:cNvSpPr txBox="1">
            <a:spLocks/>
          </p:cNvSpPr>
          <p:nvPr userDrawn="1"/>
        </p:nvSpPr>
        <p:spPr>
          <a:xfrm>
            <a:off x="628650" y="3404702"/>
            <a:ext cx="7886700" cy="8402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r-TR" sz="3200" dirty="0"/>
              <a:t>m</a:t>
            </a:r>
            <a:endParaRPr lang="en-US" sz="3200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5E858803-2374-4CC2-BBB0-1EDEB58B1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340363"/>
            <a:ext cx="7722523" cy="20886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8BE3917-57B4-4485-AD33-70795FEC6D2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8649" y="4330931"/>
            <a:ext cx="7800455" cy="2158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7285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870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903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38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355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411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FE19F-5CD0-4505-AE91-72C42BF1EB2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1"/>
          <p:cNvSpPr txBox="1">
            <a:spLocks noChangeArrowheads="1"/>
          </p:cNvSpPr>
          <p:nvPr userDrawn="1"/>
        </p:nvSpPr>
        <p:spPr bwMode="auto">
          <a:xfrm>
            <a:off x="1" y="-2349"/>
            <a:ext cx="9144000" cy="2308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ctr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875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85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685800" rtl="0" eaLnBrk="1" latinLnBrk="0" hangingPunct="1">
        <a:lnSpc>
          <a:spcPct val="90000"/>
        </a:lnSpc>
        <a:spcBef>
          <a:spcPts val="750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857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2857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314450" indent="-2857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657350" indent="-2857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ython.org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128" y="1307592"/>
            <a:ext cx="7739743" cy="2107340"/>
          </a:xfrm>
        </p:spPr>
        <p:txBody>
          <a:bodyPr/>
          <a:lstStyle/>
          <a:p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</a:rPr>
              <a:t>Python Programming for Machine Learning</a:t>
            </a:r>
            <a:endParaRPr lang="en-US" sz="4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624147"/>
            <a:ext cx="8305800" cy="2948932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Serkan KARTAL</a:t>
            </a:r>
            <a:endParaRPr lang="tr-TR" sz="20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Department of Computer Engineering</a:t>
            </a:r>
          </a:p>
          <a:p>
            <a:r>
              <a:rPr lang="tr-TR" sz="2000" b="1" dirty="0">
                <a:solidFill>
                  <a:schemeClr val="accent1">
                    <a:lumMod val="50000"/>
                  </a:schemeClr>
                </a:solidFill>
              </a:rPr>
              <a:t>C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</a:rPr>
              <a:t>ukurova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 University</a:t>
            </a:r>
          </a:p>
          <a:p>
            <a:endParaRPr lang="en-US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en-US" b="1" dirty="0"/>
          </a:p>
          <a:p>
            <a:endParaRPr lang="en-US" dirty="0">
              <a:solidFill>
                <a:srgbClr val="734D26"/>
              </a:solidFill>
            </a:endParaRPr>
          </a:p>
          <a:p>
            <a:endParaRPr lang="en-US" dirty="0">
              <a:solidFill>
                <a:srgbClr val="734D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84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24086-F9FA-43AA-8F86-D630ED0E5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325" y="287339"/>
            <a:ext cx="7543800" cy="1053430"/>
          </a:xfrm>
        </p:spPr>
        <p:txBody>
          <a:bodyPr/>
          <a:lstStyle/>
          <a:p>
            <a:r>
              <a:rPr lang="en-US" dirty="0"/>
              <a:t>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8F357-2ABC-4D47-AE43-BA3135B09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325" y="1138878"/>
            <a:ext cx="7886700" cy="237309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A Python program is a sequence of statements</a:t>
            </a:r>
            <a:endParaRPr lang="tr-TR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Each statement is terminated by a newline</a:t>
            </a:r>
            <a:endParaRPr lang="tr-TR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Statements are executed one after the other</a:t>
            </a:r>
            <a:r>
              <a:rPr lang="tr-TR" dirty="0"/>
              <a:t> </a:t>
            </a:r>
            <a:r>
              <a:rPr lang="en-US" dirty="0"/>
              <a:t>until you reach the end of the file.</a:t>
            </a:r>
            <a:endParaRPr lang="tr-TR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When there are no more statements, the</a:t>
            </a:r>
            <a:r>
              <a:rPr lang="tr-TR" dirty="0"/>
              <a:t> </a:t>
            </a:r>
            <a:r>
              <a:rPr lang="en-US" dirty="0"/>
              <a:t>program stops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1259637-5A9F-418E-83F6-E55A929BDDE5}"/>
              </a:ext>
            </a:extLst>
          </p:cNvPr>
          <p:cNvSpPr txBox="1">
            <a:spLocks/>
          </p:cNvSpPr>
          <p:nvPr/>
        </p:nvSpPr>
        <p:spPr>
          <a:xfrm>
            <a:off x="777875" y="3297239"/>
            <a:ext cx="7543800" cy="10534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r-TR" dirty="0" err="1"/>
              <a:t>Comments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885D79B-2808-4933-A0E4-881682FDD361}"/>
              </a:ext>
            </a:extLst>
          </p:cNvPr>
          <p:cNvSpPr txBox="1">
            <a:spLocks/>
          </p:cNvSpPr>
          <p:nvPr/>
        </p:nvSpPr>
        <p:spPr>
          <a:xfrm>
            <a:off x="974725" y="4179588"/>
            <a:ext cx="7886700" cy="2373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144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573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Comments are denoted by </a:t>
            </a:r>
            <a:r>
              <a:rPr lang="en-US" b="1" dirty="0">
                <a:solidFill>
                  <a:srgbClr val="C00000"/>
                </a:solidFill>
              </a:rPr>
              <a:t>#</a:t>
            </a:r>
            <a:endParaRPr lang="tr-TR" b="1" dirty="0">
              <a:solidFill>
                <a:srgbClr val="C00000"/>
              </a:solidFill>
            </a:endParaRPr>
          </a:p>
          <a:p>
            <a:pPr marL="285750" lvl="1" indent="0">
              <a:buNone/>
            </a:pPr>
            <a:r>
              <a:rPr lang="en-US" sz="1600" b="1" i="0" u="none" strike="noStrike" baseline="0" dirty="0">
                <a:latin typeface="Courier"/>
              </a:rPr>
              <a:t># This is a comment</a:t>
            </a:r>
          </a:p>
          <a:p>
            <a:pPr marL="285750" lvl="1" indent="0">
              <a:buNone/>
            </a:pPr>
            <a:r>
              <a:rPr lang="en-US" sz="1600" b="1" i="0" u="none" strike="noStrike" baseline="0" dirty="0">
                <a:latin typeface="Courier"/>
              </a:rPr>
              <a:t>height = 442 # Meters</a:t>
            </a:r>
            <a:endParaRPr lang="tr-TR" sz="1600" b="1" i="0" u="none" strike="noStrike" baseline="0" dirty="0">
              <a:latin typeface="Courier"/>
            </a:endParaRPr>
          </a:p>
          <a:p>
            <a:pPr marL="285750" lvl="1" indent="0">
              <a:buNone/>
            </a:pPr>
            <a:endParaRPr lang="tr-TR" sz="20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There are no block comments in Python</a:t>
            </a:r>
            <a:endParaRPr lang="tr-TR" dirty="0"/>
          </a:p>
          <a:p>
            <a:pPr marL="0" indent="0">
              <a:buNone/>
            </a:pPr>
            <a:r>
              <a:rPr lang="tr-TR" sz="2000" b="1" dirty="0"/>
              <a:t> 	(</a:t>
            </a:r>
            <a:r>
              <a:rPr lang="tr-TR" sz="2000" b="1" dirty="0" err="1"/>
              <a:t>e.g</a:t>
            </a:r>
            <a:r>
              <a:rPr lang="tr-TR" sz="2000" b="1" dirty="0"/>
              <a:t>., /* ... */).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96924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24086-F9FA-43AA-8F86-D630ED0E5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325" y="287339"/>
            <a:ext cx="7543800" cy="1053430"/>
          </a:xfrm>
        </p:spPr>
        <p:txBody>
          <a:bodyPr/>
          <a:lstStyle/>
          <a:p>
            <a:r>
              <a:rPr lang="en-US" dirty="0"/>
              <a:t>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8F357-2ABC-4D47-AE43-BA3135B09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325" y="1138877"/>
            <a:ext cx="7886700" cy="561521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A variable is just a name for some value</a:t>
            </a:r>
            <a:endParaRPr lang="tr-TR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Variable names follow same rules as C </a:t>
            </a:r>
            <a:r>
              <a:rPr lang="tr-TR" dirty="0"/>
              <a:t> </a:t>
            </a:r>
            <a:r>
              <a:rPr lang="en-US" dirty="0"/>
              <a:t>[A-Za-z_][A-Za-z0-9_]*</a:t>
            </a:r>
            <a:endParaRPr lang="tr-TR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You do not declare types (int, float, etc.)</a:t>
            </a:r>
            <a:endParaRPr lang="tr-TR" dirty="0"/>
          </a:p>
          <a:p>
            <a:pPr>
              <a:buFont typeface="Wingdings" panose="05000000000000000000" pitchFamily="2" charset="2"/>
              <a:buChar char="ü"/>
            </a:pPr>
            <a:endParaRPr lang="tr-TR" dirty="0"/>
          </a:p>
          <a:p>
            <a:pPr marL="285750" lvl="1" indent="0">
              <a:buNone/>
            </a:pPr>
            <a:r>
              <a:rPr lang="en-US" b="1" dirty="0"/>
              <a:t>height = 442 </a:t>
            </a:r>
            <a:r>
              <a:rPr lang="tr-TR" b="1" dirty="0"/>
              <a:t>		 </a:t>
            </a:r>
            <a:r>
              <a:rPr lang="en-US" b="1" dirty="0"/>
              <a:t># An integer</a:t>
            </a:r>
          </a:p>
          <a:p>
            <a:pPr marL="285750" lvl="1" indent="0">
              <a:buNone/>
            </a:pPr>
            <a:r>
              <a:rPr lang="en-US" b="1" dirty="0"/>
              <a:t>height = 442.0</a:t>
            </a:r>
            <a:r>
              <a:rPr lang="tr-TR" b="1" dirty="0"/>
              <a:t>		</a:t>
            </a:r>
            <a:r>
              <a:rPr lang="en-US" b="1" dirty="0"/>
              <a:t> # Floating point</a:t>
            </a:r>
          </a:p>
          <a:p>
            <a:pPr marL="285750" lvl="1" indent="0">
              <a:buNone/>
            </a:pPr>
            <a:r>
              <a:rPr lang="en-US" b="1" dirty="0"/>
              <a:t>height = "Really tall" </a:t>
            </a:r>
            <a:r>
              <a:rPr lang="tr-TR" b="1" dirty="0"/>
              <a:t>	 </a:t>
            </a:r>
            <a:r>
              <a:rPr lang="en-US" b="1" dirty="0"/>
              <a:t># A string</a:t>
            </a:r>
            <a:endParaRPr lang="tr-TR" b="1" dirty="0"/>
          </a:p>
          <a:p>
            <a:pPr>
              <a:buFont typeface="Wingdings" panose="05000000000000000000" pitchFamily="2" charset="2"/>
              <a:buChar char="ü"/>
            </a:pPr>
            <a:endParaRPr lang="tr-TR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Python is case sensitive</a:t>
            </a:r>
            <a:endParaRPr lang="tr-TR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These are all </a:t>
            </a:r>
            <a:r>
              <a:rPr lang="en-US" b="1" dirty="0"/>
              <a:t>different</a:t>
            </a:r>
            <a:r>
              <a:rPr lang="en-US" dirty="0"/>
              <a:t> variables:</a:t>
            </a:r>
            <a:endParaRPr lang="tr-TR" dirty="0"/>
          </a:p>
          <a:p>
            <a:pPr marL="285750" lvl="1" indent="0">
              <a:buNone/>
            </a:pPr>
            <a:r>
              <a:rPr lang="en-US" b="1" dirty="0"/>
              <a:t>name = "Jake"</a:t>
            </a:r>
          </a:p>
          <a:p>
            <a:pPr marL="285750" lvl="1" indent="0">
              <a:buNone/>
            </a:pPr>
            <a:r>
              <a:rPr lang="en-US" b="1" dirty="0"/>
              <a:t>Name = "Elwood"</a:t>
            </a:r>
          </a:p>
          <a:p>
            <a:pPr marL="285750" lvl="1" indent="0">
              <a:buNone/>
            </a:pPr>
            <a:r>
              <a:rPr lang="en-US" b="1" dirty="0"/>
              <a:t>NAME = "Guido«</a:t>
            </a:r>
            <a:endParaRPr lang="tr-TR" b="1" dirty="0"/>
          </a:p>
          <a:p>
            <a:pPr marL="285750" lvl="1" indent="0">
              <a:buNone/>
            </a:pPr>
            <a:endParaRPr lang="tr-TR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Language statements are </a:t>
            </a:r>
            <a:r>
              <a:rPr lang="en-US" b="1" dirty="0"/>
              <a:t>always</a:t>
            </a:r>
            <a:r>
              <a:rPr lang="en-US" dirty="0"/>
              <a:t> </a:t>
            </a:r>
            <a:r>
              <a:rPr lang="en-US" b="1" dirty="0"/>
              <a:t>lower-case</a:t>
            </a:r>
            <a:endParaRPr lang="tr-TR" b="1" dirty="0"/>
          </a:p>
          <a:p>
            <a:pPr marL="285750" lvl="1" indent="0">
              <a:buNone/>
            </a:pPr>
            <a:r>
              <a:rPr lang="en-US" b="1" dirty="0"/>
              <a:t>print </a:t>
            </a:r>
            <a:r>
              <a:rPr lang="tr-TR" b="1" dirty="0"/>
              <a:t>(</a:t>
            </a:r>
            <a:r>
              <a:rPr lang="en-US" b="1" dirty="0"/>
              <a:t>"Hello World"</a:t>
            </a:r>
            <a:r>
              <a:rPr lang="tr-TR" b="1" dirty="0"/>
              <a:t>)</a:t>
            </a:r>
            <a:r>
              <a:rPr lang="en-US" b="1" dirty="0"/>
              <a:t> </a:t>
            </a:r>
            <a:r>
              <a:rPr lang="tr-TR" b="1" dirty="0"/>
              <a:t>		</a:t>
            </a:r>
            <a:r>
              <a:rPr lang="en-US" b="1" dirty="0"/>
              <a:t># OK</a:t>
            </a:r>
          </a:p>
          <a:p>
            <a:pPr marL="285750" lvl="1" indent="0">
              <a:buNone/>
            </a:pPr>
            <a:r>
              <a:rPr lang="en-US" b="1" dirty="0"/>
              <a:t>PRINT </a:t>
            </a:r>
            <a:r>
              <a:rPr lang="tr-TR" b="1" dirty="0"/>
              <a:t>(</a:t>
            </a:r>
            <a:r>
              <a:rPr lang="en-US" b="1" dirty="0"/>
              <a:t>"Hello World"</a:t>
            </a:r>
            <a:r>
              <a:rPr lang="tr-TR" b="1" dirty="0"/>
              <a:t>)</a:t>
            </a:r>
            <a:r>
              <a:rPr lang="en-US" b="1" dirty="0"/>
              <a:t> </a:t>
            </a:r>
            <a:r>
              <a:rPr lang="tr-TR" b="1" dirty="0"/>
              <a:t>		</a:t>
            </a:r>
            <a:r>
              <a:rPr lang="en-US" b="1" dirty="0"/>
              <a:t># ERROR</a:t>
            </a:r>
          </a:p>
          <a:p>
            <a:pPr marL="285750" lvl="1" indent="0">
              <a:buNone/>
            </a:pPr>
            <a:r>
              <a:rPr lang="en-US" b="1" dirty="0"/>
              <a:t>while x &lt; 0: </a:t>
            </a:r>
            <a:r>
              <a:rPr lang="tr-TR" b="1" dirty="0"/>
              <a:t>				</a:t>
            </a:r>
            <a:r>
              <a:rPr lang="en-US" b="1" dirty="0"/>
              <a:t># OK</a:t>
            </a:r>
          </a:p>
          <a:p>
            <a:pPr marL="285750" lvl="1" indent="0">
              <a:buNone/>
            </a:pPr>
            <a:r>
              <a:rPr lang="en-US" b="1" dirty="0"/>
              <a:t>WHILE x &lt; 0: </a:t>
            </a:r>
            <a:r>
              <a:rPr lang="tr-TR" b="1" dirty="0"/>
              <a:t>			</a:t>
            </a:r>
            <a:r>
              <a:rPr lang="en-US" b="1" dirty="0"/>
              <a:t># ERROR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885D79B-2808-4933-A0E4-881682FDD361}"/>
              </a:ext>
            </a:extLst>
          </p:cNvPr>
          <p:cNvSpPr txBox="1">
            <a:spLocks/>
          </p:cNvSpPr>
          <p:nvPr/>
        </p:nvSpPr>
        <p:spPr>
          <a:xfrm>
            <a:off x="974725" y="4179588"/>
            <a:ext cx="7886700" cy="2373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144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573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endParaRPr lang="en-US" sz="2000" b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DA30BC8-DE94-40A3-ADB7-3237B226B4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7152" y="2218299"/>
            <a:ext cx="2969099" cy="2421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51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5D014-228F-4318-829F-662BF118D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3958D-7B93-4E7A-97F6-A7DA32C39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522" y="1326860"/>
            <a:ext cx="7886700" cy="5166013"/>
          </a:xfrm>
        </p:spPr>
        <p:txBody>
          <a:bodyPr>
            <a:normAutofit/>
          </a:bodyPr>
          <a:lstStyle/>
          <a:p>
            <a:r>
              <a:rPr lang="en-US" dirty="0"/>
              <a:t>The while statement executes a loop</a:t>
            </a:r>
            <a:endParaRPr lang="tr-TR" dirty="0"/>
          </a:p>
          <a:p>
            <a:endParaRPr lang="tr-TR" dirty="0"/>
          </a:p>
          <a:p>
            <a:pPr marL="285750" lvl="1" indent="0">
              <a:buNone/>
            </a:pPr>
            <a:r>
              <a:rPr lang="en-US" b="1" dirty="0"/>
              <a:t>while </a:t>
            </a:r>
            <a:r>
              <a:rPr lang="en-US" b="1" dirty="0" err="1"/>
              <a:t>num_bills</a:t>
            </a:r>
            <a:r>
              <a:rPr lang="en-US" b="1" dirty="0"/>
              <a:t> * </a:t>
            </a:r>
            <a:r>
              <a:rPr lang="en-US" b="1" dirty="0" err="1"/>
              <a:t>bill_thickness</a:t>
            </a:r>
            <a:r>
              <a:rPr lang="en-US" b="1" dirty="0"/>
              <a:t> &lt; </a:t>
            </a:r>
            <a:r>
              <a:rPr lang="en-US" b="1" dirty="0" err="1"/>
              <a:t>sears_height</a:t>
            </a:r>
            <a:r>
              <a:rPr lang="en-US" b="1" dirty="0"/>
              <a:t>:</a:t>
            </a:r>
          </a:p>
          <a:p>
            <a:pPr marL="628650" lvl="2" indent="0">
              <a:buNone/>
            </a:pPr>
            <a:r>
              <a:rPr lang="en-US" b="1" dirty="0"/>
              <a:t>print </a:t>
            </a:r>
            <a:r>
              <a:rPr lang="tr-TR" b="1" dirty="0"/>
              <a:t>(</a:t>
            </a:r>
            <a:r>
              <a:rPr lang="en-US" b="1" dirty="0"/>
              <a:t>day, </a:t>
            </a:r>
            <a:r>
              <a:rPr lang="en-US" b="1" dirty="0" err="1"/>
              <a:t>num_bills</a:t>
            </a:r>
            <a:r>
              <a:rPr lang="en-US" b="1" dirty="0"/>
              <a:t>, </a:t>
            </a:r>
            <a:r>
              <a:rPr lang="en-US" b="1" dirty="0" err="1"/>
              <a:t>num_bills</a:t>
            </a:r>
            <a:r>
              <a:rPr lang="en-US" b="1" dirty="0"/>
              <a:t> * </a:t>
            </a:r>
            <a:r>
              <a:rPr lang="en-US" b="1" dirty="0" err="1"/>
              <a:t>bill_thickness</a:t>
            </a:r>
            <a:r>
              <a:rPr lang="tr-TR" b="1" dirty="0"/>
              <a:t>)</a:t>
            </a:r>
            <a:endParaRPr lang="en-US" b="1" dirty="0"/>
          </a:p>
          <a:p>
            <a:pPr marL="628650" lvl="2" indent="0">
              <a:buNone/>
            </a:pPr>
            <a:r>
              <a:rPr lang="en-US" b="1" dirty="0"/>
              <a:t>day = days + 1</a:t>
            </a:r>
          </a:p>
          <a:p>
            <a:pPr marL="628650" lvl="2" indent="0">
              <a:buNone/>
            </a:pPr>
            <a:r>
              <a:rPr lang="en-US" b="1" dirty="0" err="1"/>
              <a:t>num_bills</a:t>
            </a:r>
            <a:r>
              <a:rPr lang="en-US" b="1" dirty="0"/>
              <a:t> = </a:t>
            </a:r>
            <a:r>
              <a:rPr lang="en-US" b="1" dirty="0" err="1"/>
              <a:t>num_bills</a:t>
            </a:r>
            <a:r>
              <a:rPr lang="en-US" b="1" dirty="0"/>
              <a:t> * 2</a:t>
            </a:r>
            <a:endParaRPr lang="tr-TR" b="1" dirty="0"/>
          </a:p>
          <a:p>
            <a:pPr marL="285750" lvl="1" indent="0">
              <a:buNone/>
            </a:pPr>
            <a:r>
              <a:rPr lang="en-US" b="1" dirty="0"/>
              <a:t>print('Number of days', day)</a:t>
            </a:r>
            <a:endParaRPr lang="tr-TR" b="1" dirty="0"/>
          </a:p>
          <a:p>
            <a:pPr marL="285750"/>
            <a:r>
              <a:rPr lang="en-US" dirty="0"/>
              <a:t>Executes the indented statements</a:t>
            </a:r>
            <a:r>
              <a:rPr lang="tr-TR" dirty="0"/>
              <a:t> </a:t>
            </a:r>
            <a:r>
              <a:rPr lang="en-US" dirty="0"/>
              <a:t>underneath while the condition is true</a:t>
            </a:r>
            <a:endParaRPr lang="tr-TR" dirty="0"/>
          </a:p>
          <a:p>
            <a:pPr marL="0" indent="0">
              <a:buNone/>
            </a:pPr>
            <a:r>
              <a:rPr lang="en-US" sz="2800" b="1" i="0" u="none" strike="noStrike" baseline="0" dirty="0">
                <a:latin typeface="GillSans"/>
              </a:rPr>
              <a:t>Indentation</a:t>
            </a:r>
            <a:r>
              <a:rPr lang="tr-TR" sz="2800" b="1" i="0" u="none" strike="noStrike" baseline="0" dirty="0">
                <a:latin typeface="GillSans"/>
              </a:rPr>
              <a:t>:</a:t>
            </a:r>
          </a:p>
          <a:p>
            <a:r>
              <a:rPr lang="en-US" dirty="0"/>
              <a:t>There is a preferred indentation style</a:t>
            </a:r>
          </a:p>
          <a:p>
            <a:pPr lvl="1"/>
            <a:r>
              <a:rPr lang="en-US" dirty="0"/>
              <a:t>Always use spaces</a:t>
            </a:r>
          </a:p>
          <a:p>
            <a:pPr lvl="1"/>
            <a:r>
              <a:rPr lang="en-US" dirty="0"/>
              <a:t>Use 4 spaces per level</a:t>
            </a:r>
          </a:p>
          <a:p>
            <a:pPr lvl="1"/>
            <a:r>
              <a:rPr lang="en-US" dirty="0"/>
              <a:t>Avoid tabs (convert to spaces)</a:t>
            </a:r>
          </a:p>
          <a:p>
            <a:r>
              <a:rPr lang="en-US" dirty="0"/>
              <a:t>Always use a Python-aware editor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60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903FB-BC3B-40DF-A9AD-F2C7F98D7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3060123" cy="1325563"/>
          </a:xfrm>
        </p:spPr>
        <p:txBody>
          <a:bodyPr/>
          <a:lstStyle/>
          <a:p>
            <a:r>
              <a:rPr lang="en-US" dirty="0"/>
              <a:t>Conditionals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1DE94-AD20-42C5-897D-EB0F4CE81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3340677" cy="448627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If-else</a:t>
            </a:r>
            <a:endParaRPr lang="tr-TR" dirty="0"/>
          </a:p>
          <a:p>
            <a:endParaRPr lang="tr-TR" dirty="0"/>
          </a:p>
          <a:p>
            <a:pPr marL="285750" lvl="1" indent="0">
              <a:buNone/>
            </a:pPr>
            <a:r>
              <a:rPr lang="en-US" sz="1400" b="1" dirty="0"/>
              <a:t>if a &lt; b:</a:t>
            </a:r>
          </a:p>
          <a:p>
            <a:pPr marL="285750" lvl="1" indent="0">
              <a:buNone/>
            </a:pPr>
            <a:r>
              <a:rPr lang="tr-TR" sz="1400" b="1" dirty="0"/>
              <a:t>	</a:t>
            </a:r>
            <a:r>
              <a:rPr lang="en-US" sz="1400" b="1" dirty="0"/>
              <a:t>print </a:t>
            </a:r>
            <a:r>
              <a:rPr lang="tr-TR" sz="1400" b="1" dirty="0"/>
              <a:t>(</a:t>
            </a:r>
            <a:r>
              <a:rPr lang="en-US" sz="1400" b="1" dirty="0"/>
              <a:t>"Computer says no</a:t>
            </a:r>
            <a:r>
              <a:rPr lang="tr-TR" sz="1400" b="1" dirty="0"/>
              <a:t>")</a:t>
            </a:r>
            <a:endParaRPr lang="en-US" sz="1400" b="1" dirty="0"/>
          </a:p>
          <a:p>
            <a:pPr marL="285750" lvl="1" indent="0">
              <a:buNone/>
            </a:pPr>
            <a:r>
              <a:rPr lang="en-US" sz="1400" b="1" dirty="0"/>
              <a:t>else:</a:t>
            </a:r>
          </a:p>
          <a:p>
            <a:pPr marL="285750" lvl="1" indent="0">
              <a:buNone/>
            </a:pPr>
            <a:r>
              <a:rPr lang="tr-TR" sz="1400" b="1" dirty="0"/>
              <a:t>	</a:t>
            </a:r>
            <a:r>
              <a:rPr lang="en-US" sz="1400" b="1" dirty="0"/>
              <a:t>print </a:t>
            </a:r>
            <a:r>
              <a:rPr lang="tr-TR" sz="1400" b="1" dirty="0"/>
              <a:t>(</a:t>
            </a:r>
            <a:r>
              <a:rPr lang="en-US" sz="1400" b="1" dirty="0"/>
              <a:t>"Computer says yes</a:t>
            </a:r>
            <a:r>
              <a:rPr lang="tr-TR" sz="1400" b="1" dirty="0"/>
              <a:t>")</a:t>
            </a:r>
          </a:p>
          <a:p>
            <a:pPr marL="285750" lvl="1" indent="0">
              <a:buNone/>
            </a:pPr>
            <a:endParaRPr lang="tr-TR" dirty="0"/>
          </a:p>
          <a:p>
            <a:pPr marL="285750"/>
            <a:r>
              <a:rPr lang="tr-TR" dirty="0" err="1"/>
              <a:t>If</a:t>
            </a:r>
            <a:r>
              <a:rPr lang="tr-TR" dirty="0"/>
              <a:t>-elif-else</a:t>
            </a:r>
          </a:p>
          <a:p>
            <a:pPr marL="285750"/>
            <a:endParaRPr lang="tr-TR" dirty="0"/>
          </a:p>
          <a:p>
            <a:pPr marL="285750" lvl="1" indent="0">
              <a:buNone/>
            </a:pPr>
            <a:r>
              <a:rPr lang="en-US" sz="1400" b="1" dirty="0"/>
              <a:t>if a == '+’:</a:t>
            </a:r>
          </a:p>
          <a:p>
            <a:pPr marL="285750" lvl="1" indent="0">
              <a:buNone/>
            </a:pPr>
            <a:r>
              <a:rPr lang="tr-TR" sz="1400" b="1" dirty="0"/>
              <a:t>	</a:t>
            </a:r>
            <a:r>
              <a:rPr lang="en-US" sz="1400" b="1" dirty="0"/>
              <a:t>op = PLUS</a:t>
            </a:r>
          </a:p>
          <a:p>
            <a:pPr marL="285750" lvl="1" indent="0">
              <a:buNone/>
            </a:pPr>
            <a:r>
              <a:rPr lang="en-US" sz="1400" b="1" dirty="0" err="1"/>
              <a:t>elif</a:t>
            </a:r>
            <a:r>
              <a:rPr lang="en-US" sz="1400" b="1" dirty="0"/>
              <a:t> a == '-’:</a:t>
            </a:r>
          </a:p>
          <a:p>
            <a:pPr marL="285750" lvl="1" indent="0">
              <a:buNone/>
            </a:pPr>
            <a:r>
              <a:rPr lang="tr-TR" sz="1400" b="1" dirty="0"/>
              <a:t>	</a:t>
            </a:r>
            <a:r>
              <a:rPr lang="en-US" sz="1400" b="1" dirty="0"/>
              <a:t>op = MINUS</a:t>
            </a:r>
          </a:p>
          <a:p>
            <a:pPr marL="285750" lvl="1" indent="0">
              <a:buNone/>
            </a:pPr>
            <a:r>
              <a:rPr lang="en-US" sz="1400" b="1" dirty="0" err="1"/>
              <a:t>elif</a:t>
            </a:r>
            <a:r>
              <a:rPr lang="en-US" sz="1400" b="1" dirty="0"/>
              <a:t> a == '*’:</a:t>
            </a:r>
          </a:p>
          <a:p>
            <a:pPr marL="285750" lvl="1" indent="0">
              <a:buNone/>
            </a:pPr>
            <a:r>
              <a:rPr lang="tr-TR" sz="1400" b="1" dirty="0"/>
              <a:t>	</a:t>
            </a:r>
            <a:r>
              <a:rPr lang="en-US" sz="1400" b="1" dirty="0"/>
              <a:t>op = TIMES</a:t>
            </a:r>
          </a:p>
          <a:p>
            <a:pPr marL="285750" lvl="1" indent="0">
              <a:buNone/>
            </a:pPr>
            <a:r>
              <a:rPr lang="en-US" sz="1400" b="1" dirty="0"/>
              <a:t>else:</a:t>
            </a:r>
          </a:p>
          <a:p>
            <a:pPr marL="285750" lvl="1" indent="0">
              <a:buNone/>
            </a:pPr>
            <a:r>
              <a:rPr lang="tr-TR" sz="1400" b="1" dirty="0"/>
              <a:t>	</a:t>
            </a:r>
            <a:r>
              <a:rPr lang="en-US" sz="1400" b="1" dirty="0"/>
              <a:t>op = UNKNOWN</a:t>
            </a:r>
            <a:endParaRPr lang="tr-TR" sz="14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C6698F4-645E-4256-9505-B4B15A9C091F}"/>
              </a:ext>
            </a:extLst>
          </p:cNvPr>
          <p:cNvSpPr txBox="1">
            <a:spLocks/>
          </p:cNvSpPr>
          <p:nvPr/>
        </p:nvSpPr>
        <p:spPr>
          <a:xfrm>
            <a:off x="5455227" y="365126"/>
            <a:ext cx="306012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/>
              <a:t>Relations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6218A8F-AAFB-4C15-8068-03842B6E987A}"/>
              </a:ext>
            </a:extLst>
          </p:cNvPr>
          <p:cNvSpPr txBox="1">
            <a:spLocks/>
          </p:cNvSpPr>
          <p:nvPr/>
        </p:nvSpPr>
        <p:spPr>
          <a:xfrm>
            <a:off x="4987637" y="1690689"/>
            <a:ext cx="366799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144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573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Relational operators</a:t>
            </a:r>
            <a:endParaRPr lang="tr-TR" dirty="0"/>
          </a:p>
          <a:p>
            <a:pPr marL="0" indent="0">
              <a:buNone/>
            </a:pPr>
            <a:r>
              <a:rPr lang="tr-TR" sz="1400" b="1" dirty="0"/>
              <a:t>	</a:t>
            </a:r>
            <a:r>
              <a:rPr lang="en-US" sz="1400" b="1" dirty="0"/>
              <a:t>&lt; </a:t>
            </a:r>
            <a:r>
              <a:rPr lang="tr-TR" sz="1400" b="1" dirty="0"/>
              <a:t>    </a:t>
            </a:r>
            <a:r>
              <a:rPr lang="en-US" sz="1400" b="1" dirty="0"/>
              <a:t>&gt;</a:t>
            </a:r>
            <a:r>
              <a:rPr lang="tr-TR" sz="1400" b="1" dirty="0"/>
              <a:t>    </a:t>
            </a:r>
            <a:r>
              <a:rPr lang="en-US" sz="1400" b="1" dirty="0"/>
              <a:t> &lt;= </a:t>
            </a:r>
            <a:r>
              <a:rPr lang="tr-TR" sz="1400" b="1" dirty="0"/>
              <a:t>    </a:t>
            </a:r>
            <a:r>
              <a:rPr lang="en-US" sz="1400" b="1" dirty="0"/>
              <a:t>&gt;=</a:t>
            </a:r>
            <a:r>
              <a:rPr lang="tr-TR" sz="1400" b="1" dirty="0"/>
              <a:t>  </a:t>
            </a:r>
            <a:r>
              <a:rPr lang="en-US" sz="1400" b="1" dirty="0"/>
              <a:t> </a:t>
            </a:r>
            <a:r>
              <a:rPr lang="tr-TR" sz="1400" b="1" dirty="0"/>
              <a:t>  </a:t>
            </a:r>
            <a:r>
              <a:rPr lang="en-US" sz="1400" b="1" dirty="0"/>
              <a:t>==</a:t>
            </a:r>
            <a:r>
              <a:rPr lang="tr-TR" sz="1400" b="1" dirty="0"/>
              <a:t>    </a:t>
            </a:r>
            <a:r>
              <a:rPr lang="en-US" sz="1400" b="1" dirty="0"/>
              <a:t> !=</a:t>
            </a:r>
            <a:endParaRPr lang="tr-TR" sz="1400" b="1" dirty="0"/>
          </a:p>
          <a:p>
            <a:pPr marL="0" indent="0">
              <a:buNone/>
            </a:pPr>
            <a:endParaRPr lang="tr-TR" b="1" dirty="0"/>
          </a:p>
          <a:p>
            <a:pPr marL="285750"/>
            <a:r>
              <a:rPr lang="en-US" dirty="0"/>
              <a:t>Boolean expressions (and, or, not)</a:t>
            </a:r>
            <a:endParaRPr lang="tr-TR" dirty="0"/>
          </a:p>
          <a:p>
            <a:pPr marL="285750"/>
            <a:endParaRPr lang="tr-TR" dirty="0"/>
          </a:p>
          <a:p>
            <a:pPr marL="285750" lvl="1" indent="0">
              <a:buFont typeface="Wingdings" panose="05000000000000000000" pitchFamily="2" charset="2"/>
              <a:buNone/>
            </a:pPr>
            <a:r>
              <a:rPr lang="en-US" sz="1400" b="1" dirty="0"/>
              <a:t>if b &gt;= a and b &lt;= c:</a:t>
            </a:r>
          </a:p>
          <a:p>
            <a:pPr marL="285750" lvl="1" indent="0">
              <a:buFont typeface="Wingdings" panose="05000000000000000000" pitchFamily="2" charset="2"/>
              <a:buNone/>
            </a:pPr>
            <a:r>
              <a:rPr lang="tr-TR" sz="1400" b="1" dirty="0"/>
              <a:t>	</a:t>
            </a:r>
            <a:r>
              <a:rPr lang="en-US" sz="1400" b="1" dirty="0"/>
              <a:t>print </a:t>
            </a:r>
            <a:r>
              <a:rPr lang="tr-TR" sz="1400" b="1" dirty="0"/>
              <a:t>(</a:t>
            </a:r>
            <a:r>
              <a:rPr lang="en-US" sz="1400" b="1" dirty="0"/>
              <a:t>"b is between a and c"</a:t>
            </a:r>
            <a:r>
              <a:rPr lang="tr-TR" sz="1400" b="1" dirty="0"/>
              <a:t>)</a:t>
            </a:r>
            <a:endParaRPr lang="en-US" sz="1400" b="1" dirty="0"/>
          </a:p>
          <a:p>
            <a:pPr marL="285750" lvl="1" indent="0">
              <a:buFont typeface="Wingdings" panose="05000000000000000000" pitchFamily="2" charset="2"/>
              <a:buNone/>
            </a:pPr>
            <a:r>
              <a:rPr lang="en-US" sz="1400" b="1" dirty="0"/>
              <a:t>if not (b &lt; a or b &gt; c):</a:t>
            </a:r>
          </a:p>
          <a:p>
            <a:pPr marL="285750" lvl="1" indent="0">
              <a:buFont typeface="Wingdings" panose="05000000000000000000" pitchFamily="2" charset="2"/>
              <a:buNone/>
            </a:pPr>
            <a:r>
              <a:rPr lang="tr-TR" sz="1400" b="1" dirty="0"/>
              <a:t>	</a:t>
            </a:r>
            <a:r>
              <a:rPr lang="en-US" sz="1400" b="1" dirty="0"/>
              <a:t>print </a:t>
            </a:r>
            <a:r>
              <a:rPr lang="tr-TR" sz="1400" b="1" dirty="0"/>
              <a:t>(</a:t>
            </a:r>
            <a:r>
              <a:rPr lang="en-US" sz="1400" b="1" dirty="0"/>
              <a:t>"b is still between a and c"</a:t>
            </a:r>
            <a:r>
              <a:rPr lang="tr-TR" sz="1400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4239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903FB-BC3B-40DF-A9AD-F2C7F98D7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3060123" cy="1325563"/>
          </a:xfrm>
        </p:spPr>
        <p:txBody>
          <a:bodyPr/>
          <a:lstStyle/>
          <a:p>
            <a:r>
              <a:rPr lang="en-US" dirty="0"/>
              <a:t>Truth 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1DE94-AD20-42C5-897D-EB0F4CE81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373" y="1545215"/>
            <a:ext cx="3667991" cy="4486274"/>
          </a:xfrm>
        </p:spPr>
        <p:txBody>
          <a:bodyPr>
            <a:normAutofit/>
          </a:bodyPr>
          <a:lstStyle/>
          <a:p>
            <a:r>
              <a:rPr lang="en-US" sz="2000" dirty="0"/>
              <a:t>Evaluates as "True"</a:t>
            </a:r>
          </a:p>
          <a:p>
            <a:pPr lvl="1"/>
            <a:r>
              <a:rPr lang="en-US" sz="1600" dirty="0"/>
              <a:t>Non-zero numbers</a:t>
            </a:r>
          </a:p>
          <a:p>
            <a:pPr lvl="1"/>
            <a:r>
              <a:rPr lang="en-US" sz="1600" dirty="0"/>
              <a:t>Non-empty strings</a:t>
            </a:r>
          </a:p>
          <a:p>
            <a:pPr lvl="1"/>
            <a:r>
              <a:rPr lang="en-US" sz="1600" dirty="0"/>
              <a:t>Non-empty containers (lists, etc.)</a:t>
            </a:r>
            <a:endParaRPr lang="tr-TR" sz="1600" dirty="0"/>
          </a:p>
          <a:p>
            <a:pPr lvl="1"/>
            <a:endParaRPr lang="en-US" sz="1600" dirty="0"/>
          </a:p>
          <a:p>
            <a:r>
              <a:rPr lang="en-US" sz="2000" dirty="0"/>
              <a:t>Evaluates as "False"</a:t>
            </a:r>
          </a:p>
          <a:p>
            <a:pPr lvl="1"/>
            <a:r>
              <a:rPr lang="en-US" sz="1600" dirty="0"/>
              <a:t>0 (Zero)</a:t>
            </a:r>
          </a:p>
          <a:p>
            <a:pPr lvl="1"/>
            <a:r>
              <a:rPr lang="en-US" sz="1600" dirty="0"/>
              <a:t>Empty strings or containers</a:t>
            </a:r>
            <a:endParaRPr lang="tr-TR" sz="16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C6698F4-645E-4256-9505-B4B15A9C091F}"/>
              </a:ext>
            </a:extLst>
          </p:cNvPr>
          <p:cNvSpPr txBox="1">
            <a:spLocks/>
          </p:cNvSpPr>
          <p:nvPr/>
        </p:nvSpPr>
        <p:spPr>
          <a:xfrm>
            <a:off x="5455227" y="365126"/>
            <a:ext cx="306012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/>
              <a:t>Printing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6218A8F-AAFB-4C15-8068-03842B6E987A}"/>
              </a:ext>
            </a:extLst>
          </p:cNvPr>
          <p:cNvSpPr txBox="1">
            <a:spLocks/>
          </p:cNvSpPr>
          <p:nvPr/>
        </p:nvSpPr>
        <p:spPr>
          <a:xfrm>
            <a:off x="4987637" y="1690689"/>
            <a:ext cx="366799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144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573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sz="1400" b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526D721-9FF6-4D20-8B5B-E4B62EA25A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769" y="3964996"/>
            <a:ext cx="2733675" cy="866775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F750B5D-70E3-469D-9A44-A70467C080BB}"/>
              </a:ext>
            </a:extLst>
          </p:cNvPr>
          <p:cNvSpPr txBox="1">
            <a:spLocks/>
          </p:cNvSpPr>
          <p:nvPr/>
        </p:nvSpPr>
        <p:spPr>
          <a:xfrm>
            <a:off x="4696691" y="1508198"/>
            <a:ext cx="4249881" cy="448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144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573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900" dirty="0"/>
              <a:t>The print statement</a:t>
            </a:r>
          </a:p>
          <a:p>
            <a:pPr marL="285750" lvl="1" indent="0">
              <a:buNone/>
            </a:pPr>
            <a:r>
              <a:rPr lang="en-US" sz="1600" b="1" dirty="0"/>
              <a:t>print </a:t>
            </a:r>
            <a:r>
              <a:rPr lang="tr-TR" sz="1600" b="1" dirty="0"/>
              <a:t>(</a:t>
            </a:r>
            <a:r>
              <a:rPr lang="en-US" sz="1600" b="1" dirty="0"/>
              <a:t>x</a:t>
            </a:r>
            <a:r>
              <a:rPr lang="tr-TR" sz="1600" b="1" dirty="0"/>
              <a:t>)</a:t>
            </a:r>
            <a:endParaRPr lang="en-US" sz="1600" b="1" dirty="0"/>
          </a:p>
          <a:p>
            <a:pPr marL="285750" lvl="1" indent="0">
              <a:buNone/>
            </a:pPr>
            <a:r>
              <a:rPr lang="en-US" sz="1600" b="1" dirty="0"/>
              <a:t>print </a:t>
            </a:r>
            <a:r>
              <a:rPr lang="tr-TR" sz="1600" b="1" dirty="0"/>
              <a:t>(</a:t>
            </a:r>
            <a:r>
              <a:rPr lang="en-US" sz="1600" b="1" dirty="0" err="1"/>
              <a:t>x,y,z</a:t>
            </a:r>
            <a:r>
              <a:rPr lang="tr-TR" sz="1600" b="1" dirty="0"/>
              <a:t>)</a:t>
            </a:r>
            <a:endParaRPr lang="en-US" sz="1600" b="1" dirty="0"/>
          </a:p>
          <a:p>
            <a:pPr marL="285750" lvl="1" indent="0">
              <a:buNone/>
            </a:pPr>
            <a:r>
              <a:rPr lang="en-US" sz="1600" b="1" dirty="0"/>
              <a:t>print </a:t>
            </a:r>
            <a:r>
              <a:rPr lang="tr-TR" sz="1600" b="1" dirty="0"/>
              <a:t>(</a:t>
            </a:r>
            <a:r>
              <a:rPr lang="en-US" sz="1600" b="1" dirty="0"/>
              <a:t>"Your name is", name</a:t>
            </a:r>
            <a:r>
              <a:rPr lang="tr-TR" sz="1600" b="1" dirty="0"/>
              <a:t>) </a:t>
            </a:r>
          </a:p>
          <a:p>
            <a:pPr marL="285750" lvl="1" indent="0">
              <a:buNone/>
            </a:pPr>
            <a:endParaRPr lang="en-US" sz="1600" b="1" dirty="0"/>
          </a:p>
          <a:p>
            <a:r>
              <a:rPr lang="en-US" sz="1900" dirty="0"/>
              <a:t>Produces a single line of text</a:t>
            </a:r>
          </a:p>
          <a:p>
            <a:r>
              <a:rPr lang="en-US" sz="1900" dirty="0"/>
              <a:t>Items are separated by spaces</a:t>
            </a:r>
          </a:p>
          <a:p>
            <a:r>
              <a:rPr lang="en-US" sz="1900" dirty="0"/>
              <a:t>Always prints a newline unless a trailing</a:t>
            </a:r>
            <a:r>
              <a:rPr lang="tr-TR" sz="1900" dirty="0"/>
              <a:t> </a:t>
            </a:r>
            <a:r>
              <a:rPr lang="en-US" sz="1900" dirty="0"/>
              <a:t>comma is added after last item</a:t>
            </a:r>
            <a:endParaRPr lang="tr-TR" sz="190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8E064F9-E1B7-4503-96C0-CE2A83EEF3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2621" y="4383378"/>
            <a:ext cx="2333625" cy="180975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B98359F-F49D-49FF-963C-38F10FB908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7782" y="6061364"/>
            <a:ext cx="4133850" cy="96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10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CB429-7CFC-42D1-9398-B91F892FC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User input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0E6094-A4EF-441C-A06D-9C2AB2730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914" y="1358034"/>
            <a:ext cx="7886700" cy="435133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To read a line of typed user-input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285750" lvl="1" indent="0">
              <a:buNone/>
            </a:pPr>
            <a:r>
              <a:rPr lang="en-US" b="1" dirty="0"/>
              <a:t>name = input('Enter your name:')</a:t>
            </a:r>
          </a:p>
          <a:p>
            <a:pPr marL="285750" lvl="1" indent="0">
              <a:buNone/>
            </a:pPr>
            <a:r>
              <a:rPr lang="en-US" b="1" dirty="0"/>
              <a:t>print('Your name is', name)</a:t>
            </a:r>
            <a:endParaRPr lang="tr-TR" b="1" dirty="0"/>
          </a:p>
          <a:p>
            <a:pPr marL="285750" lvl="1" indent="0">
              <a:buNone/>
            </a:pPr>
            <a:endParaRPr lang="tr-TR" b="1" dirty="0"/>
          </a:p>
          <a:p>
            <a:pPr marL="285750" lvl="1" indent="0">
              <a:buNone/>
            </a:pPr>
            <a:r>
              <a:rPr lang="en-US" dirty="0"/>
              <a:t>This is useful for small programs, learning exercises or simple debugging. It is not widely used for real programs.</a:t>
            </a:r>
            <a:endParaRPr lang="tr-TR" dirty="0"/>
          </a:p>
          <a:p>
            <a:pPr marL="285750" lvl="1" indent="0">
              <a:buNone/>
            </a:pPr>
            <a:endParaRPr lang="tr-TR" dirty="0"/>
          </a:p>
          <a:p>
            <a:pPr marL="285750" lvl="1" indent="0">
              <a:buNone/>
            </a:pPr>
            <a:endParaRPr lang="tr-TR" dirty="0"/>
          </a:p>
          <a:p>
            <a:pPr marL="0" indent="0" algn="l">
              <a:buNone/>
            </a:pPr>
            <a:r>
              <a:rPr lang="en-US" sz="2800" b="1" i="0" dirty="0">
                <a:solidFill>
                  <a:srgbClr val="24292F"/>
                </a:solidFill>
                <a:effectLst/>
                <a:latin typeface="-apple-system"/>
              </a:rPr>
              <a:t>pass statement</a:t>
            </a:r>
          </a:p>
          <a:p>
            <a:r>
              <a:rPr lang="en-US" dirty="0"/>
              <a:t>Sometimes you need to specify an empty code block. The keyword pass is used for it.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if a &gt; b:</a:t>
            </a:r>
          </a:p>
          <a:p>
            <a:pPr marL="285750" lvl="1" indent="0">
              <a:buNone/>
            </a:pPr>
            <a:r>
              <a:rPr lang="en-US" b="1" dirty="0"/>
              <a:t>    pass</a:t>
            </a:r>
          </a:p>
          <a:p>
            <a:pPr marL="285750" lvl="1" indent="0">
              <a:buNone/>
            </a:pPr>
            <a:r>
              <a:rPr lang="en-US" b="1" dirty="0"/>
              <a:t>else:</a:t>
            </a:r>
          </a:p>
          <a:p>
            <a:pPr marL="285750" lvl="1" indent="0">
              <a:buNone/>
            </a:pPr>
            <a:r>
              <a:rPr lang="en-US" b="1" dirty="0"/>
              <a:t>    print('Computer says false’)</a:t>
            </a:r>
            <a:r>
              <a:rPr lang="en-US" dirty="0"/>
              <a:t/>
            </a:r>
            <a:br>
              <a:rPr lang="en-US" dirty="0"/>
            </a:br>
            <a:endParaRPr lang="tr-TR" dirty="0"/>
          </a:p>
          <a:p>
            <a:pPr marL="285750"/>
            <a:r>
              <a:rPr lang="en-US" dirty="0"/>
              <a:t>This is also called a "no-op" statement. It does nothing. It serves as a placeholder for statements, possibly to be added later</a:t>
            </a:r>
            <a:endParaRPr lang="tr-TR" dirty="0"/>
          </a:p>
          <a:p>
            <a:pPr marL="285750" lvl="1" indent="0">
              <a:buNone/>
            </a:pPr>
            <a:endParaRPr lang="tr-TR" b="1" dirty="0"/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8222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6D4C0-9413-4A61-BF87-75F47E32C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 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39C9D-2253-40AB-B55A-C4634D3AD2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you get long statements that you</a:t>
            </a:r>
            <a:r>
              <a:rPr lang="tr-TR" dirty="0"/>
              <a:t> </a:t>
            </a:r>
            <a:r>
              <a:rPr lang="en-US" dirty="0"/>
              <a:t>want to break across multiple lines</a:t>
            </a:r>
            <a:endParaRPr lang="tr-TR" dirty="0"/>
          </a:p>
          <a:p>
            <a:r>
              <a:rPr lang="en-US" dirty="0"/>
              <a:t>Use the line continuation character (\)</a:t>
            </a:r>
            <a:endParaRPr lang="tr-TR" dirty="0"/>
          </a:p>
          <a:p>
            <a:pPr marL="285750" lvl="1" indent="0">
              <a:buNone/>
            </a:pPr>
            <a:r>
              <a:rPr lang="en-US" dirty="0"/>
              <a:t>if product=="game" and type=="pirate memory" \</a:t>
            </a:r>
          </a:p>
          <a:p>
            <a:pPr marL="628650" lvl="2" indent="0">
              <a:buNone/>
            </a:pPr>
            <a:r>
              <a:rPr lang="tr-TR" sz="1800" dirty="0"/>
              <a:t>		</a:t>
            </a:r>
            <a:r>
              <a:rPr lang="en-US" sz="1800" dirty="0"/>
              <a:t>and age &gt;= 4 and age &lt;= 8:</a:t>
            </a:r>
          </a:p>
          <a:p>
            <a:pPr marL="628650" lvl="2" indent="0">
              <a:buNone/>
            </a:pPr>
            <a:r>
              <a:rPr lang="en-US" sz="1800" dirty="0"/>
              <a:t>print </a:t>
            </a:r>
            <a:r>
              <a:rPr lang="tr-TR" sz="1800" dirty="0"/>
              <a:t>(</a:t>
            </a:r>
            <a:r>
              <a:rPr lang="en-US" sz="1800" dirty="0"/>
              <a:t>"I'll take it!"</a:t>
            </a:r>
            <a:r>
              <a:rPr lang="tr-TR" sz="1800" dirty="0"/>
              <a:t>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5119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E6030-A526-46B3-9775-18D525706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: The Bouncing Ball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546A93-4E06-46EB-B2EB-2329D0B26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03507"/>
            <a:ext cx="7886700" cy="1325563"/>
          </a:xfrm>
        </p:spPr>
        <p:txBody>
          <a:bodyPr/>
          <a:lstStyle/>
          <a:p>
            <a:r>
              <a:rPr lang="en-US" dirty="0"/>
              <a:t>A rubber ball is dropped from a height of 100 meters and each time it hits the ground, it bounces back up to 3/5 the height it fell. Write a program bounce.py that prints a table showing the height of the first 10 bounces.</a:t>
            </a:r>
            <a:endParaRPr lang="tr-TR" dirty="0"/>
          </a:p>
          <a:p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950F983-224C-41A9-A487-91FD01D22B6D}"/>
              </a:ext>
            </a:extLst>
          </p:cNvPr>
          <p:cNvSpPr txBox="1">
            <a:spLocks/>
          </p:cNvSpPr>
          <p:nvPr/>
        </p:nvSpPr>
        <p:spPr>
          <a:xfrm>
            <a:off x="427760" y="3033135"/>
            <a:ext cx="4061114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144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573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0" i="0" dirty="0">
                <a:solidFill>
                  <a:srgbClr val="24292F"/>
                </a:solidFill>
                <a:effectLst/>
                <a:latin typeface="-apple-system"/>
              </a:rPr>
              <a:t>Your program should make a table that looks something like this: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FAA68E6-5DA2-4205-8C27-B26167F53AAC}"/>
              </a:ext>
            </a:extLst>
          </p:cNvPr>
          <p:cNvSpPr txBox="1">
            <a:spLocks/>
          </p:cNvSpPr>
          <p:nvPr/>
        </p:nvSpPr>
        <p:spPr>
          <a:xfrm>
            <a:off x="4331278" y="3033135"/>
            <a:ext cx="4812722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144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573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0" i="1" dirty="0">
                <a:solidFill>
                  <a:srgbClr val="24292F"/>
                </a:solidFill>
                <a:effectLst/>
                <a:latin typeface="-apple-system"/>
              </a:rPr>
              <a:t>Note: You can clean up the output a bit if you use the round() function. Try using it to round the output to 4 digits</a:t>
            </a:r>
            <a:endParaRPr lang="en-US" sz="1800" b="0" i="0" dirty="0">
              <a:solidFill>
                <a:srgbClr val="24292F"/>
              </a:solidFill>
              <a:effectLst/>
              <a:latin typeface="-apple-system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69DC467-9427-4D7E-A94D-F42752B8EF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9629" y="4005116"/>
            <a:ext cx="1857375" cy="21621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EAB130A-0E6E-46A6-B3CB-8873417B7E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6923" y="4005116"/>
            <a:ext cx="1200150" cy="206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27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D79E4-1F03-441F-9137-58654C369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Datatypes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581EC-3250-4BA9-AD04-F3B2B61A6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Python only has a few primitive types of data</a:t>
            </a:r>
            <a:endParaRPr lang="tr-TR" dirty="0"/>
          </a:p>
          <a:p>
            <a:r>
              <a:rPr lang="en-US" dirty="0"/>
              <a:t>Numbers</a:t>
            </a:r>
            <a:endParaRPr lang="tr-TR" dirty="0"/>
          </a:p>
          <a:p>
            <a:r>
              <a:rPr lang="en-US" dirty="0"/>
              <a:t>Strings (character text)</a:t>
            </a:r>
            <a:endParaRPr lang="tr-TR" dirty="0"/>
          </a:p>
          <a:p>
            <a:endParaRPr lang="tr-TR" dirty="0"/>
          </a:p>
          <a:p>
            <a:pPr marL="0" indent="0">
              <a:buNone/>
            </a:pPr>
            <a:r>
              <a:rPr lang="en-US" sz="2400" b="1" dirty="0"/>
              <a:t>Numbers</a:t>
            </a:r>
            <a:r>
              <a:rPr lang="tr-TR" sz="2400" b="1" dirty="0"/>
              <a:t>:</a:t>
            </a:r>
          </a:p>
          <a:p>
            <a:pPr marL="0" indent="0">
              <a:buNone/>
            </a:pPr>
            <a:r>
              <a:rPr lang="en-US" dirty="0"/>
              <a:t>Python has 4 types of numbers</a:t>
            </a:r>
          </a:p>
          <a:p>
            <a:pPr marL="0" indent="0">
              <a:buNone/>
            </a:pPr>
            <a:r>
              <a:rPr lang="en-US" dirty="0"/>
              <a:t>• Booleans</a:t>
            </a:r>
          </a:p>
          <a:p>
            <a:pPr marL="0" indent="0">
              <a:buNone/>
            </a:pPr>
            <a:r>
              <a:rPr lang="en-US" dirty="0"/>
              <a:t>• Integers</a:t>
            </a:r>
          </a:p>
          <a:p>
            <a:pPr marL="0" indent="0">
              <a:buNone/>
            </a:pPr>
            <a:r>
              <a:rPr lang="en-US" dirty="0"/>
              <a:t>• Floating point</a:t>
            </a:r>
          </a:p>
          <a:p>
            <a:pPr marL="0" indent="0">
              <a:buNone/>
            </a:pPr>
            <a:r>
              <a:rPr lang="en-US" dirty="0"/>
              <a:t>• Complex (imaginary numbers)</a:t>
            </a:r>
          </a:p>
        </p:txBody>
      </p:sp>
    </p:spTree>
    <p:extLst>
      <p:ext uri="{BB962C8B-B14F-4D97-AF65-F5344CB8AC3E}">
        <p14:creationId xmlns:p14="http://schemas.microsoft.com/office/powerpoint/2010/main" val="255522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903FB-BC3B-40DF-A9AD-F2C7F98D7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3060123" cy="1325563"/>
          </a:xfrm>
        </p:spPr>
        <p:txBody>
          <a:bodyPr/>
          <a:lstStyle/>
          <a:p>
            <a:r>
              <a:rPr lang="en-US" dirty="0"/>
              <a:t>Booleans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1DE94-AD20-42C5-897D-EB0F4CE81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3340677" cy="4486274"/>
          </a:xfrm>
        </p:spPr>
        <p:txBody>
          <a:bodyPr>
            <a:normAutofit/>
          </a:bodyPr>
          <a:lstStyle/>
          <a:p>
            <a:r>
              <a:rPr lang="tr-TR" dirty="0" err="1"/>
              <a:t>Two</a:t>
            </a:r>
            <a:r>
              <a:rPr lang="tr-TR" dirty="0"/>
              <a:t> </a:t>
            </a:r>
            <a:r>
              <a:rPr lang="tr-TR" dirty="0" err="1"/>
              <a:t>values</a:t>
            </a:r>
            <a:r>
              <a:rPr lang="tr-TR" dirty="0"/>
              <a:t>: True, </a:t>
            </a:r>
            <a:r>
              <a:rPr lang="tr-TR" dirty="0" err="1"/>
              <a:t>False</a:t>
            </a:r>
            <a:endParaRPr lang="tr-TR" dirty="0"/>
          </a:p>
          <a:p>
            <a:pPr marL="342900" lvl="1" indent="0">
              <a:buNone/>
            </a:pPr>
            <a:r>
              <a:rPr lang="tr-TR" sz="1600" b="1" dirty="0"/>
              <a:t>a = True</a:t>
            </a:r>
          </a:p>
          <a:p>
            <a:pPr marL="342900" lvl="1" indent="0">
              <a:buNone/>
            </a:pPr>
            <a:r>
              <a:rPr lang="tr-TR" sz="1600" b="1" dirty="0"/>
              <a:t>b = </a:t>
            </a:r>
            <a:r>
              <a:rPr lang="tr-TR" sz="1600" b="1" dirty="0" err="1"/>
              <a:t>False</a:t>
            </a:r>
            <a:endParaRPr lang="tr-TR" sz="1600" b="1" dirty="0"/>
          </a:p>
          <a:p>
            <a:pPr marL="342900" lvl="1" indent="0">
              <a:buNone/>
            </a:pPr>
            <a:endParaRPr lang="tr-TR" sz="1200" b="1" dirty="0"/>
          </a:p>
          <a:p>
            <a:r>
              <a:rPr lang="en-US" sz="2000" dirty="0"/>
              <a:t>Evaluated as integers with value 1,0</a:t>
            </a:r>
            <a:endParaRPr lang="tr-TR" sz="2000" dirty="0"/>
          </a:p>
          <a:p>
            <a:endParaRPr lang="tr-TR" sz="2000" dirty="0"/>
          </a:p>
          <a:p>
            <a:pPr marL="285750" lvl="1" indent="0">
              <a:buNone/>
            </a:pPr>
            <a:r>
              <a:rPr lang="en-US" sz="1700" b="1" dirty="0"/>
              <a:t>c = 4 + True </a:t>
            </a:r>
            <a:r>
              <a:rPr lang="tr-TR" sz="1700" b="1" dirty="0"/>
              <a:t>		</a:t>
            </a:r>
            <a:r>
              <a:rPr lang="en-US" sz="1700" b="1" dirty="0"/>
              <a:t># c = 5</a:t>
            </a:r>
            <a:endParaRPr lang="tr-TR" sz="1700" b="1" dirty="0"/>
          </a:p>
          <a:p>
            <a:pPr marL="285750" lvl="1" indent="0">
              <a:buNone/>
            </a:pPr>
            <a:endParaRPr lang="en-US" sz="1700" b="1" dirty="0"/>
          </a:p>
          <a:p>
            <a:pPr marL="285750" lvl="1" indent="0">
              <a:buNone/>
            </a:pPr>
            <a:r>
              <a:rPr lang="en-US" sz="1700" b="1" dirty="0"/>
              <a:t>d = False</a:t>
            </a:r>
          </a:p>
          <a:p>
            <a:pPr marL="285750" lvl="1" indent="0">
              <a:buNone/>
            </a:pPr>
            <a:r>
              <a:rPr lang="en-US" sz="1700" b="1" dirty="0"/>
              <a:t>if d == 0:</a:t>
            </a:r>
          </a:p>
          <a:p>
            <a:pPr marL="285750" lvl="1" indent="0">
              <a:buNone/>
            </a:pPr>
            <a:r>
              <a:rPr lang="tr-TR" sz="1700" b="1" dirty="0"/>
              <a:t>	</a:t>
            </a:r>
            <a:r>
              <a:rPr lang="en-US" sz="1700" b="1" dirty="0"/>
              <a:t>print </a:t>
            </a:r>
            <a:r>
              <a:rPr lang="tr-TR" sz="1700" b="1" dirty="0"/>
              <a:t>(</a:t>
            </a:r>
            <a:r>
              <a:rPr lang="en-US" sz="1700" b="1" dirty="0"/>
              <a:t>"d is False"</a:t>
            </a:r>
            <a:r>
              <a:rPr lang="tr-TR" sz="1700" b="1" dirty="0"/>
              <a:t>)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C6698F4-645E-4256-9505-B4B15A9C091F}"/>
              </a:ext>
            </a:extLst>
          </p:cNvPr>
          <p:cNvSpPr txBox="1">
            <a:spLocks/>
          </p:cNvSpPr>
          <p:nvPr/>
        </p:nvSpPr>
        <p:spPr>
          <a:xfrm>
            <a:off x="5455227" y="365126"/>
            <a:ext cx="306012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/>
              <a:t>Integers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6218A8F-AAFB-4C15-8068-03842B6E987A}"/>
              </a:ext>
            </a:extLst>
          </p:cNvPr>
          <p:cNvSpPr txBox="1">
            <a:spLocks/>
          </p:cNvSpPr>
          <p:nvPr/>
        </p:nvSpPr>
        <p:spPr>
          <a:xfrm>
            <a:off x="4717473" y="1690688"/>
            <a:ext cx="4249882" cy="49179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144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573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Signed values of arbitrary size</a:t>
            </a:r>
            <a:r>
              <a:rPr lang="tr-TR" dirty="0"/>
              <a:t> </a:t>
            </a:r>
            <a:endParaRPr lang="tr-TR" sz="1400" b="1" dirty="0"/>
          </a:p>
          <a:p>
            <a:pPr marL="285750" lvl="1" indent="0">
              <a:buNone/>
            </a:pPr>
            <a:r>
              <a:rPr lang="pt-BR" sz="1500" b="1" dirty="0"/>
              <a:t>a = 37</a:t>
            </a:r>
          </a:p>
          <a:p>
            <a:pPr marL="285750" lvl="1" indent="0">
              <a:buNone/>
            </a:pPr>
            <a:r>
              <a:rPr lang="pt-BR" sz="1500" b="1" dirty="0"/>
              <a:t>b = -2993929937277166273771284818122412</a:t>
            </a:r>
            <a:endParaRPr lang="tr-TR" sz="1500" b="1" dirty="0"/>
          </a:p>
          <a:p>
            <a:pPr marL="285750" lvl="1" indent="0">
              <a:buNone/>
            </a:pPr>
            <a:endParaRPr lang="tr-TR" sz="1400" b="1" dirty="0"/>
          </a:p>
          <a:p>
            <a:pPr marL="0" indent="0">
              <a:buNone/>
            </a:pPr>
            <a:r>
              <a:rPr lang="tr-TR" sz="2200" b="1" dirty="0"/>
              <a:t> </a:t>
            </a:r>
            <a:r>
              <a:rPr lang="tr-TR" sz="2200" b="1" dirty="0" err="1"/>
              <a:t>Integer</a:t>
            </a:r>
            <a:r>
              <a:rPr lang="tr-TR" sz="2200" b="1" dirty="0"/>
              <a:t> </a:t>
            </a:r>
            <a:r>
              <a:rPr lang="tr-TR" sz="2200" b="1" dirty="0" err="1"/>
              <a:t>Division</a:t>
            </a:r>
            <a:endParaRPr lang="tr-TR" sz="2200" b="1" dirty="0"/>
          </a:p>
          <a:p>
            <a:r>
              <a:rPr lang="en-US" sz="2000" dirty="0"/>
              <a:t>Classic division (/) - truncates</a:t>
            </a:r>
          </a:p>
          <a:p>
            <a:pPr marL="285750" lvl="1" indent="0">
              <a:buNone/>
            </a:pPr>
            <a:r>
              <a:rPr lang="en-US" sz="1700" b="1" dirty="0"/>
              <a:t>&gt;&gt;&gt; 5/4</a:t>
            </a:r>
          </a:p>
          <a:p>
            <a:pPr marL="285750" lvl="1" indent="0">
              <a:buNone/>
            </a:pPr>
            <a:r>
              <a:rPr lang="en-US" sz="1700" b="1" dirty="0"/>
              <a:t>1</a:t>
            </a:r>
            <a:r>
              <a:rPr lang="tr-TR" sz="1700" b="1" dirty="0"/>
              <a:t>.25</a:t>
            </a:r>
            <a:endParaRPr lang="en-US" sz="1700" b="1" dirty="0"/>
          </a:p>
          <a:p>
            <a:r>
              <a:rPr lang="en-US" sz="2000" dirty="0"/>
              <a:t>Floor division (//) - truncates (same)</a:t>
            </a:r>
          </a:p>
          <a:p>
            <a:pPr marL="285750" lvl="1" indent="0">
              <a:buNone/>
            </a:pPr>
            <a:r>
              <a:rPr lang="en-US" sz="1700" b="1" dirty="0"/>
              <a:t>&gt;&gt;&gt; 5//4</a:t>
            </a:r>
          </a:p>
          <a:p>
            <a:pPr marL="285750" lvl="1" indent="0">
              <a:buNone/>
            </a:pPr>
            <a:r>
              <a:rPr lang="en-US" sz="1700" b="1" dirty="0"/>
              <a:t>1</a:t>
            </a:r>
            <a:r>
              <a:rPr lang="tr-TR" sz="1700" b="1" dirty="0"/>
              <a:t> 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3034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>
            <a:extLst>
              <a:ext uri="{FF2B5EF4-FFF2-40B4-BE49-F238E27FC236}">
                <a16:creationId xmlns:a16="http://schemas.microsoft.com/office/drawing/2014/main" id="{63150174-D499-4CCB-92DB-E294FA674A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tr-TR" sz="3600" b="1" dirty="0" smtClean="0">
                <a:solidFill>
                  <a:schemeClr val="tx1"/>
                </a:solidFill>
                <a:latin typeface="+mn-lt"/>
              </a:rPr>
              <a:t>Python  </a:t>
            </a:r>
            <a:r>
              <a:rPr lang="en-US" altLang="tr-TR" sz="3600" b="1" dirty="0">
                <a:solidFill>
                  <a:schemeClr val="tx1"/>
                </a:solidFill>
                <a:latin typeface="+mn-lt"/>
              </a:rPr>
              <a:t>Fundamentals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41D8DE0-89B0-4B29-B32C-53CD281093A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077200" cy="50815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 b="1" dirty="0">
                <a:cs typeface="Times New Roman" panose="02020603050405020304" pitchFamily="18" charset="0"/>
              </a:rPr>
              <a:t>What is Python?</a:t>
            </a:r>
            <a:r>
              <a:rPr lang="tr-TR" altLang="en-US" sz="2800" b="1" dirty="0"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buSzPct val="70000"/>
              <a:buFont typeface="Wingdings" panose="05000000000000000000" pitchFamily="2" charset="2"/>
              <a:buChar char="v"/>
            </a:pPr>
            <a:r>
              <a:rPr lang="en-US" altLang="en-US" sz="2400" dirty="0">
                <a:cs typeface="Times New Roman" panose="02020603050405020304" pitchFamily="18" charset="0"/>
              </a:rPr>
              <a:t>An interpreted high-level programming language.</a:t>
            </a:r>
            <a:endParaRPr lang="tr-TR" altLang="en-US" sz="2400" dirty="0">
              <a:cs typeface="Times New Roman" panose="02020603050405020304" pitchFamily="18" charset="0"/>
            </a:endParaRPr>
          </a:p>
          <a:p>
            <a:pPr lvl="1" eaLnBrk="1" hangingPunct="1">
              <a:buSzPct val="70000"/>
              <a:buFont typeface="Wingdings" panose="05000000000000000000" pitchFamily="2" charset="2"/>
              <a:buChar char="v"/>
            </a:pPr>
            <a:r>
              <a:rPr lang="tr-TR" altLang="en-US" sz="2200" dirty="0">
                <a:cs typeface="Times New Roman" panose="02020603050405020304" pitchFamily="18" charset="0"/>
              </a:rPr>
              <a:t>"</a:t>
            </a:r>
            <a:r>
              <a:rPr lang="tr-TR" altLang="en-US" sz="2200" dirty="0" err="1">
                <a:cs typeface="Times New Roman" panose="02020603050405020304" pitchFamily="18" charset="0"/>
              </a:rPr>
              <a:t>scripting</a:t>
            </a:r>
            <a:r>
              <a:rPr lang="tr-TR" altLang="en-US" sz="2200" dirty="0">
                <a:cs typeface="Times New Roman" panose="02020603050405020304" pitchFamily="18" charset="0"/>
              </a:rPr>
              <a:t> </a:t>
            </a:r>
            <a:r>
              <a:rPr lang="tr-TR" altLang="en-US" sz="2200" dirty="0" err="1">
                <a:cs typeface="Times New Roman" panose="02020603050405020304" pitchFamily="18" charset="0"/>
              </a:rPr>
              <a:t>language</a:t>
            </a:r>
            <a:r>
              <a:rPr lang="tr-TR" altLang="en-US" sz="2200" dirty="0">
                <a:cs typeface="Times New Roman" panose="02020603050405020304" pitchFamily="18" charset="0"/>
              </a:rPr>
              <a:t>" </a:t>
            </a:r>
          </a:p>
          <a:p>
            <a:pPr marL="342900" lvl="1" indent="0" eaLnBrk="1" hangingPunct="1">
              <a:buSzPct val="70000"/>
              <a:buNone/>
            </a:pPr>
            <a:endParaRPr lang="tr-TR" altLang="en-US" sz="2200" dirty="0">
              <a:cs typeface="Times New Roman" panose="02020603050405020304" pitchFamily="18" charset="0"/>
            </a:endParaRPr>
          </a:p>
          <a:p>
            <a:pPr eaLnBrk="1" hangingPunct="1">
              <a:buSzPct val="70000"/>
              <a:buFont typeface="Wingdings" panose="05000000000000000000" pitchFamily="2" charset="2"/>
              <a:buChar char="v"/>
            </a:pPr>
            <a:r>
              <a:rPr lang="en-US" altLang="en-US" sz="2400" dirty="0">
                <a:cs typeface="Times New Roman" panose="02020603050405020304" pitchFamily="18" charset="0"/>
              </a:rPr>
              <a:t>Created by Guido van Rossum around 1990.</a:t>
            </a:r>
            <a:endParaRPr lang="tr-TR" altLang="en-US" sz="2400" dirty="0">
              <a:cs typeface="Times New Roman" panose="02020603050405020304" pitchFamily="18" charset="0"/>
            </a:endParaRPr>
          </a:p>
          <a:p>
            <a:pPr marL="0" indent="0" eaLnBrk="1" hangingPunct="1">
              <a:buSzPct val="70000"/>
              <a:buNone/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buSzPct val="70000"/>
              <a:buFont typeface="Wingdings" panose="05000000000000000000" pitchFamily="2" charset="2"/>
              <a:buChar char="v"/>
            </a:pPr>
            <a:r>
              <a:rPr lang="en-US" altLang="en-US" sz="2400" dirty="0">
                <a:cs typeface="Times New Roman" panose="02020603050405020304" pitchFamily="18" charset="0"/>
              </a:rPr>
              <a:t>Named in honor of Monty Python</a:t>
            </a:r>
            <a:endParaRPr lang="tr-TR" altLang="en-US" sz="24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altLang="en-US" sz="2400" b="1" dirty="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tr-TR" altLang="en-US" sz="2800" b="1" dirty="0">
                <a:cs typeface="Times New Roman" panose="02020603050405020304" pitchFamily="18" charset="0"/>
              </a:rPr>
              <a:t> </a:t>
            </a:r>
            <a:endParaRPr lang="en-US" altLang="en-US" sz="2400" dirty="0"/>
          </a:p>
        </p:txBody>
      </p:sp>
      <p:sp>
        <p:nvSpPr>
          <p:cNvPr id="10245" name="Slide Number Placeholder 5">
            <a:extLst>
              <a:ext uri="{FF2B5EF4-FFF2-40B4-BE49-F238E27FC236}">
                <a16:creationId xmlns:a16="http://schemas.microsoft.com/office/drawing/2014/main" id="{8A7807B8-AC32-40D1-BB50-27A3D2FAC8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eaLnBrk="1" fontAlgn="base" hangingPunct="1">
              <a:spcBef>
                <a:spcPct val="0"/>
              </a:spcBef>
              <a:spcAft>
                <a:spcPct val="0"/>
              </a:spcAft>
              <a:defRPr sz="1000" kern="1200">
                <a:solidFill>
                  <a:srgbClr val="FFFFFF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fld id="{9AE79FF6-7630-4FB0-A0A1-49FB111CF73B}" type="slidenum">
              <a:rPr lang="tr-TR" altLang="en-US" smtClean="0"/>
              <a:pPr>
                <a:defRPr/>
              </a:pPr>
              <a:t>2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4F889-6903-4FAC-8492-7D5719F3D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Floating point (float)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868C29-BA96-4ED0-9ACF-ED46BA6F59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54727"/>
            <a:ext cx="7886700" cy="4722236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Use a decimal or exponential notation</a:t>
            </a:r>
          </a:p>
          <a:p>
            <a:pPr marL="285750" lvl="1" indent="0">
              <a:buNone/>
            </a:pPr>
            <a:r>
              <a:rPr lang="en-US" sz="1600" b="1" dirty="0"/>
              <a:t>a = 37.45</a:t>
            </a:r>
          </a:p>
          <a:p>
            <a:pPr marL="285750" lvl="1" indent="0">
              <a:buNone/>
            </a:pPr>
            <a:r>
              <a:rPr lang="en-US" sz="1600" b="1" dirty="0"/>
              <a:t>b = 4e5</a:t>
            </a:r>
            <a:r>
              <a:rPr lang="tr-TR" sz="1600" b="1" dirty="0"/>
              <a:t>  </a:t>
            </a:r>
            <a:r>
              <a:rPr lang="en-US" sz="1600" dirty="0"/>
              <a:t># 4 x 10**5 or 400,000</a:t>
            </a:r>
          </a:p>
          <a:p>
            <a:pPr marL="285750" lvl="1" indent="0">
              <a:buNone/>
            </a:pPr>
            <a:r>
              <a:rPr lang="en-US" sz="1600" b="1" dirty="0"/>
              <a:t>c = -1.345e-10</a:t>
            </a:r>
          </a:p>
          <a:p>
            <a:r>
              <a:rPr lang="en-US" sz="2000" dirty="0"/>
              <a:t>Represented as double precision using the</a:t>
            </a:r>
            <a:r>
              <a:rPr lang="tr-TR" sz="2000" dirty="0"/>
              <a:t> </a:t>
            </a:r>
            <a:r>
              <a:rPr lang="en-US" sz="2000" dirty="0"/>
              <a:t>native CPU representation (IEEE 754)</a:t>
            </a:r>
          </a:p>
          <a:p>
            <a:pPr marL="285750" lvl="1" indent="0">
              <a:buNone/>
            </a:pPr>
            <a:r>
              <a:rPr lang="en-US" sz="1600" b="1" dirty="0"/>
              <a:t>17 digits of precision</a:t>
            </a:r>
          </a:p>
          <a:p>
            <a:pPr marL="285750" lvl="1" indent="0">
              <a:buNone/>
            </a:pPr>
            <a:r>
              <a:rPr lang="en-US" sz="1600" b="1" dirty="0"/>
              <a:t>Exponent from -308 to 308</a:t>
            </a:r>
          </a:p>
          <a:p>
            <a:r>
              <a:rPr lang="en-US" sz="2000" dirty="0"/>
              <a:t>Same as the C double type</a:t>
            </a:r>
            <a:endParaRPr lang="tr-TR" sz="2000" dirty="0"/>
          </a:p>
          <a:p>
            <a:r>
              <a:rPr lang="en-US" sz="2000" dirty="0"/>
              <a:t>Be aware that floating point numbers are</a:t>
            </a:r>
            <a:r>
              <a:rPr lang="tr-TR" sz="2000" dirty="0"/>
              <a:t> </a:t>
            </a:r>
            <a:r>
              <a:rPr lang="en-US" sz="2000" dirty="0"/>
              <a:t>inexact when representing decimal values.</a:t>
            </a:r>
            <a:endParaRPr lang="tr-TR" sz="2000" dirty="0"/>
          </a:p>
          <a:p>
            <a:pPr marL="628650" lvl="2" indent="0">
              <a:buNone/>
            </a:pPr>
            <a:r>
              <a:rPr lang="pt-BR" sz="1400" b="1" dirty="0"/>
              <a:t>&gt;&gt;&gt; a = 2.1 + 4.2</a:t>
            </a:r>
          </a:p>
          <a:p>
            <a:pPr marL="628650" lvl="2" indent="0">
              <a:buNone/>
            </a:pPr>
            <a:r>
              <a:rPr lang="pt-BR" sz="1400" b="1" dirty="0"/>
              <a:t>&gt;&gt;&gt; a == 6.3</a:t>
            </a:r>
          </a:p>
          <a:p>
            <a:pPr marL="628650" lvl="2" indent="0">
              <a:buNone/>
            </a:pPr>
            <a:r>
              <a:rPr lang="tr-TR" sz="1400" b="1" dirty="0"/>
              <a:t>????</a:t>
            </a:r>
            <a:endParaRPr lang="pt-BR" sz="1400" b="1" dirty="0"/>
          </a:p>
          <a:p>
            <a:pPr marL="628650" lvl="2" indent="0">
              <a:buNone/>
            </a:pPr>
            <a:r>
              <a:rPr lang="pt-BR" sz="1400" b="1" dirty="0"/>
              <a:t>&gt;&gt;&gt; a</a:t>
            </a:r>
          </a:p>
          <a:p>
            <a:pPr marL="628650" lvl="2" indent="0">
              <a:buNone/>
            </a:pPr>
            <a:r>
              <a:rPr lang="tr-TR" sz="1400" b="1" dirty="0"/>
              <a:t>???</a:t>
            </a:r>
          </a:p>
          <a:p>
            <a:pPr marL="285750" lvl="1" indent="0">
              <a:buNone/>
            </a:pPr>
            <a:r>
              <a:rPr lang="en-US" sz="1700" dirty="0"/>
              <a:t>The result of a calculation may not be quite what you expect (emphasis, not a Python bug)</a:t>
            </a:r>
            <a:endParaRPr lang="pt-BR" sz="1700" dirty="0"/>
          </a:p>
          <a:p>
            <a:pPr marL="628650" lvl="2" indent="0">
              <a:buNone/>
            </a:pP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05364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03121-6E6A-4DBA-A5ED-9356B301F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Floating Point 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BEE44-CC3B-47C6-B78B-47A84BD61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85750" lvl="1" indent="0">
              <a:buNone/>
            </a:pPr>
            <a:r>
              <a:rPr lang="en-US" sz="1600" b="1" dirty="0"/>
              <a:t>+ Add</a:t>
            </a:r>
          </a:p>
          <a:p>
            <a:pPr marL="285750" lvl="1" indent="0">
              <a:buNone/>
            </a:pPr>
            <a:r>
              <a:rPr lang="en-US" sz="1600" b="1" dirty="0"/>
              <a:t>- Subtract</a:t>
            </a:r>
          </a:p>
          <a:p>
            <a:pPr marL="285750" lvl="1" indent="0">
              <a:buNone/>
            </a:pPr>
            <a:r>
              <a:rPr lang="en-US" sz="1600" b="1" dirty="0"/>
              <a:t>* Multiply</a:t>
            </a:r>
          </a:p>
          <a:p>
            <a:pPr marL="285750" lvl="1" indent="0">
              <a:buNone/>
            </a:pPr>
            <a:r>
              <a:rPr lang="en-US" sz="1600" b="1" dirty="0"/>
              <a:t>/ Divide</a:t>
            </a:r>
          </a:p>
          <a:p>
            <a:pPr marL="285750" lvl="1" indent="0">
              <a:buNone/>
            </a:pPr>
            <a:r>
              <a:rPr lang="en-US" sz="1600" b="1" dirty="0"/>
              <a:t>% Modulo (remainder)</a:t>
            </a:r>
          </a:p>
          <a:p>
            <a:pPr marL="285750" lvl="1" indent="0">
              <a:buNone/>
            </a:pPr>
            <a:r>
              <a:rPr lang="en-US" sz="1600" b="1" dirty="0"/>
              <a:t>** Power</a:t>
            </a:r>
          </a:p>
          <a:p>
            <a:pPr marL="285750" lvl="1" indent="0">
              <a:buNone/>
            </a:pPr>
            <a:r>
              <a:rPr lang="en-US" sz="1600" b="1" dirty="0"/>
              <a:t>pow(</a:t>
            </a:r>
            <a:r>
              <a:rPr lang="en-US" sz="1600" b="1" dirty="0" err="1"/>
              <a:t>x,y</a:t>
            </a:r>
            <a:r>
              <a:rPr lang="en-US" sz="1600" b="1" dirty="0"/>
              <a:t> [,z]) Power modulo (x**y)%z</a:t>
            </a:r>
          </a:p>
          <a:p>
            <a:pPr marL="285750" lvl="1" indent="0">
              <a:buNone/>
            </a:pPr>
            <a:r>
              <a:rPr lang="en-US" sz="1600" b="1" dirty="0"/>
              <a:t>abs(x) Absolute value</a:t>
            </a:r>
          </a:p>
          <a:p>
            <a:pPr marL="285750" lvl="1" indent="0">
              <a:buNone/>
            </a:pPr>
            <a:r>
              <a:rPr lang="en-US" sz="1600" b="1" dirty="0" err="1"/>
              <a:t>divmod</a:t>
            </a:r>
            <a:r>
              <a:rPr lang="en-US" sz="1600" b="1" dirty="0"/>
              <a:t>(</a:t>
            </a:r>
            <a:r>
              <a:rPr lang="en-US" sz="1600" b="1" dirty="0" err="1"/>
              <a:t>x,y</a:t>
            </a:r>
            <a:r>
              <a:rPr lang="en-US" sz="1600" b="1" dirty="0"/>
              <a:t>) Division with remainder</a:t>
            </a:r>
            <a:endParaRPr lang="tr-TR" sz="1600" b="1" dirty="0"/>
          </a:p>
          <a:p>
            <a:pPr marL="285750" lvl="1" indent="0">
              <a:buNone/>
            </a:pPr>
            <a:endParaRPr lang="tr-TR" sz="1600" b="1" dirty="0"/>
          </a:p>
          <a:p>
            <a:r>
              <a:rPr lang="en-US" sz="1900" dirty="0"/>
              <a:t>Additional functions are in the math module</a:t>
            </a:r>
            <a:endParaRPr lang="tr-TR" sz="1900" dirty="0"/>
          </a:p>
          <a:p>
            <a:pPr marL="285750" lvl="1" indent="0">
              <a:buNone/>
            </a:pPr>
            <a:r>
              <a:rPr lang="en-US" sz="1600" b="1" dirty="0"/>
              <a:t>import math</a:t>
            </a:r>
          </a:p>
          <a:p>
            <a:pPr marL="285750" lvl="1" indent="0">
              <a:buNone/>
            </a:pPr>
            <a:r>
              <a:rPr lang="en-US" sz="1600" b="1" dirty="0"/>
              <a:t>a = </a:t>
            </a:r>
            <a:r>
              <a:rPr lang="en-US" sz="1600" b="1" dirty="0" err="1"/>
              <a:t>math.sqrt</a:t>
            </a:r>
            <a:r>
              <a:rPr lang="en-US" sz="1600" b="1" dirty="0"/>
              <a:t>(x)</a:t>
            </a:r>
          </a:p>
          <a:p>
            <a:pPr marL="285750" lvl="1" indent="0">
              <a:buNone/>
            </a:pPr>
            <a:r>
              <a:rPr lang="en-US" sz="1600" b="1" dirty="0"/>
              <a:t>b = </a:t>
            </a:r>
            <a:r>
              <a:rPr lang="en-US" sz="1600" b="1" dirty="0" err="1"/>
              <a:t>math.sin</a:t>
            </a:r>
            <a:r>
              <a:rPr lang="en-US" sz="1600" b="1" dirty="0"/>
              <a:t>(x)</a:t>
            </a:r>
          </a:p>
          <a:p>
            <a:pPr marL="285750" lvl="1" indent="0">
              <a:buNone/>
            </a:pPr>
            <a:r>
              <a:rPr lang="en-US" sz="1600" b="1" dirty="0"/>
              <a:t>c = </a:t>
            </a:r>
            <a:r>
              <a:rPr lang="en-US" sz="1600" b="1" dirty="0" err="1"/>
              <a:t>math.cos</a:t>
            </a:r>
            <a:r>
              <a:rPr lang="en-US" sz="1600" b="1" dirty="0"/>
              <a:t>(x)</a:t>
            </a:r>
          </a:p>
          <a:p>
            <a:pPr marL="285750" lvl="1" indent="0">
              <a:buNone/>
            </a:pPr>
            <a:r>
              <a:rPr lang="en-US" sz="1600" b="1" dirty="0"/>
              <a:t>d = </a:t>
            </a:r>
            <a:r>
              <a:rPr lang="en-US" sz="1600" b="1" dirty="0" err="1"/>
              <a:t>math.tan</a:t>
            </a:r>
            <a:r>
              <a:rPr lang="en-US" sz="1600" b="1" dirty="0"/>
              <a:t>(x)</a:t>
            </a:r>
          </a:p>
          <a:p>
            <a:pPr marL="285750" lvl="1" indent="0">
              <a:buNone/>
            </a:pPr>
            <a:r>
              <a:rPr lang="en-US" sz="1600" b="1" dirty="0"/>
              <a:t>e = math.log(x)</a:t>
            </a:r>
          </a:p>
        </p:txBody>
      </p:sp>
    </p:spTree>
    <p:extLst>
      <p:ext uri="{BB962C8B-B14F-4D97-AF65-F5344CB8AC3E}">
        <p14:creationId xmlns:p14="http://schemas.microsoft.com/office/powerpoint/2010/main" val="53497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8ADB7-34B8-4DE7-B1A5-4EE5DEA4B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Converting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D66C5-B7E1-49A1-B0D3-B9800F8785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Type name can be used to convert</a:t>
            </a:r>
          </a:p>
          <a:p>
            <a:pPr marL="285750" lvl="1" indent="0">
              <a:buNone/>
            </a:pPr>
            <a:r>
              <a:rPr lang="en-US" b="1" dirty="0"/>
              <a:t>a = int(x) </a:t>
            </a:r>
            <a:r>
              <a:rPr lang="tr-TR" b="1" dirty="0"/>
              <a:t>		</a:t>
            </a:r>
            <a:r>
              <a:rPr lang="en-US" b="1" dirty="0"/>
              <a:t># Convert x to integer</a:t>
            </a:r>
          </a:p>
          <a:p>
            <a:pPr marL="285750" lvl="1" indent="0">
              <a:buNone/>
            </a:pPr>
            <a:r>
              <a:rPr lang="en-US" b="1" dirty="0"/>
              <a:t>b = float(x) </a:t>
            </a:r>
            <a:r>
              <a:rPr lang="tr-TR" b="1" dirty="0"/>
              <a:t>		</a:t>
            </a:r>
            <a:r>
              <a:rPr lang="en-US" b="1" dirty="0"/>
              <a:t># Convert x to float</a:t>
            </a:r>
            <a:endParaRPr lang="tr-TR" b="1" dirty="0"/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Example:</a:t>
            </a:r>
          </a:p>
          <a:p>
            <a:pPr marL="285750" lvl="1" indent="0">
              <a:buNone/>
            </a:pPr>
            <a:r>
              <a:rPr lang="en-US" b="1" dirty="0"/>
              <a:t>&gt;&gt;&gt; a = 3.14159</a:t>
            </a:r>
          </a:p>
          <a:p>
            <a:pPr marL="285750" lvl="1" indent="0">
              <a:buNone/>
            </a:pPr>
            <a:r>
              <a:rPr lang="en-US" b="1" dirty="0"/>
              <a:t>&gt;&gt;&gt; int(a)</a:t>
            </a:r>
          </a:p>
          <a:p>
            <a:pPr marL="285750" lvl="1" indent="0">
              <a:buNone/>
            </a:pPr>
            <a:r>
              <a:rPr lang="en-US" b="1" dirty="0"/>
              <a:t>3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Also work with strings containing numbers</a:t>
            </a:r>
          </a:p>
          <a:p>
            <a:pPr marL="342900" lvl="1" indent="0">
              <a:buNone/>
            </a:pPr>
            <a:r>
              <a:rPr lang="en-US" b="1" dirty="0"/>
              <a:t>&gt;&gt;&gt; a = "3.14159"</a:t>
            </a:r>
          </a:p>
          <a:p>
            <a:pPr marL="342900" lvl="1" indent="0">
              <a:buNone/>
            </a:pPr>
            <a:r>
              <a:rPr lang="en-US" b="1" dirty="0"/>
              <a:t>&gt;&gt;&gt; float(a)</a:t>
            </a:r>
          </a:p>
          <a:p>
            <a:pPr marL="342900" lvl="1" indent="0">
              <a:buNone/>
            </a:pPr>
            <a:r>
              <a:rPr lang="en-US" b="1" dirty="0"/>
              <a:t>3.14159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22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E116E-053F-4016-8547-578DC3426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932E6-9246-4E44-B60D-E0C93D34E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8961"/>
            <a:ext cx="7886700" cy="4351338"/>
          </a:xfrm>
        </p:spPr>
        <p:txBody>
          <a:bodyPr>
            <a:normAutofit/>
          </a:bodyPr>
          <a:lstStyle/>
          <a:p>
            <a:r>
              <a:rPr lang="en-US" sz="2000" dirty="0"/>
              <a:t>Written in programs with quotes</a:t>
            </a:r>
          </a:p>
          <a:p>
            <a:pPr marL="285750" lvl="1" indent="0">
              <a:buNone/>
            </a:pPr>
            <a:r>
              <a:rPr lang="en-US" b="1" dirty="0"/>
              <a:t>a = "Yeah but no but yeah but..."</a:t>
            </a:r>
          </a:p>
          <a:p>
            <a:pPr marL="285750" lvl="1" indent="0">
              <a:buNone/>
            </a:pPr>
            <a:r>
              <a:rPr lang="en-US" b="1" dirty="0"/>
              <a:t>b = 'computer says no’</a:t>
            </a:r>
          </a:p>
          <a:p>
            <a:pPr marL="285750" lvl="1" indent="0">
              <a:buNone/>
            </a:pPr>
            <a:r>
              <a:rPr lang="tr-TR" b="1" dirty="0"/>
              <a:t> </a:t>
            </a:r>
            <a:endParaRPr lang="en-US" b="1" dirty="0"/>
          </a:p>
          <a:p>
            <a:r>
              <a:rPr lang="en-US" sz="2000" dirty="0"/>
              <a:t>Standard escape characters work (e.g., '\n’)</a:t>
            </a:r>
            <a:r>
              <a:rPr lang="tr-TR" sz="2000" dirty="0"/>
              <a:t> </a:t>
            </a:r>
          </a:p>
          <a:p>
            <a:r>
              <a:rPr lang="en-US" sz="2000" dirty="0"/>
              <a:t>An ordered sequence of bytes (characters)</a:t>
            </a:r>
            <a:endParaRPr lang="tr-TR" sz="2000" dirty="0"/>
          </a:p>
          <a:p>
            <a:r>
              <a:rPr lang="en-US" sz="2000" dirty="0"/>
              <a:t>Stores 8-bit data (ASCII)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2313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60C99-C0D5-49F3-95B4-BE6CEA663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Representation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95B393-3784-4D99-A225-E726254B7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23555"/>
            <a:ext cx="7886700" cy="4753408"/>
          </a:xfrm>
        </p:spPr>
        <p:txBody>
          <a:bodyPr>
            <a:normAutofit fontScale="92500" lnSpcReduction="10000"/>
          </a:bodyPr>
          <a:lstStyle/>
          <a:p>
            <a:endParaRPr lang="tr-TR" sz="1800" dirty="0"/>
          </a:p>
          <a:p>
            <a:r>
              <a:rPr lang="en-US" dirty="0"/>
              <a:t>Strings work like an array : s[n]</a:t>
            </a:r>
            <a:endParaRPr lang="tr-TR" dirty="0"/>
          </a:p>
          <a:p>
            <a:pPr marL="285750" lvl="1" indent="0">
              <a:buNone/>
            </a:pPr>
            <a:r>
              <a:rPr lang="en-US" b="1" dirty="0"/>
              <a:t>a = "Hello world"</a:t>
            </a:r>
          </a:p>
          <a:p>
            <a:pPr marL="285750" lvl="1" indent="0">
              <a:buNone/>
            </a:pPr>
            <a:r>
              <a:rPr lang="en-US" b="1" dirty="0"/>
              <a:t>b = a[0]</a:t>
            </a:r>
            <a:r>
              <a:rPr lang="tr-TR" b="1" dirty="0"/>
              <a:t>	</a:t>
            </a:r>
            <a:r>
              <a:rPr lang="en-US" b="1" dirty="0"/>
              <a:t> # b = 'H'</a:t>
            </a:r>
          </a:p>
          <a:p>
            <a:pPr marL="285750" lvl="1" indent="0">
              <a:buNone/>
            </a:pPr>
            <a:r>
              <a:rPr lang="en-US" b="1" dirty="0"/>
              <a:t>c = a[4] </a:t>
            </a:r>
            <a:r>
              <a:rPr lang="tr-TR" b="1" dirty="0"/>
              <a:t>	 </a:t>
            </a:r>
            <a:r>
              <a:rPr lang="en-US" b="1" dirty="0"/>
              <a:t># c = 'o'</a:t>
            </a:r>
          </a:p>
          <a:p>
            <a:pPr marL="285750" lvl="1" indent="0">
              <a:buNone/>
            </a:pPr>
            <a:r>
              <a:rPr lang="en-US" b="1" dirty="0"/>
              <a:t>d = a[-1] </a:t>
            </a:r>
            <a:r>
              <a:rPr lang="tr-TR" b="1" dirty="0"/>
              <a:t>	 </a:t>
            </a:r>
            <a:r>
              <a:rPr lang="en-US" b="1" dirty="0"/>
              <a:t># d = 'd' (Taken from end of string)</a:t>
            </a:r>
          </a:p>
          <a:p>
            <a:endParaRPr lang="tr-TR" dirty="0"/>
          </a:p>
          <a:p>
            <a:r>
              <a:rPr lang="en-US" dirty="0"/>
              <a:t>Slicing/substrings : s[</a:t>
            </a:r>
            <a:r>
              <a:rPr lang="en-US" dirty="0" err="1"/>
              <a:t>start:end</a:t>
            </a:r>
            <a:r>
              <a:rPr lang="en-US" dirty="0"/>
              <a:t>]</a:t>
            </a:r>
            <a:endParaRPr lang="tr-TR" dirty="0"/>
          </a:p>
          <a:p>
            <a:pPr marL="285750" lvl="1" indent="0">
              <a:buNone/>
            </a:pPr>
            <a:r>
              <a:rPr lang="en-US" b="1" dirty="0"/>
              <a:t>d = a[:5] # d = "Hello"</a:t>
            </a:r>
          </a:p>
          <a:p>
            <a:pPr marL="285750" lvl="1" indent="0">
              <a:buNone/>
            </a:pPr>
            <a:r>
              <a:rPr lang="en-US" b="1" dirty="0"/>
              <a:t>e = a[6:] # e = "world"</a:t>
            </a:r>
          </a:p>
          <a:p>
            <a:pPr marL="285750" lvl="1" indent="0">
              <a:buNone/>
            </a:pPr>
            <a:r>
              <a:rPr lang="en-US" b="1" dirty="0"/>
              <a:t>f = a[3:8] # f = "lo wo"</a:t>
            </a:r>
          </a:p>
          <a:p>
            <a:pPr marL="285750" lvl="1" indent="0">
              <a:buNone/>
            </a:pPr>
            <a:r>
              <a:rPr lang="en-US" b="1" dirty="0"/>
              <a:t>g = a[-5:] # g = "world«</a:t>
            </a:r>
            <a:endParaRPr lang="tr-TR" b="1" dirty="0"/>
          </a:p>
          <a:p>
            <a:pPr marL="285750" lvl="1" indent="0">
              <a:buNone/>
            </a:pPr>
            <a:endParaRPr lang="tr-TR" b="1" dirty="0"/>
          </a:p>
          <a:p>
            <a:pPr marL="285750"/>
            <a:r>
              <a:rPr lang="en-US" dirty="0"/>
              <a:t>Concatenation (+)</a:t>
            </a:r>
            <a:endParaRPr lang="tr-TR" dirty="0"/>
          </a:p>
          <a:p>
            <a:pPr marL="285750" lvl="1" indent="0">
              <a:buNone/>
            </a:pPr>
            <a:r>
              <a:rPr lang="en-US" b="1" dirty="0"/>
              <a:t>a = "Hello" + "World"</a:t>
            </a:r>
          </a:p>
          <a:p>
            <a:pPr marL="285750" lvl="1" indent="0">
              <a:buNone/>
            </a:pPr>
            <a:r>
              <a:rPr lang="en-US" b="1" dirty="0"/>
              <a:t>b = "Say " + a</a:t>
            </a:r>
          </a:p>
        </p:txBody>
      </p:sp>
    </p:spTree>
    <p:extLst>
      <p:ext uri="{BB962C8B-B14F-4D97-AF65-F5344CB8AC3E}">
        <p14:creationId xmlns:p14="http://schemas.microsoft.com/office/powerpoint/2010/main" val="420419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923AF-5DE5-4AE5-A728-A24607160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3827F-972A-4135-982A-232D6D0A10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Length (</a:t>
            </a:r>
            <a:r>
              <a:rPr lang="en-US" dirty="0" err="1"/>
              <a:t>len</a:t>
            </a:r>
            <a:r>
              <a:rPr lang="en-US" dirty="0"/>
              <a:t>)</a:t>
            </a:r>
          </a:p>
          <a:p>
            <a:pPr marL="285750" lvl="1" indent="0">
              <a:buNone/>
            </a:pPr>
            <a:r>
              <a:rPr lang="en-US" b="1" dirty="0"/>
              <a:t>&gt;&gt;&gt; s = "Hello"</a:t>
            </a:r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len</a:t>
            </a:r>
            <a:r>
              <a:rPr lang="en-US" b="1" dirty="0"/>
              <a:t>(s)</a:t>
            </a:r>
          </a:p>
          <a:p>
            <a:pPr marL="285750" lvl="1" indent="0">
              <a:buNone/>
            </a:pPr>
            <a:r>
              <a:rPr lang="en-US" b="1" dirty="0"/>
              <a:t>5</a:t>
            </a:r>
            <a:endParaRPr lang="tr-TR" b="1" dirty="0"/>
          </a:p>
          <a:p>
            <a:pPr marL="285750" lvl="1" indent="0">
              <a:buNone/>
            </a:pPr>
            <a:endParaRPr lang="tr-TR" b="1" dirty="0"/>
          </a:p>
          <a:p>
            <a:r>
              <a:rPr lang="en-US" dirty="0"/>
              <a:t>Membership test (in, not in)</a:t>
            </a:r>
          </a:p>
          <a:p>
            <a:pPr marL="285750" lvl="1" indent="0">
              <a:buNone/>
            </a:pPr>
            <a:r>
              <a:rPr lang="en-US" b="1" dirty="0"/>
              <a:t>&gt;&gt;&gt; 'e' in s</a:t>
            </a:r>
          </a:p>
          <a:p>
            <a:pPr marL="285750" lvl="1" indent="0">
              <a:buNone/>
            </a:pPr>
            <a:r>
              <a:rPr lang="en-US" b="1" dirty="0"/>
              <a:t>True</a:t>
            </a:r>
          </a:p>
          <a:p>
            <a:pPr marL="285750" lvl="1" indent="0">
              <a:buNone/>
            </a:pPr>
            <a:r>
              <a:rPr lang="en-US" b="1" dirty="0"/>
              <a:t>&gt;&gt;&gt; 'x' in s</a:t>
            </a:r>
          </a:p>
          <a:p>
            <a:pPr marL="285750" lvl="1" indent="0">
              <a:buNone/>
            </a:pPr>
            <a:r>
              <a:rPr lang="en-US" b="1" dirty="0"/>
              <a:t>False</a:t>
            </a:r>
          </a:p>
          <a:p>
            <a:pPr marL="285750" lvl="1" indent="0">
              <a:buNone/>
            </a:pPr>
            <a:r>
              <a:rPr lang="en-US" b="1" dirty="0"/>
              <a:t>&gt;&gt;&gt; "hi" not in s</a:t>
            </a:r>
          </a:p>
          <a:p>
            <a:pPr marL="285750" lvl="1" indent="0">
              <a:buNone/>
            </a:pPr>
            <a:r>
              <a:rPr lang="en-US" b="1" dirty="0"/>
              <a:t>True</a:t>
            </a:r>
            <a:endParaRPr lang="tr-TR" b="1" dirty="0"/>
          </a:p>
          <a:p>
            <a:pPr marL="285750" lvl="1" indent="0">
              <a:buNone/>
            </a:pPr>
            <a:endParaRPr lang="en-US" dirty="0"/>
          </a:p>
          <a:p>
            <a:r>
              <a:rPr lang="en-US" dirty="0"/>
              <a:t>Replication (s*n)</a:t>
            </a:r>
          </a:p>
          <a:p>
            <a:pPr marL="285750" lvl="1" indent="0">
              <a:buNone/>
            </a:pPr>
            <a:r>
              <a:rPr lang="en-US" b="1" dirty="0"/>
              <a:t>&gt;&gt;&gt; s = "Hello"</a:t>
            </a:r>
          </a:p>
          <a:p>
            <a:pPr marL="285750" lvl="1" indent="0">
              <a:buNone/>
            </a:pPr>
            <a:r>
              <a:rPr lang="en-US" b="1" dirty="0"/>
              <a:t>&gt;&gt;&gt; s*5</a:t>
            </a:r>
          </a:p>
          <a:p>
            <a:pPr marL="285750" lvl="1" indent="0">
              <a:buNone/>
            </a:pPr>
            <a:r>
              <a:rPr lang="en-US" b="1" dirty="0"/>
              <a:t>'</a:t>
            </a:r>
            <a:r>
              <a:rPr lang="en-US" b="1" dirty="0" err="1"/>
              <a:t>HelloHelloHelloHelloHello</a:t>
            </a:r>
            <a:r>
              <a:rPr lang="en-US" b="1" dirty="0"/>
              <a:t>'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38158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0B66A-3228-4323-ADE9-F4D535433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Mutability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987EBE-CFDC-4320-8F21-46D8A8610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Strings are "immutable" (read only)</a:t>
            </a:r>
            <a:r>
              <a:rPr lang="tr-TR" dirty="0"/>
              <a:t>. </a:t>
            </a:r>
            <a:r>
              <a:rPr lang="en-US" dirty="0"/>
              <a:t>Once created, the value can't be changed</a:t>
            </a:r>
          </a:p>
          <a:p>
            <a:pPr marL="285750" lvl="1" indent="0">
              <a:buNone/>
            </a:pPr>
            <a:r>
              <a:rPr lang="en-US" b="1" dirty="0"/>
              <a:t>&gt;&gt;&gt; s = "Hello World"</a:t>
            </a:r>
          </a:p>
          <a:p>
            <a:pPr marL="285750" lvl="1" indent="0">
              <a:buNone/>
            </a:pPr>
            <a:r>
              <a:rPr lang="en-US" b="1" dirty="0"/>
              <a:t>&gt;&gt;&gt; s[1] = 'a'</a:t>
            </a:r>
          </a:p>
          <a:p>
            <a:pPr marL="285750" lvl="1" indent="0">
              <a:buNone/>
            </a:pPr>
            <a:r>
              <a:rPr lang="en-US" b="1" dirty="0"/>
              <a:t>Traceback (most recent call last):</a:t>
            </a:r>
          </a:p>
          <a:p>
            <a:pPr marL="285750" lvl="1" indent="0">
              <a:buNone/>
            </a:pPr>
            <a:r>
              <a:rPr lang="en-US" b="1" dirty="0"/>
              <a:t>File "&lt;stdin&gt;", line 1, in &lt;module&gt;</a:t>
            </a:r>
          </a:p>
          <a:p>
            <a:pPr marL="285750" lvl="1" indent="0">
              <a:buNone/>
            </a:pPr>
            <a:r>
              <a:rPr lang="en-US" b="1" dirty="0" err="1"/>
              <a:t>TypeError</a:t>
            </a:r>
            <a:r>
              <a:rPr lang="en-US" b="1" dirty="0"/>
              <a:t>: 'str' object does not support item assignment</a:t>
            </a:r>
          </a:p>
          <a:p>
            <a:pPr marL="285750" lvl="1" indent="0">
              <a:buNone/>
            </a:pPr>
            <a:r>
              <a:rPr lang="en-US" b="1" dirty="0"/>
              <a:t>&gt;&gt;&gt;</a:t>
            </a:r>
          </a:p>
          <a:p>
            <a:r>
              <a:rPr lang="en-US" dirty="0"/>
              <a:t>All operations and methods that manipulate</a:t>
            </a:r>
            <a:r>
              <a:rPr lang="tr-TR" dirty="0"/>
              <a:t> </a:t>
            </a:r>
            <a:r>
              <a:rPr lang="en-US" dirty="0"/>
              <a:t>string data always create new strings</a:t>
            </a:r>
            <a:endParaRPr lang="tr-TR" dirty="0"/>
          </a:p>
          <a:p>
            <a:pPr marL="0" indent="0">
              <a:buNone/>
            </a:pPr>
            <a:r>
              <a:rPr lang="en-US" b="1" dirty="0"/>
              <a:t>String Conversions</a:t>
            </a:r>
            <a:r>
              <a:rPr lang="tr-TR" b="1" dirty="0"/>
              <a:t>:</a:t>
            </a:r>
          </a:p>
          <a:p>
            <a:r>
              <a:rPr lang="en-US" dirty="0"/>
              <a:t>Use str() to convert a value to a string</a:t>
            </a:r>
            <a:endParaRPr lang="tr-TR" dirty="0"/>
          </a:p>
          <a:p>
            <a:pPr marL="285750" lvl="1" indent="0">
              <a:buNone/>
            </a:pPr>
            <a:r>
              <a:rPr lang="pl-PL" b="1" dirty="0"/>
              <a:t>&gt;&gt;&gt; x = 42</a:t>
            </a:r>
          </a:p>
          <a:p>
            <a:pPr marL="285750" lvl="1" indent="0">
              <a:buNone/>
            </a:pPr>
            <a:r>
              <a:rPr lang="pl-PL" b="1" dirty="0"/>
              <a:t>&gt;&gt;&gt; str(x)</a:t>
            </a:r>
          </a:p>
          <a:p>
            <a:pPr marL="285750" lvl="1" indent="0">
              <a:buNone/>
            </a:pPr>
            <a:r>
              <a:rPr lang="pl-PL" b="1" dirty="0"/>
              <a:t>'42'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3619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D31F6-B806-4F64-A792-702782A42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B2D7F-7721-4F2A-94DB-9D4C8A4E5B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array of arbitrary values</a:t>
            </a:r>
          </a:p>
          <a:p>
            <a:pPr marL="285750" lvl="1" indent="0">
              <a:buNone/>
            </a:pPr>
            <a:r>
              <a:rPr lang="en-US" b="1" dirty="0"/>
              <a:t>names = [ 'Elwood', 'Jake', 'Curtis' ]</a:t>
            </a:r>
          </a:p>
          <a:p>
            <a:pPr marL="285750" lvl="1" indent="0">
              <a:buNone/>
            </a:pPr>
            <a:r>
              <a:rPr lang="en-US" b="1" dirty="0" err="1"/>
              <a:t>nums</a:t>
            </a:r>
            <a:r>
              <a:rPr lang="en-US" b="1" dirty="0"/>
              <a:t> = [ 39, 38, 42, 65, 111]</a:t>
            </a:r>
            <a:endParaRPr lang="tr-TR" b="1" dirty="0"/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Adding new items (append, insert)</a:t>
            </a:r>
          </a:p>
          <a:p>
            <a:pPr marL="285750" lvl="1" indent="0">
              <a:buNone/>
            </a:pPr>
            <a:r>
              <a:rPr lang="en-US" b="1" dirty="0" err="1"/>
              <a:t>names.append</a:t>
            </a:r>
            <a:r>
              <a:rPr lang="en-US" b="1" dirty="0"/>
              <a:t>('Murphy’) </a:t>
            </a:r>
            <a:r>
              <a:rPr lang="tr-TR" b="1" dirty="0"/>
              <a:t>	</a:t>
            </a:r>
            <a:r>
              <a:rPr lang="en-US" b="1" dirty="0"/>
              <a:t># Adds at end</a:t>
            </a:r>
          </a:p>
          <a:p>
            <a:pPr marL="285750" lvl="1" indent="0">
              <a:buNone/>
            </a:pPr>
            <a:r>
              <a:rPr lang="en-US" b="1" dirty="0" err="1"/>
              <a:t>names.insert</a:t>
            </a:r>
            <a:r>
              <a:rPr lang="en-US" b="1" dirty="0"/>
              <a:t>(2,'Aretha’) </a:t>
            </a:r>
            <a:r>
              <a:rPr lang="tr-TR" b="1" dirty="0"/>
              <a:t>		</a:t>
            </a:r>
            <a:r>
              <a:rPr lang="en-US" b="1" dirty="0"/>
              <a:t># Inserts in middle</a:t>
            </a:r>
            <a:endParaRPr lang="tr-TR" b="1" dirty="0"/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Concatenation : s + t</a:t>
            </a:r>
          </a:p>
          <a:p>
            <a:pPr marL="285750" lvl="1" indent="0">
              <a:buNone/>
            </a:pPr>
            <a:r>
              <a:rPr lang="en-US" b="1" dirty="0"/>
              <a:t>s = [1, 2, 3]</a:t>
            </a:r>
          </a:p>
          <a:p>
            <a:pPr marL="285750" lvl="1" indent="0">
              <a:buNone/>
            </a:pPr>
            <a:r>
              <a:rPr lang="en-US" b="1" dirty="0"/>
              <a:t>t = ['a', 'b']</a:t>
            </a:r>
          </a:p>
          <a:p>
            <a:pPr marL="285750" lvl="1" indent="0">
              <a:buNone/>
            </a:pPr>
            <a:r>
              <a:rPr lang="en-US" b="1" dirty="0"/>
              <a:t>s + t </a:t>
            </a:r>
            <a:r>
              <a:rPr lang="tr-TR" b="1" dirty="0"/>
              <a:t>			#</a:t>
            </a:r>
            <a:r>
              <a:rPr lang="en-US" b="1" dirty="0"/>
              <a:t>[1, 2, 3, 'a', 'b']</a:t>
            </a:r>
          </a:p>
        </p:txBody>
      </p:sp>
    </p:spTree>
    <p:extLst>
      <p:ext uri="{BB962C8B-B14F-4D97-AF65-F5344CB8AC3E}">
        <p14:creationId xmlns:p14="http://schemas.microsoft.com/office/powerpoint/2010/main" val="175962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EA852-6C84-4F9A-83EB-E479A8583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50610"/>
          </a:xfrm>
        </p:spPr>
        <p:txBody>
          <a:bodyPr/>
          <a:lstStyle/>
          <a:p>
            <a:r>
              <a:rPr lang="en-US" dirty="0"/>
              <a:t>Lists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2872EE-AADB-4AEF-9D4E-5F33A9D11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01436"/>
            <a:ext cx="7886700" cy="5559137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sz="1800" b="0" i="0" u="none" strike="noStrike" baseline="0" dirty="0"/>
              <a:t>Lists are indexed by integers (starting at 0)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/>
              <a:t>names = [ 'Elwood', 'Jake', 'Curtis' ]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/>
              <a:t>names[0]</a:t>
            </a:r>
            <a:r>
              <a:rPr lang="tr-TR" sz="1500" b="1" i="0" u="none" strike="noStrike" baseline="0" dirty="0"/>
              <a:t> 		#</a:t>
            </a:r>
            <a:r>
              <a:rPr lang="en-US" sz="1500" b="1" i="0" u="none" strike="noStrike" baseline="0" dirty="0"/>
              <a:t>'Elwood'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/>
              <a:t>names[1] </a:t>
            </a:r>
            <a:r>
              <a:rPr lang="tr-TR" sz="1500" b="1" i="0" u="none" strike="noStrike" baseline="0" dirty="0"/>
              <a:t>		</a:t>
            </a:r>
            <a:r>
              <a:rPr lang="tr-TR" sz="1500" b="1" dirty="0"/>
              <a:t>#</a:t>
            </a:r>
            <a:r>
              <a:rPr lang="en-US" sz="1500" b="1" i="0" u="none" strike="noStrike" baseline="0" dirty="0"/>
              <a:t>'Jake'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/>
              <a:t>names[2] </a:t>
            </a:r>
            <a:r>
              <a:rPr lang="tr-TR" sz="1500" b="1" i="0" u="none" strike="noStrike" baseline="0" dirty="0"/>
              <a:t>		</a:t>
            </a:r>
            <a:r>
              <a:rPr lang="tr-TR" sz="1500" b="1" dirty="0"/>
              <a:t>#</a:t>
            </a:r>
            <a:r>
              <a:rPr lang="en-US" sz="1500" b="1" i="0" u="none" strike="noStrike" baseline="0" dirty="0"/>
              <a:t>'Curtis’</a:t>
            </a:r>
            <a:endParaRPr lang="tr-TR" sz="1500" b="1" i="0" u="none" strike="noStrike" baseline="0" dirty="0"/>
          </a:p>
          <a:p>
            <a:pPr marL="285750" lvl="1" indent="0">
              <a:buNone/>
            </a:pPr>
            <a:endParaRPr lang="en-US" sz="1600" b="1" i="0" u="none" strike="noStrike" baseline="0" dirty="0"/>
          </a:p>
          <a:p>
            <a:pPr algn="l"/>
            <a:r>
              <a:rPr lang="en-US" sz="1800" b="0" i="0" u="none" strike="noStrike" baseline="0" dirty="0"/>
              <a:t>Changing one of the items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/>
              <a:t>names[1] = 'Joliet Jake’</a:t>
            </a:r>
            <a:endParaRPr lang="tr-TR" sz="1500" b="1" i="0" u="none" strike="noStrike" baseline="0" dirty="0"/>
          </a:p>
          <a:p>
            <a:pPr marL="285750" lvl="1" indent="0">
              <a:buNone/>
            </a:pPr>
            <a:endParaRPr lang="tr-TR" sz="1500" b="1" dirty="0"/>
          </a:p>
          <a:p>
            <a:pPr marL="285750"/>
            <a:r>
              <a:rPr lang="en-US" sz="1800" i="0" u="none" strike="noStrike" baseline="0" dirty="0"/>
              <a:t>Length (</a:t>
            </a:r>
            <a:r>
              <a:rPr lang="en-US" sz="1800" i="0" u="none" strike="noStrike" baseline="0" dirty="0" err="1"/>
              <a:t>len</a:t>
            </a:r>
            <a:r>
              <a:rPr lang="en-US" sz="1800" i="0" u="none" strike="noStrike" baseline="0" dirty="0"/>
              <a:t>)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/>
              <a:t>&gt;&gt;&gt; names = ['</a:t>
            </a:r>
            <a:r>
              <a:rPr lang="en-US" sz="1500" b="1" i="0" u="none" strike="noStrike" baseline="0" dirty="0" err="1"/>
              <a:t>Elwood','Jake','Curtis</a:t>
            </a:r>
            <a:r>
              <a:rPr lang="en-US" sz="1500" b="1" i="0" u="none" strike="noStrike" baseline="0" dirty="0"/>
              <a:t>']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/>
              <a:t>&gt;&gt;&gt; </a:t>
            </a:r>
            <a:r>
              <a:rPr lang="en-US" sz="1500" b="1" i="0" u="none" strike="noStrike" baseline="0" dirty="0" err="1"/>
              <a:t>len</a:t>
            </a:r>
            <a:r>
              <a:rPr lang="en-US" sz="1500" b="1" i="0" u="none" strike="noStrike" baseline="0" dirty="0"/>
              <a:t>(names)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/>
              <a:t>3</a:t>
            </a:r>
            <a:endParaRPr lang="tr-TR" sz="1500" b="1" i="0" u="none" strike="noStrike" baseline="0" dirty="0"/>
          </a:p>
          <a:p>
            <a:pPr marL="285750" lvl="1" indent="0">
              <a:buNone/>
            </a:pPr>
            <a:endParaRPr lang="en-US" sz="1500" b="1" i="0" u="none" strike="noStrike" baseline="0" dirty="0"/>
          </a:p>
          <a:p>
            <a:r>
              <a:rPr lang="en-US" sz="1800" i="0" u="none" strike="noStrike" baseline="0" dirty="0"/>
              <a:t>Membership test (in, not in)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/>
              <a:t>&gt;&gt;&gt; 'Elwood' in names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/>
              <a:t>True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/>
              <a:t>&gt;&gt;&gt; 'Britney' not in names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/>
              <a:t>True</a:t>
            </a:r>
            <a:endParaRPr lang="tr-TR" sz="1500" b="1" i="0" u="none" strike="noStrike" baseline="0" dirty="0"/>
          </a:p>
          <a:p>
            <a:pPr marL="285750" lvl="1" indent="0">
              <a:buNone/>
            </a:pPr>
            <a:endParaRPr lang="tr-TR" sz="1500" b="1" i="0" u="none" strike="noStrike" baseline="0" dirty="0"/>
          </a:p>
          <a:p>
            <a:r>
              <a:rPr lang="tr-TR" sz="1800" i="0" u="none" strike="noStrike" baseline="0" dirty="0"/>
              <a:t>Replication (s * n)</a:t>
            </a:r>
          </a:p>
          <a:p>
            <a:pPr marL="285750" lvl="1" indent="0">
              <a:buNone/>
            </a:pPr>
            <a:r>
              <a:rPr lang="tr-TR" sz="1500" b="1" i="0" u="none" strike="noStrike" baseline="0" dirty="0"/>
              <a:t>&gt;&gt;&gt; s = [1, 2, 3]</a:t>
            </a:r>
          </a:p>
          <a:p>
            <a:pPr marL="285750" lvl="1" indent="0">
              <a:buNone/>
            </a:pPr>
            <a:r>
              <a:rPr lang="tr-TR" sz="1500" b="1" i="0" u="none" strike="noStrike" baseline="0" dirty="0"/>
              <a:t>&gt;&gt;&gt; s * 3</a:t>
            </a:r>
          </a:p>
          <a:p>
            <a:pPr marL="285750" lvl="1" indent="0">
              <a:buNone/>
            </a:pPr>
            <a:r>
              <a:rPr lang="tr-TR" sz="1500" b="1" i="0" u="none" strike="noStrike" baseline="0" dirty="0"/>
              <a:t>[1, 2, 3, 1, 2, 3, 1, 2, 3]</a:t>
            </a:r>
          </a:p>
          <a:p>
            <a:pPr marL="285750" lvl="1" indent="0">
              <a:buNone/>
            </a:pPr>
            <a:r>
              <a:rPr lang="tr-TR" sz="1500" b="1" i="0" u="none" strike="noStrike" baseline="0" dirty="0"/>
              <a:t>&gt;&gt;&gt;</a:t>
            </a:r>
          </a:p>
        </p:txBody>
      </p:sp>
    </p:spTree>
    <p:extLst>
      <p:ext uri="{BB962C8B-B14F-4D97-AF65-F5344CB8AC3E}">
        <p14:creationId xmlns:p14="http://schemas.microsoft.com/office/powerpoint/2010/main" val="104572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8ECA2-10AB-4494-819B-E95E0D2D8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Searching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F5F06-9A14-4295-89D8-C6914B4629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50818"/>
            <a:ext cx="7886700" cy="540327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Finding the first position of an item</a:t>
            </a:r>
          </a:p>
          <a:p>
            <a:pPr marL="285750" lvl="1" indent="0">
              <a:buNone/>
            </a:pPr>
            <a:r>
              <a:rPr lang="en-US" b="1" dirty="0"/>
              <a:t>&gt;&gt;&gt; names = ['</a:t>
            </a:r>
            <a:r>
              <a:rPr lang="en-US" b="1" dirty="0" err="1"/>
              <a:t>Elwood','Jake','Curtis</a:t>
            </a:r>
            <a:r>
              <a:rPr lang="en-US" b="1" dirty="0"/>
              <a:t>']</a:t>
            </a:r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names.index</a:t>
            </a:r>
            <a:r>
              <a:rPr lang="en-US" b="1" dirty="0"/>
              <a:t>('Curtis')</a:t>
            </a:r>
          </a:p>
          <a:p>
            <a:pPr marL="285750" lvl="1" indent="0">
              <a:buNone/>
            </a:pPr>
            <a:r>
              <a:rPr lang="en-US" b="1" dirty="0"/>
              <a:t>2</a:t>
            </a:r>
          </a:p>
          <a:p>
            <a:pPr marL="285750" lvl="1" indent="0">
              <a:buNone/>
            </a:pPr>
            <a:r>
              <a:rPr lang="en-US" b="1" dirty="0"/>
              <a:t>&gt;&gt;&gt; names[2]</a:t>
            </a:r>
          </a:p>
          <a:p>
            <a:pPr marL="285750" lvl="1" indent="0">
              <a:buNone/>
            </a:pPr>
            <a:r>
              <a:rPr lang="en-US" b="1" dirty="0"/>
              <a:t>'Curtis’</a:t>
            </a:r>
            <a:endParaRPr lang="tr-TR" b="1" dirty="0"/>
          </a:p>
          <a:p>
            <a:pPr marL="285750" lvl="1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sz="2400" b="1" dirty="0"/>
              <a:t>List Removal</a:t>
            </a:r>
            <a:r>
              <a:rPr lang="tr-TR" sz="2400" b="1" dirty="0"/>
              <a:t>:</a:t>
            </a:r>
          </a:p>
          <a:p>
            <a:r>
              <a:rPr lang="en-US" dirty="0"/>
              <a:t>Removing an item</a:t>
            </a:r>
          </a:p>
          <a:p>
            <a:pPr marL="285750" lvl="1" indent="0">
              <a:buNone/>
            </a:pPr>
            <a:r>
              <a:rPr lang="en-US" b="1" dirty="0" err="1"/>
              <a:t>names.remove</a:t>
            </a:r>
            <a:r>
              <a:rPr lang="en-US" b="1" dirty="0"/>
              <a:t>('Curtis')</a:t>
            </a:r>
          </a:p>
          <a:p>
            <a:pPr marL="285750"/>
            <a:r>
              <a:rPr lang="en-US" dirty="0"/>
              <a:t>Deleting an item by index</a:t>
            </a:r>
          </a:p>
          <a:p>
            <a:pPr marL="285750" lvl="1" indent="0">
              <a:buNone/>
            </a:pPr>
            <a:r>
              <a:rPr lang="en-US" b="1" dirty="0"/>
              <a:t>del names[2]</a:t>
            </a:r>
            <a:endParaRPr lang="tr-TR" b="1" dirty="0"/>
          </a:p>
          <a:p>
            <a:pPr marL="285750" lvl="1" indent="0">
              <a:buNone/>
            </a:pPr>
            <a:endParaRPr lang="tr-TR" b="1" dirty="0"/>
          </a:p>
          <a:p>
            <a:r>
              <a:rPr lang="en-US" dirty="0"/>
              <a:t>Removing an item does not create a hole. Other items will move down to fill the space vacated. If there are more than one occurrence of the element, remove() will remove only the first occurrence.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0591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C465E-FF90-4D95-9426-A74384B0D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325" y="549275"/>
            <a:ext cx="7543800" cy="1196975"/>
          </a:xfrm>
        </p:spPr>
        <p:txBody>
          <a:bodyPr/>
          <a:lstStyle/>
          <a:p>
            <a:pPr>
              <a:defRPr/>
            </a:pPr>
            <a:r>
              <a:rPr lang="en-US" sz="4000" b="1" dirty="0"/>
              <a:t>Where to Get Python?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E8B67-F74F-4570-8914-24B21CB87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SzPct val="70000"/>
              <a:buFont typeface="Calibri" panose="020F0502020204030204" pitchFamily="34" charset="0"/>
              <a:buNone/>
              <a:defRPr/>
            </a:pPr>
            <a:r>
              <a:rPr lang="en-US" sz="1800" dirty="0">
                <a:latin typeface="GillSans"/>
                <a:hlinkClick r:id="rId2"/>
              </a:rPr>
              <a:t>http://www.python.org</a:t>
            </a:r>
            <a:endParaRPr lang="tr-TR" sz="1800" dirty="0">
              <a:latin typeface="GillSans"/>
            </a:endParaRPr>
          </a:p>
          <a:p>
            <a:pPr>
              <a:buSzPct val="70000"/>
              <a:buFont typeface="Wingdings" panose="05000000000000000000" pitchFamily="2" charset="2"/>
              <a:buChar char="Ø"/>
              <a:defRPr/>
            </a:pPr>
            <a:r>
              <a:rPr lang="tr-TR" sz="1800" dirty="0"/>
              <a:t> </a:t>
            </a:r>
            <a:r>
              <a:rPr lang="en-US" sz="1800" dirty="0"/>
              <a:t>Downloads</a:t>
            </a:r>
          </a:p>
          <a:p>
            <a:pPr>
              <a:buSzPct val="70000"/>
              <a:buFont typeface="Wingdings" panose="05000000000000000000" pitchFamily="2" charset="2"/>
              <a:buChar char="Ø"/>
              <a:defRPr/>
            </a:pPr>
            <a:r>
              <a:rPr lang="tr-TR" sz="1800" dirty="0"/>
              <a:t> </a:t>
            </a:r>
            <a:r>
              <a:rPr lang="en-US" sz="1800" dirty="0"/>
              <a:t>Documentation and tutorial</a:t>
            </a:r>
          </a:p>
          <a:p>
            <a:pPr>
              <a:buSzPct val="70000"/>
              <a:buFont typeface="Wingdings" panose="05000000000000000000" pitchFamily="2" charset="2"/>
              <a:buChar char="Ø"/>
              <a:defRPr/>
            </a:pPr>
            <a:r>
              <a:rPr lang="en-US" sz="1800" dirty="0"/>
              <a:t> Community Links</a:t>
            </a:r>
          </a:p>
          <a:p>
            <a:pPr>
              <a:buSzPct val="70000"/>
              <a:buFont typeface="Wingdings" panose="05000000000000000000" pitchFamily="2" charset="2"/>
              <a:buChar char="Ø"/>
              <a:defRPr/>
            </a:pPr>
            <a:r>
              <a:rPr lang="en-US" sz="1800" dirty="0"/>
              <a:t> Third party packages</a:t>
            </a:r>
            <a:endParaRPr lang="tr-TR" sz="1800" dirty="0"/>
          </a:p>
          <a:p>
            <a:pPr marL="0" indent="0" algn="ctr">
              <a:buSzPct val="70000"/>
              <a:buFont typeface="Calibri" panose="020F0502020204030204" pitchFamily="34" charset="0"/>
              <a:buNone/>
              <a:defRPr/>
            </a:pPr>
            <a:r>
              <a:rPr lang="en-US" sz="2400" b="1" dirty="0">
                <a:latin typeface="GillSans"/>
              </a:rPr>
              <a:t>Python Versions</a:t>
            </a:r>
            <a:endParaRPr lang="tr-TR" sz="2400" b="1" dirty="0">
              <a:latin typeface="GillSans"/>
            </a:endParaRPr>
          </a:p>
          <a:p>
            <a:pPr>
              <a:buSzPct val="70000"/>
              <a:defRPr/>
            </a:pPr>
            <a:r>
              <a:rPr lang="en-US" sz="1800" dirty="0"/>
              <a:t>Most users use "</a:t>
            </a:r>
            <a:r>
              <a:rPr lang="en-US" sz="1800" dirty="0" err="1"/>
              <a:t>CPython</a:t>
            </a:r>
            <a:r>
              <a:rPr lang="en-US" sz="1800" dirty="0"/>
              <a:t>"</a:t>
            </a:r>
          </a:p>
          <a:p>
            <a:pPr>
              <a:buSzPct val="70000"/>
              <a:defRPr/>
            </a:pPr>
            <a:r>
              <a:rPr lang="en-US" sz="1800" dirty="0"/>
              <a:t>• Version 2.X (most common)</a:t>
            </a:r>
          </a:p>
          <a:p>
            <a:pPr>
              <a:buSzPct val="70000"/>
              <a:defRPr/>
            </a:pPr>
            <a:r>
              <a:rPr lang="en-US" sz="1800" dirty="0"/>
              <a:t>• Version 3.X (bleeding edge, the future)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19A40-C224-427E-8D73-0085D390D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Iteration</a:t>
            </a:r>
            <a:r>
              <a:rPr lang="tr-TR" dirty="0"/>
              <a:t> / </a:t>
            </a:r>
            <a:r>
              <a:rPr lang="tr-TR" dirty="0" err="1"/>
              <a:t>List</a:t>
            </a:r>
            <a:r>
              <a:rPr lang="tr-TR" dirty="0"/>
              <a:t> </a:t>
            </a:r>
            <a:r>
              <a:rPr lang="tr-TR" dirty="0" err="1"/>
              <a:t>Sorting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1DBCD0-489A-43CC-9908-E030F9B04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800" b="0" i="0" u="none" strike="noStrike" baseline="0" dirty="0">
                <a:latin typeface="GillSans"/>
              </a:rPr>
              <a:t>Iterating over the list contents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>
                <a:latin typeface="Courier"/>
              </a:rPr>
              <a:t>for name in names:</a:t>
            </a:r>
          </a:p>
          <a:p>
            <a:pPr marL="628650" lvl="2" indent="0">
              <a:buNone/>
            </a:pPr>
            <a:r>
              <a:rPr lang="en-US" sz="1200" b="1" i="0" u="none" strike="noStrike" baseline="0" dirty="0">
                <a:latin typeface="Courier"/>
              </a:rPr>
              <a:t># use name</a:t>
            </a:r>
            <a:endParaRPr lang="tr-TR" sz="1200" b="1" i="0" u="none" strike="noStrike" baseline="0" dirty="0">
              <a:latin typeface="Courier"/>
            </a:endParaRPr>
          </a:p>
          <a:p>
            <a:pPr marL="628650" lvl="2" indent="0">
              <a:buNone/>
            </a:pPr>
            <a:r>
              <a:rPr lang="en-US" sz="1200" b="1" i="0" u="none" strike="noStrike" baseline="0" dirty="0">
                <a:latin typeface="Courier"/>
              </a:rPr>
              <a:t># e.g. print(name)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>
                <a:latin typeface="Courier"/>
              </a:rPr>
              <a:t>...</a:t>
            </a:r>
          </a:p>
          <a:p>
            <a:pPr algn="l"/>
            <a:r>
              <a:rPr lang="en-US" sz="1800" b="0" i="0" u="none" strike="noStrike" baseline="0" dirty="0">
                <a:latin typeface="GillSans"/>
              </a:rPr>
              <a:t>Similar to a 'foreach' statement from other</a:t>
            </a:r>
            <a:r>
              <a:rPr lang="tr-TR" sz="1800" b="0" i="0" u="none" strike="noStrike" baseline="0" dirty="0">
                <a:latin typeface="GillSans"/>
              </a:rPr>
              <a:t> </a:t>
            </a:r>
            <a:r>
              <a:rPr lang="en-US" sz="1800" b="0" i="0" u="none" strike="noStrike" baseline="0" dirty="0">
                <a:latin typeface="GillSans"/>
              </a:rPr>
              <a:t>programming languages</a:t>
            </a:r>
            <a:endParaRPr lang="tr-TR" sz="1800" b="0" i="0" u="none" strike="noStrike" baseline="0" dirty="0">
              <a:latin typeface="GillSans"/>
            </a:endParaRPr>
          </a:p>
          <a:p>
            <a:pPr algn="l"/>
            <a:endParaRPr lang="tr-TR" sz="1800" dirty="0">
              <a:latin typeface="GillSans"/>
            </a:endParaRPr>
          </a:p>
          <a:p>
            <a:pPr marL="0" indent="0" algn="l">
              <a:buNone/>
            </a:pPr>
            <a:r>
              <a:rPr lang="en-US" b="1" dirty="0"/>
              <a:t>List Sorting</a:t>
            </a:r>
            <a:endParaRPr lang="tr-TR" b="1" dirty="0"/>
          </a:p>
          <a:p>
            <a:pPr marL="285750" lvl="1" indent="0">
              <a:buNone/>
            </a:pPr>
            <a:r>
              <a:rPr lang="en-US" b="1" dirty="0"/>
              <a:t>s = [10, 1, 7, 3]</a:t>
            </a:r>
          </a:p>
          <a:p>
            <a:pPr marL="285750" lvl="1" indent="0">
              <a:buNone/>
            </a:pPr>
            <a:r>
              <a:rPr lang="en-US" b="1" dirty="0" err="1"/>
              <a:t>s.sort</a:t>
            </a:r>
            <a:r>
              <a:rPr lang="en-US" b="1" dirty="0"/>
              <a:t>() # s = [1, 3, 7, 10]</a:t>
            </a:r>
          </a:p>
          <a:p>
            <a:r>
              <a:rPr lang="en-US" dirty="0"/>
              <a:t>Sorting in reverse order</a:t>
            </a:r>
          </a:p>
          <a:p>
            <a:pPr marL="285750" lvl="1" indent="0">
              <a:buNone/>
            </a:pPr>
            <a:r>
              <a:rPr lang="en-US" b="1" dirty="0"/>
              <a:t>s = [10, 1, 7, 3]</a:t>
            </a:r>
          </a:p>
          <a:p>
            <a:pPr marL="285750" lvl="1" indent="0">
              <a:buNone/>
            </a:pPr>
            <a:r>
              <a:rPr lang="en-US" b="1" dirty="0" err="1"/>
              <a:t>s.sort</a:t>
            </a:r>
            <a:r>
              <a:rPr lang="en-US" b="1" dirty="0"/>
              <a:t>(reverse=True) # s = [10, 7, 3, 1]</a:t>
            </a:r>
          </a:p>
        </p:txBody>
      </p:sp>
    </p:spTree>
    <p:extLst>
      <p:ext uri="{BB962C8B-B14F-4D97-AF65-F5344CB8AC3E}">
        <p14:creationId xmlns:p14="http://schemas.microsoft.com/office/powerpoint/2010/main" val="321435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8FE0F-40D4-43D3-8039-CD5FD6F48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and Math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117AB-BCE5-4D9F-A56E-A62C521B8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Caution : Lists weren't designed for "math"</a:t>
            </a:r>
          </a:p>
          <a:p>
            <a:pPr marL="34290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nums</a:t>
            </a:r>
            <a:r>
              <a:rPr lang="en-US" b="1" dirty="0"/>
              <a:t> = [1, 2, 3, 4, 5]</a:t>
            </a:r>
          </a:p>
          <a:p>
            <a:pPr marL="34290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nums</a:t>
            </a:r>
            <a:r>
              <a:rPr lang="en-US" b="1" dirty="0"/>
              <a:t> * 2</a:t>
            </a:r>
          </a:p>
          <a:p>
            <a:pPr marL="342900" lvl="1" indent="0">
              <a:buNone/>
            </a:pPr>
            <a:r>
              <a:rPr lang="en-US" b="1" dirty="0"/>
              <a:t>[1, 2, 3, 4, 5, 1, 2, 3, 4, 5]</a:t>
            </a:r>
          </a:p>
          <a:p>
            <a:pPr marL="34290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nums</a:t>
            </a:r>
            <a:r>
              <a:rPr lang="en-US" b="1" dirty="0"/>
              <a:t> + [10, 11, 12, 13, 14]</a:t>
            </a:r>
          </a:p>
          <a:p>
            <a:pPr marL="342900" lvl="1" indent="0">
              <a:buNone/>
            </a:pPr>
            <a:r>
              <a:rPr lang="en-US" b="1" dirty="0"/>
              <a:t>[1, 2, 3, 4, 5, 10, 11, 12, 13, 14]</a:t>
            </a:r>
          </a:p>
          <a:p>
            <a:pPr marL="342900" lvl="1" indent="0">
              <a:buNone/>
            </a:pPr>
            <a:r>
              <a:rPr lang="en-US" b="1" dirty="0"/>
              <a:t>&gt;&gt;&gt;</a:t>
            </a:r>
          </a:p>
          <a:p>
            <a:r>
              <a:rPr lang="en-US" dirty="0"/>
              <a:t>They don't represent vectors/matrices</a:t>
            </a:r>
          </a:p>
          <a:p>
            <a:endParaRPr lang="en-US" dirty="0"/>
          </a:p>
          <a:p>
            <a:r>
              <a:rPr lang="en-US" dirty="0"/>
              <a:t>There are some add-ons for this (e.g., </a:t>
            </a:r>
            <a:r>
              <a:rPr lang="en-US" dirty="0" err="1"/>
              <a:t>numpy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939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87DD6-8FF6-4F03-83D7-DB94E8EA6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Input and Output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10BF52-0CB1-4AD6-912C-32F2114C5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Opening a file</a:t>
            </a:r>
          </a:p>
          <a:p>
            <a:pPr marL="285750" lvl="1" indent="0">
              <a:buNone/>
            </a:pPr>
            <a:r>
              <a:rPr lang="en-US" b="1" dirty="0"/>
              <a:t>f = open('</a:t>
            </a:r>
            <a:r>
              <a:rPr lang="en-US" b="1" dirty="0" err="1"/>
              <a:t>foo.txt','r</a:t>
            </a:r>
            <a:r>
              <a:rPr lang="en-US" b="1" dirty="0"/>
              <a:t>') # Open for reading</a:t>
            </a:r>
          </a:p>
          <a:p>
            <a:pPr marL="285750" lvl="1" indent="0">
              <a:buNone/>
            </a:pPr>
            <a:r>
              <a:rPr lang="en-US" b="1" dirty="0"/>
              <a:t>g = open('</a:t>
            </a:r>
            <a:r>
              <a:rPr lang="en-US" b="1" dirty="0" err="1"/>
              <a:t>bar.txt','w</a:t>
            </a:r>
            <a:r>
              <a:rPr lang="en-US" b="1" dirty="0"/>
              <a:t>') # Open for writing</a:t>
            </a:r>
            <a:endParaRPr lang="tr-TR" b="1" dirty="0"/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To read data</a:t>
            </a:r>
          </a:p>
          <a:p>
            <a:pPr marL="285750" lvl="1" indent="0">
              <a:buNone/>
            </a:pPr>
            <a:r>
              <a:rPr lang="en-US" b="1" dirty="0"/>
              <a:t>data = </a:t>
            </a:r>
            <a:r>
              <a:rPr lang="en-US" b="1" dirty="0" err="1"/>
              <a:t>f.read</a:t>
            </a:r>
            <a:r>
              <a:rPr lang="en-US" b="1" dirty="0"/>
              <a:t>([</a:t>
            </a:r>
            <a:r>
              <a:rPr lang="en-US" b="1" dirty="0" err="1"/>
              <a:t>maxbytes</a:t>
            </a:r>
            <a:r>
              <a:rPr lang="en-US" b="1" dirty="0"/>
              <a:t>]) # Read up to </a:t>
            </a:r>
            <a:r>
              <a:rPr lang="en-US" b="1" dirty="0" err="1"/>
              <a:t>maxbytes</a:t>
            </a:r>
            <a:r>
              <a:rPr lang="en-US" b="1" dirty="0"/>
              <a:t> bytes</a:t>
            </a:r>
            <a:endParaRPr lang="tr-TR" b="1" dirty="0"/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To write text to a file</a:t>
            </a:r>
          </a:p>
          <a:p>
            <a:pPr marL="285750" lvl="1" indent="0">
              <a:buNone/>
            </a:pPr>
            <a:r>
              <a:rPr lang="en-US" b="1" dirty="0" err="1"/>
              <a:t>g.write</a:t>
            </a:r>
            <a:r>
              <a:rPr lang="en-US" b="1" dirty="0"/>
              <a:t>('some text’)</a:t>
            </a:r>
            <a:endParaRPr lang="tr-TR" b="1" dirty="0"/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To close when you're done</a:t>
            </a:r>
            <a:endParaRPr lang="tr-TR" dirty="0"/>
          </a:p>
          <a:p>
            <a:pPr marL="285750" lvl="1" indent="0">
              <a:buNone/>
            </a:pPr>
            <a:r>
              <a:rPr lang="en-US" b="1" dirty="0" err="1"/>
              <a:t>f.close</a:t>
            </a:r>
            <a:r>
              <a:rPr lang="en-US" b="1" dirty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284736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Reading File Data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Reading an entire file all at once as a string</a:t>
            </a:r>
          </a:p>
          <a:p>
            <a:pPr marL="285750" lvl="1" indent="0">
              <a:buNone/>
            </a:pPr>
            <a:r>
              <a:rPr lang="tr-TR" b="1" dirty="0"/>
              <a:t>f = </a:t>
            </a:r>
            <a:r>
              <a:rPr lang="tr-TR" b="1" dirty="0" err="1"/>
              <a:t>open</a:t>
            </a:r>
            <a:r>
              <a:rPr lang="tr-TR" b="1" dirty="0"/>
              <a:t>(</a:t>
            </a:r>
            <a:r>
              <a:rPr lang="tr-TR" b="1" dirty="0" err="1"/>
              <a:t>filename</a:t>
            </a:r>
            <a:r>
              <a:rPr lang="tr-TR" b="1" dirty="0"/>
              <a:t>,'r')</a:t>
            </a:r>
          </a:p>
          <a:p>
            <a:pPr marL="285750" lvl="1" indent="0">
              <a:buNone/>
            </a:pPr>
            <a:r>
              <a:rPr lang="tr-TR" b="1" dirty="0"/>
              <a:t>data = </a:t>
            </a:r>
            <a:r>
              <a:rPr lang="tr-TR" b="1" dirty="0" err="1"/>
              <a:t>f.read</a:t>
            </a:r>
            <a:r>
              <a:rPr lang="tr-TR" b="1" dirty="0"/>
              <a:t>()</a:t>
            </a:r>
          </a:p>
          <a:p>
            <a:pPr marL="285750" lvl="1" indent="0">
              <a:buNone/>
            </a:pPr>
            <a:r>
              <a:rPr lang="tr-TR" b="1" dirty="0" err="1"/>
              <a:t>f.close</a:t>
            </a:r>
            <a:r>
              <a:rPr lang="tr-TR" b="1" dirty="0"/>
              <a:t>()</a:t>
            </a:r>
            <a:endParaRPr lang="en-US" b="1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Reading an entire text-file line-by-line</a:t>
            </a:r>
          </a:p>
          <a:p>
            <a:pPr marL="285750" lvl="1" indent="0">
              <a:buNone/>
            </a:pPr>
            <a:r>
              <a:rPr lang="tr-TR" b="1" dirty="0"/>
              <a:t>f = </a:t>
            </a:r>
            <a:r>
              <a:rPr lang="tr-TR" b="1" dirty="0" err="1"/>
              <a:t>open</a:t>
            </a:r>
            <a:r>
              <a:rPr lang="tr-TR" b="1" dirty="0"/>
              <a:t>(</a:t>
            </a:r>
            <a:r>
              <a:rPr lang="tr-TR" b="1" dirty="0" err="1"/>
              <a:t>filename</a:t>
            </a:r>
            <a:r>
              <a:rPr lang="tr-TR" b="1" dirty="0"/>
              <a:t>,'r')</a:t>
            </a:r>
          </a:p>
          <a:p>
            <a:pPr marL="285750" lvl="1" indent="0">
              <a:buNone/>
            </a:pPr>
            <a:r>
              <a:rPr lang="tr-TR" b="1" dirty="0" err="1"/>
              <a:t>for</a:t>
            </a:r>
            <a:r>
              <a:rPr lang="tr-TR" b="1" dirty="0"/>
              <a:t> </a:t>
            </a:r>
            <a:r>
              <a:rPr lang="tr-TR" b="1" dirty="0" err="1"/>
              <a:t>line</a:t>
            </a:r>
            <a:r>
              <a:rPr lang="tr-TR" b="1" dirty="0"/>
              <a:t> in f:</a:t>
            </a:r>
          </a:p>
          <a:p>
            <a:pPr marL="628650" lvl="2" indent="0">
              <a:buNone/>
            </a:pPr>
            <a:r>
              <a:rPr lang="tr-TR" sz="1800" b="1" dirty="0"/>
              <a:t># </a:t>
            </a:r>
            <a:r>
              <a:rPr lang="tr-TR" sz="1800" b="1" dirty="0" err="1"/>
              <a:t>Process</a:t>
            </a:r>
            <a:r>
              <a:rPr lang="tr-TR" sz="1800" b="1" dirty="0"/>
              <a:t> </a:t>
            </a:r>
            <a:r>
              <a:rPr lang="tr-TR" sz="1800" b="1" dirty="0" err="1"/>
              <a:t>the</a:t>
            </a:r>
            <a:r>
              <a:rPr lang="tr-TR" sz="1800" b="1" dirty="0"/>
              <a:t> </a:t>
            </a:r>
            <a:r>
              <a:rPr lang="tr-TR" sz="1800" b="1" dirty="0" err="1"/>
              <a:t>line</a:t>
            </a:r>
            <a:endParaRPr lang="tr-TR" sz="1800" b="1" dirty="0"/>
          </a:p>
          <a:p>
            <a:pPr marL="628650" lvl="2" indent="0">
              <a:buNone/>
            </a:pPr>
            <a:r>
              <a:rPr lang="tr-TR" sz="1800" b="1" dirty="0"/>
              <a:t>...</a:t>
            </a:r>
          </a:p>
          <a:p>
            <a:pPr marL="285750" lvl="1" indent="0">
              <a:buNone/>
            </a:pPr>
            <a:r>
              <a:rPr lang="tr-TR" b="1" dirty="0" err="1"/>
              <a:t>f.close</a:t>
            </a:r>
            <a:r>
              <a:rPr lang="tr-TR" b="1" dirty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173443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AC1D6-794F-48C2-9999-F59429A05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File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E739C-9A53-4506-8AEF-1C94D30FC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5294168" cy="4351338"/>
          </a:xfrm>
        </p:spPr>
        <p:txBody>
          <a:bodyPr>
            <a:normAutofit/>
          </a:bodyPr>
          <a:lstStyle/>
          <a:p>
            <a:r>
              <a:rPr lang="en-US" dirty="0"/>
              <a:t>End-of-file indicated by an empty string</a:t>
            </a:r>
          </a:p>
          <a:p>
            <a:pPr marL="342900" lvl="1" indent="0">
              <a:buNone/>
            </a:pPr>
            <a:r>
              <a:rPr lang="en-US" b="1" dirty="0"/>
              <a:t>data = </a:t>
            </a:r>
            <a:r>
              <a:rPr lang="en-US" b="1" dirty="0" err="1"/>
              <a:t>f.read</a:t>
            </a:r>
            <a:r>
              <a:rPr lang="en-US" b="1" dirty="0"/>
              <a:t>(</a:t>
            </a:r>
            <a:r>
              <a:rPr lang="en-US" b="1" dirty="0" err="1"/>
              <a:t>nbytes</a:t>
            </a:r>
            <a:r>
              <a:rPr lang="en-US" b="1" dirty="0"/>
              <a:t>)</a:t>
            </a:r>
          </a:p>
          <a:p>
            <a:pPr marL="342900" lvl="1" indent="0">
              <a:buNone/>
            </a:pPr>
            <a:r>
              <a:rPr lang="en-US" b="1" dirty="0"/>
              <a:t>if data == '':</a:t>
            </a:r>
          </a:p>
          <a:p>
            <a:pPr marL="342900" lvl="1" indent="0">
              <a:buNone/>
            </a:pPr>
            <a:r>
              <a:rPr lang="en-US" b="1" dirty="0"/>
              <a:t># No data read. EOF</a:t>
            </a:r>
          </a:p>
          <a:p>
            <a:pPr marL="342900" lvl="1" indent="0">
              <a:buNone/>
            </a:pPr>
            <a:r>
              <a:rPr lang="en-US" b="1" dirty="0"/>
              <a:t>...</a:t>
            </a:r>
          </a:p>
          <a:p>
            <a:r>
              <a:rPr lang="en-US" dirty="0"/>
              <a:t>Example: Reading a file in fixed-size chunks</a:t>
            </a:r>
          </a:p>
          <a:p>
            <a:pPr marL="342900" lvl="1" indent="0">
              <a:buNone/>
            </a:pPr>
            <a:r>
              <a:rPr lang="en-US" b="1" dirty="0"/>
              <a:t>f = open(</a:t>
            </a:r>
            <a:r>
              <a:rPr lang="en-US" b="1" dirty="0" err="1"/>
              <a:t>filename,'r</a:t>
            </a:r>
            <a:r>
              <a:rPr lang="en-US" b="1" dirty="0"/>
              <a:t>')</a:t>
            </a:r>
          </a:p>
          <a:p>
            <a:pPr marL="342900" lvl="1" indent="0">
              <a:buNone/>
            </a:pPr>
            <a:r>
              <a:rPr lang="en-US" b="1" dirty="0"/>
              <a:t>while True:</a:t>
            </a:r>
          </a:p>
          <a:p>
            <a:pPr marL="685800" lvl="2" indent="0">
              <a:buNone/>
            </a:pPr>
            <a:r>
              <a:rPr lang="en-US" b="1" dirty="0"/>
              <a:t>chunk = </a:t>
            </a:r>
            <a:r>
              <a:rPr lang="en-US" b="1" dirty="0" err="1"/>
              <a:t>f.read</a:t>
            </a:r>
            <a:r>
              <a:rPr lang="en-US" b="1" dirty="0"/>
              <a:t>(</a:t>
            </a:r>
            <a:r>
              <a:rPr lang="en-US" b="1" dirty="0" err="1"/>
              <a:t>chunksize</a:t>
            </a:r>
            <a:r>
              <a:rPr lang="en-US" b="1" dirty="0"/>
              <a:t>)</a:t>
            </a:r>
          </a:p>
          <a:p>
            <a:pPr marL="685800" lvl="2" indent="0">
              <a:buNone/>
            </a:pPr>
            <a:r>
              <a:rPr lang="en-US" b="1" dirty="0"/>
              <a:t>if chunk == '':</a:t>
            </a:r>
          </a:p>
          <a:p>
            <a:pPr marL="685800" lvl="2" indent="0">
              <a:buNone/>
            </a:pPr>
            <a:r>
              <a:rPr lang="en-US" b="1" dirty="0"/>
              <a:t>break</a:t>
            </a:r>
          </a:p>
          <a:p>
            <a:pPr marL="685800" lvl="2" indent="0">
              <a:buNone/>
            </a:pPr>
            <a:r>
              <a:rPr lang="en-US" b="1" dirty="0"/>
              <a:t># Process the chunk</a:t>
            </a:r>
          </a:p>
          <a:p>
            <a:pPr marL="685800" lvl="2" indent="0">
              <a:buNone/>
            </a:pPr>
            <a:r>
              <a:rPr lang="en-US" b="1" dirty="0"/>
              <a:t>...</a:t>
            </a:r>
          </a:p>
          <a:p>
            <a:pPr marL="342900" lvl="1" indent="0">
              <a:buNone/>
            </a:pPr>
            <a:r>
              <a:rPr lang="en-US" b="1" dirty="0" err="1"/>
              <a:t>f.close</a:t>
            </a:r>
            <a:r>
              <a:rPr lang="en-US" b="1" dirty="0"/>
              <a:t>()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AE6264E-05F2-48FF-B0B4-B95233B15B29}"/>
              </a:ext>
            </a:extLst>
          </p:cNvPr>
          <p:cNvSpPr txBox="1">
            <a:spLocks/>
          </p:cNvSpPr>
          <p:nvPr/>
        </p:nvSpPr>
        <p:spPr>
          <a:xfrm>
            <a:off x="5394614" y="4071360"/>
            <a:ext cx="3551959" cy="21056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144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573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400" b="1" i="0" u="none" strike="noStrike" baseline="0" dirty="0">
                <a:solidFill>
                  <a:srgbClr val="C00000"/>
                </a:solidFill>
                <a:latin typeface="GillSans"/>
              </a:rPr>
              <a:t>Writing string data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>
                <a:latin typeface="Courier"/>
              </a:rPr>
              <a:t>f = open('</a:t>
            </a:r>
            <a:r>
              <a:rPr lang="en-US" sz="1500" b="1" i="0" u="none" strike="noStrike" baseline="0" dirty="0" err="1">
                <a:latin typeface="Courier"/>
              </a:rPr>
              <a:t>outfile</a:t>
            </a:r>
            <a:r>
              <a:rPr lang="en-US" sz="1500" b="1" i="0" u="none" strike="noStrike" baseline="0" dirty="0">
                <a:latin typeface="Courier"/>
              </a:rPr>
              <a:t>', 'w')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 err="1">
                <a:latin typeface="Courier"/>
              </a:rPr>
              <a:t>f.write</a:t>
            </a:r>
            <a:r>
              <a:rPr lang="en-US" sz="1500" b="1" i="0" u="none" strike="noStrike" baseline="0" dirty="0">
                <a:latin typeface="Courier"/>
              </a:rPr>
              <a:t>('Hello World\n')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>
                <a:latin typeface="Courier"/>
              </a:rPr>
              <a:t>...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 err="1">
                <a:latin typeface="Courier"/>
              </a:rPr>
              <a:t>f.close</a:t>
            </a:r>
            <a:r>
              <a:rPr lang="en-US" sz="1500" b="1" i="0" u="none" strike="noStrike" baseline="0" dirty="0">
                <a:latin typeface="Courier"/>
              </a:rPr>
              <a:t>()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5666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44FD7-45D6-4B12-8F8F-7AC368779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8293A-6E19-4443-83C6-730C911A6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Files should be properly closed when done</a:t>
            </a:r>
          </a:p>
          <a:p>
            <a:pPr marL="285750" lvl="1" indent="0">
              <a:buNone/>
            </a:pPr>
            <a:r>
              <a:rPr lang="en-US" b="1" dirty="0"/>
              <a:t>f = open(filename, 'r')</a:t>
            </a:r>
          </a:p>
          <a:p>
            <a:pPr marL="285750" lvl="1" indent="0">
              <a:buNone/>
            </a:pPr>
            <a:r>
              <a:rPr lang="en-US" b="1" dirty="0"/>
              <a:t># Use the file f</a:t>
            </a:r>
          </a:p>
          <a:p>
            <a:pPr marL="285750" lvl="1" indent="0">
              <a:buNone/>
            </a:pPr>
            <a:r>
              <a:rPr lang="en-US" b="1" dirty="0"/>
              <a:t>...</a:t>
            </a:r>
          </a:p>
          <a:p>
            <a:pPr marL="285750" lvl="1" indent="0">
              <a:buNone/>
            </a:pPr>
            <a:r>
              <a:rPr lang="en-US" b="1" dirty="0" err="1"/>
              <a:t>f.close</a:t>
            </a:r>
            <a:r>
              <a:rPr lang="en-US" b="1" dirty="0"/>
              <a:t>()</a:t>
            </a:r>
            <a:endParaRPr lang="tr-TR" b="1" dirty="0"/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In modern Python (2.6 or newer), use "with"</a:t>
            </a:r>
          </a:p>
          <a:p>
            <a:pPr marL="285750" lvl="1" indent="0">
              <a:buNone/>
            </a:pPr>
            <a:r>
              <a:rPr lang="en-US" b="1" dirty="0"/>
              <a:t>with open(filename, 'r') as f:</a:t>
            </a:r>
          </a:p>
          <a:p>
            <a:pPr marL="628650" lvl="2" indent="0">
              <a:buNone/>
            </a:pPr>
            <a:r>
              <a:rPr lang="en-US" sz="1600" b="1" dirty="0"/>
              <a:t># Use the file f</a:t>
            </a:r>
          </a:p>
          <a:p>
            <a:pPr marL="628650" lvl="2" indent="0">
              <a:buNone/>
            </a:pPr>
            <a:r>
              <a:rPr lang="en-US" sz="1600" b="1" dirty="0"/>
              <a:t>...</a:t>
            </a:r>
          </a:p>
          <a:p>
            <a:pPr marL="285750" lvl="1" indent="0">
              <a:buNone/>
            </a:pPr>
            <a:r>
              <a:rPr lang="en-US" b="1" dirty="0"/>
              <a:t>Statements</a:t>
            </a:r>
            <a:endParaRPr lang="tr-TR" b="1" dirty="0"/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This automatically closes the file when</a:t>
            </a:r>
            <a:r>
              <a:rPr lang="tr-TR" dirty="0"/>
              <a:t> </a:t>
            </a:r>
            <a:r>
              <a:rPr lang="en-US" dirty="0"/>
              <a:t>control leaves the indented code block</a:t>
            </a:r>
          </a:p>
        </p:txBody>
      </p:sp>
    </p:spTree>
    <p:extLst>
      <p:ext uri="{BB962C8B-B14F-4D97-AF65-F5344CB8AC3E}">
        <p14:creationId xmlns:p14="http://schemas.microsoft.com/office/powerpoint/2010/main" val="362071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5C2F7-FAE0-4F6B-B744-B27D56C96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Reading File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F5875-9810-4C05-89E5-48C0E82CD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US" b="0" i="0" dirty="0">
                <a:solidFill>
                  <a:srgbClr val="24292F"/>
                </a:solidFill>
                <a:effectLst/>
                <a:latin typeface="-apple-system"/>
              </a:rPr>
              <a:t>Read an entire file all at once as a string.</a:t>
            </a:r>
            <a:endParaRPr lang="tr-TR" b="0" i="0" dirty="0">
              <a:solidFill>
                <a:srgbClr val="24292F"/>
              </a:solidFill>
              <a:effectLst/>
              <a:latin typeface="-apple-system"/>
            </a:endParaRPr>
          </a:p>
          <a:p>
            <a:pPr marL="285750" lvl="1" indent="0">
              <a:buNone/>
            </a:pPr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with open('foo.txt', 'rt') as file:</a:t>
            </a:r>
          </a:p>
          <a:p>
            <a:pPr marL="285750" lvl="1" indent="0">
              <a:buNone/>
            </a:pPr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    data = </a:t>
            </a:r>
            <a:r>
              <a:rPr lang="en-US" b="1" i="0" dirty="0" err="1">
                <a:solidFill>
                  <a:srgbClr val="24292F"/>
                </a:solidFill>
                <a:effectLst/>
                <a:latin typeface="-apple-system"/>
              </a:rPr>
              <a:t>file.read</a:t>
            </a:r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()</a:t>
            </a:r>
          </a:p>
          <a:p>
            <a:pPr marL="285750" lvl="1" indent="0">
              <a:buNone/>
            </a:pPr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    # `data` is a string with all the text in `foo.txt`</a:t>
            </a:r>
            <a:endParaRPr lang="tr-TR" b="1" i="0" dirty="0">
              <a:solidFill>
                <a:srgbClr val="24292F"/>
              </a:solidFill>
              <a:effectLst/>
              <a:latin typeface="-apple-system"/>
            </a:endParaRPr>
          </a:p>
          <a:p>
            <a:pPr marL="285750" lvl="1" indent="0">
              <a:buNone/>
            </a:pPr>
            <a:endParaRPr lang="en-US" b="1" i="0" dirty="0">
              <a:solidFill>
                <a:srgbClr val="24292F"/>
              </a:solidFill>
              <a:effectLst/>
              <a:latin typeface="-apple-system"/>
            </a:endParaRPr>
          </a:p>
          <a:p>
            <a:pPr algn="l"/>
            <a:r>
              <a:rPr lang="en-US" b="0" i="0" dirty="0">
                <a:solidFill>
                  <a:srgbClr val="24292F"/>
                </a:solidFill>
                <a:effectLst/>
                <a:latin typeface="-apple-system"/>
              </a:rPr>
              <a:t>Read a file line-by-line by iterating.</a:t>
            </a:r>
          </a:p>
          <a:p>
            <a:pPr marL="285750" lvl="1" indent="0">
              <a:buNone/>
            </a:pPr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with open(filename, 'rt') as file:</a:t>
            </a:r>
          </a:p>
          <a:p>
            <a:pPr marL="285750" lvl="1" indent="0">
              <a:buNone/>
            </a:pPr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    for line in file:</a:t>
            </a:r>
          </a:p>
          <a:p>
            <a:pPr marL="285750" lvl="1" indent="0">
              <a:buNone/>
            </a:pPr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        # Process the line</a:t>
            </a:r>
            <a:r>
              <a:rPr lang="en-US" b="0" i="0" dirty="0">
                <a:solidFill>
                  <a:srgbClr val="24292F"/>
                </a:solidFill>
                <a:effectLst/>
                <a:latin typeface="-apple-system"/>
              </a:rPr>
              <a:t/>
            </a:r>
            <a:br>
              <a:rPr lang="en-US" b="0" i="0" dirty="0">
                <a:solidFill>
                  <a:srgbClr val="24292F"/>
                </a:solidFill>
                <a:effectLst/>
                <a:latin typeface="-apple-system"/>
              </a:rPr>
            </a:br>
            <a:endParaRPr lang="tr-TR" dirty="0">
              <a:solidFill>
                <a:srgbClr val="24292F"/>
              </a:solidFill>
              <a:latin typeface="-apple-system"/>
            </a:endParaRPr>
          </a:p>
          <a:p>
            <a:pPr marL="285750"/>
            <a:r>
              <a:rPr lang="en-US" b="0" i="0" dirty="0">
                <a:solidFill>
                  <a:srgbClr val="24292F"/>
                </a:solidFill>
                <a:effectLst/>
                <a:latin typeface="-apple-system"/>
              </a:rPr>
              <a:t>Write string data.</a:t>
            </a:r>
          </a:p>
          <a:p>
            <a:pPr marL="285750" lvl="1" indent="0">
              <a:buNone/>
            </a:pPr>
            <a:endParaRPr lang="en-US" b="0" i="0" dirty="0">
              <a:solidFill>
                <a:srgbClr val="24292F"/>
              </a:solidFill>
              <a:effectLst/>
              <a:latin typeface="-apple-system"/>
            </a:endParaRPr>
          </a:p>
          <a:p>
            <a:pPr marL="285750" lvl="1" indent="0">
              <a:buNone/>
            </a:pPr>
            <a:r>
              <a:rPr lang="en-US" b="1" dirty="0"/>
              <a:t>with open('</a:t>
            </a:r>
            <a:r>
              <a:rPr lang="en-US" b="1" dirty="0" err="1"/>
              <a:t>outfile</a:t>
            </a:r>
            <a:r>
              <a:rPr lang="en-US" b="1" dirty="0"/>
              <a:t>', '</a:t>
            </a:r>
            <a:r>
              <a:rPr lang="en-US" b="1" dirty="0" err="1"/>
              <a:t>wt</a:t>
            </a:r>
            <a:r>
              <a:rPr lang="en-US" b="1" dirty="0"/>
              <a:t>') as out:</a:t>
            </a:r>
          </a:p>
          <a:p>
            <a:pPr marL="285750" lvl="1" indent="0">
              <a:buNone/>
            </a:pPr>
            <a:r>
              <a:rPr lang="en-US" b="1" dirty="0"/>
              <a:t>    </a:t>
            </a:r>
            <a:r>
              <a:rPr lang="en-US" b="1" dirty="0" err="1"/>
              <a:t>out.write</a:t>
            </a:r>
            <a:r>
              <a:rPr lang="en-US" b="1" dirty="0"/>
              <a:t>('Hello World\n')</a:t>
            </a:r>
          </a:p>
          <a:p>
            <a:pPr marL="285750" lvl="1" indent="0">
              <a:buNone/>
            </a:pPr>
            <a:r>
              <a:rPr lang="en-US" b="1" dirty="0"/>
              <a:t>    ...</a:t>
            </a:r>
          </a:p>
        </p:txBody>
      </p:sp>
    </p:spTree>
    <p:extLst>
      <p:ext uri="{BB962C8B-B14F-4D97-AF65-F5344CB8AC3E}">
        <p14:creationId xmlns:p14="http://schemas.microsoft.com/office/powerpoint/2010/main" val="256621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5A91A-56E1-40B8-BCA3-C013AAD51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Conversion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132F8-ED6A-4055-A9FE-CCC96F730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Python, you must be careful about</a:t>
            </a:r>
            <a:r>
              <a:rPr lang="tr-TR" dirty="0"/>
              <a:t> </a:t>
            </a:r>
            <a:r>
              <a:rPr lang="en-US" dirty="0"/>
              <a:t>converting data to an appropriate type</a:t>
            </a:r>
          </a:p>
          <a:p>
            <a:pPr marL="285750" lvl="1" indent="0">
              <a:buNone/>
            </a:pPr>
            <a:r>
              <a:rPr lang="en-US" b="1" dirty="0"/>
              <a:t>x = '37' # Strings</a:t>
            </a:r>
          </a:p>
          <a:p>
            <a:pPr marL="285750" lvl="1" indent="0">
              <a:buNone/>
            </a:pPr>
            <a:r>
              <a:rPr lang="en-US" b="1" dirty="0"/>
              <a:t>y = '42'</a:t>
            </a:r>
          </a:p>
          <a:p>
            <a:pPr marL="285750" lvl="1" indent="0">
              <a:buNone/>
            </a:pPr>
            <a:r>
              <a:rPr lang="en-US" b="1" dirty="0"/>
              <a:t>z = x + y</a:t>
            </a:r>
            <a:r>
              <a:rPr lang="tr-TR" b="1" dirty="0"/>
              <a:t>		</a:t>
            </a:r>
            <a:r>
              <a:rPr lang="en-US" b="1" dirty="0"/>
              <a:t> # z = '3742' (concatenation)</a:t>
            </a:r>
            <a:endParaRPr lang="tr-TR" b="1" dirty="0"/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x = 37</a:t>
            </a:r>
          </a:p>
          <a:p>
            <a:pPr marL="285750" lvl="1" indent="0">
              <a:buNone/>
            </a:pPr>
            <a:r>
              <a:rPr lang="en-US" b="1" dirty="0"/>
              <a:t>y = 42</a:t>
            </a:r>
          </a:p>
          <a:p>
            <a:pPr marL="285750" lvl="1" indent="0">
              <a:buNone/>
            </a:pPr>
            <a:r>
              <a:rPr lang="en-US" b="1" dirty="0"/>
              <a:t>z = x + y </a:t>
            </a:r>
            <a:r>
              <a:rPr lang="tr-TR" b="1" dirty="0"/>
              <a:t>		</a:t>
            </a:r>
            <a:r>
              <a:rPr lang="en-US" b="1" dirty="0"/>
              <a:t># z = 79 (integer +)</a:t>
            </a:r>
          </a:p>
        </p:txBody>
      </p:sp>
    </p:spTree>
    <p:extLst>
      <p:ext uri="{BB962C8B-B14F-4D97-AF65-F5344CB8AC3E}">
        <p14:creationId xmlns:p14="http://schemas.microsoft.com/office/powerpoint/2010/main" val="79341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415F1-F61E-4305-94F4-975C0DBA6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D4CEF-D014-4C8D-BEBD-4CF7C6EB4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75509"/>
            <a:ext cx="7886700" cy="4701454"/>
          </a:xfrm>
        </p:spPr>
        <p:txBody>
          <a:bodyPr>
            <a:normAutofit/>
          </a:bodyPr>
          <a:lstStyle/>
          <a:p>
            <a:r>
              <a:rPr lang="en-US" dirty="0"/>
              <a:t>Use functions for code you want to reuse</a:t>
            </a:r>
          </a:p>
          <a:p>
            <a:pPr marL="285750" lvl="1" indent="0">
              <a:buNone/>
            </a:pPr>
            <a:r>
              <a:rPr lang="en-US" b="1" dirty="0"/>
              <a:t>def </a:t>
            </a:r>
            <a:r>
              <a:rPr lang="en-US" b="1" dirty="0" err="1"/>
              <a:t>sumcount</a:t>
            </a:r>
            <a:r>
              <a:rPr lang="en-US" b="1" dirty="0"/>
              <a:t>(n):</a:t>
            </a:r>
          </a:p>
          <a:p>
            <a:pPr marL="628650" lvl="2" indent="0">
              <a:buNone/>
            </a:pPr>
            <a:r>
              <a:rPr lang="en-US" sz="1800" b="1" dirty="0"/>
              <a:t>'''Returns the sum of the first n integers'''</a:t>
            </a:r>
          </a:p>
          <a:p>
            <a:pPr marL="628650" lvl="2" indent="0">
              <a:buNone/>
            </a:pPr>
            <a:r>
              <a:rPr lang="en-US" sz="1800" b="1" dirty="0"/>
              <a:t>total = 0</a:t>
            </a:r>
          </a:p>
          <a:p>
            <a:pPr marL="628650" lvl="2" indent="0">
              <a:buNone/>
            </a:pPr>
            <a:r>
              <a:rPr lang="en-US" sz="1800" b="1" dirty="0"/>
              <a:t>while n &gt; 0:</a:t>
            </a:r>
          </a:p>
          <a:p>
            <a:pPr marL="971550" lvl="3" indent="0">
              <a:buNone/>
            </a:pPr>
            <a:r>
              <a:rPr lang="en-US" sz="1800" b="1" dirty="0"/>
              <a:t>total += n</a:t>
            </a:r>
          </a:p>
          <a:p>
            <a:pPr marL="971550" lvl="3" indent="0">
              <a:buNone/>
            </a:pPr>
            <a:r>
              <a:rPr lang="en-US" sz="1800" b="1" dirty="0"/>
              <a:t>n -= 1</a:t>
            </a:r>
          </a:p>
          <a:p>
            <a:pPr marL="628650" lvl="2" indent="0">
              <a:buNone/>
            </a:pPr>
            <a:r>
              <a:rPr lang="en-US" sz="1800" b="1" dirty="0"/>
              <a:t>return total</a:t>
            </a:r>
            <a:endParaRPr lang="tr-TR" sz="1800" b="1" dirty="0"/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Calling a function</a:t>
            </a:r>
          </a:p>
          <a:p>
            <a:pPr marL="285750" lvl="1" indent="0">
              <a:buNone/>
            </a:pPr>
            <a:r>
              <a:rPr lang="en-US" b="1" dirty="0"/>
              <a:t>a = </a:t>
            </a:r>
            <a:r>
              <a:rPr lang="en-US" b="1" dirty="0" err="1"/>
              <a:t>sumcount</a:t>
            </a:r>
            <a:r>
              <a:rPr lang="en-US" b="1" dirty="0"/>
              <a:t>(100)</a:t>
            </a:r>
            <a:endParaRPr lang="tr-TR" b="1" dirty="0"/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A function is just a series of statements that</a:t>
            </a:r>
            <a:r>
              <a:rPr lang="tr-TR" dirty="0"/>
              <a:t> </a:t>
            </a:r>
            <a:r>
              <a:rPr lang="en-US" dirty="0"/>
              <a:t>perform some task and return a result</a:t>
            </a:r>
          </a:p>
        </p:txBody>
      </p:sp>
    </p:spTree>
    <p:extLst>
      <p:ext uri="{BB962C8B-B14F-4D97-AF65-F5344CB8AC3E}">
        <p14:creationId xmlns:p14="http://schemas.microsoft.com/office/powerpoint/2010/main" val="366768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2FA8F-9AD7-4B8A-80D0-0EC3F0A65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Library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41B6BF-CEA7-4435-A0A9-1D14CD28D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Python comes with a large standard library</a:t>
            </a:r>
          </a:p>
          <a:p>
            <a:r>
              <a:rPr lang="en-US" dirty="0"/>
              <a:t>Library modules accessed using import</a:t>
            </a:r>
          </a:p>
          <a:p>
            <a:pPr marL="342900" lvl="1" indent="0">
              <a:buNone/>
            </a:pPr>
            <a:r>
              <a:rPr lang="en-US" b="1" dirty="0"/>
              <a:t>import math</a:t>
            </a:r>
          </a:p>
          <a:p>
            <a:pPr marL="342900" lvl="1" indent="0">
              <a:buNone/>
            </a:pPr>
            <a:r>
              <a:rPr lang="en-US" b="1" dirty="0"/>
              <a:t>x = </a:t>
            </a:r>
            <a:r>
              <a:rPr lang="en-US" b="1" dirty="0" err="1"/>
              <a:t>math.sqrt</a:t>
            </a:r>
            <a:r>
              <a:rPr lang="en-US" b="1" dirty="0"/>
              <a:t>(10)</a:t>
            </a:r>
            <a:endParaRPr lang="tr-TR" b="1" dirty="0"/>
          </a:p>
          <a:p>
            <a:pPr marL="342900" lvl="1" indent="0">
              <a:buNone/>
            </a:pPr>
            <a:endParaRPr lang="en-US" b="1" dirty="0"/>
          </a:p>
          <a:p>
            <a:pPr marL="342900" lvl="1" indent="0">
              <a:buNone/>
            </a:pPr>
            <a:r>
              <a:rPr lang="en-US" b="1" dirty="0"/>
              <a:t>import </a:t>
            </a:r>
            <a:r>
              <a:rPr lang="en-US" b="1" dirty="0" err="1"/>
              <a:t>urllib</a:t>
            </a:r>
            <a:endParaRPr lang="en-US" b="1" dirty="0"/>
          </a:p>
          <a:p>
            <a:pPr marL="342900" lvl="1" indent="0">
              <a:buNone/>
            </a:pPr>
            <a:r>
              <a:rPr lang="en-US" b="1" dirty="0"/>
              <a:t>u = </a:t>
            </a:r>
            <a:r>
              <a:rPr lang="en-US" b="1" dirty="0" err="1"/>
              <a:t>urllib.urlopen</a:t>
            </a:r>
            <a:r>
              <a:rPr lang="en-US" b="1" dirty="0"/>
              <a:t>('http://www.python.org/index.html')</a:t>
            </a:r>
          </a:p>
          <a:p>
            <a:pPr marL="342900" lvl="1" indent="0">
              <a:buNone/>
            </a:pPr>
            <a:r>
              <a:rPr lang="en-US" b="1" dirty="0"/>
              <a:t>data = </a:t>
            </a:r>
            <a:r>
              <a:rPr lang="en-US" b="1" dirty="0" err="1"/>
              <a:t>u.read</a:t>
            </a:r>
            <a:r>
              <a:rPr lang="en-US" b="1" dirty="0"/>
              <a:t>()</a:t>
            </a:r>
          </a:p>
          <a:p>
            <a:pPr marL="342900" lvl="1" indent="0">
              <a:buNone/>
            </a:pPr>
            <a:endParaRPr lang="en-US" b="1" dirty="0"/>
          </a:p>
          <a:p>
            <a:r>
              <a:rPr lang="en-US" dirty="0"/>
              <a:t>Will cover in more detail later</a:t>
            </a:r>
          </a:p>
        </p:txBody>
      </p:sp>
    </p:spTree>
    <p:extLst>
      <p:ext uri="{BB962C8B-B14F-4D97-AF65-F5344CB8AC3E}">
        <p14:creationId xmlns:p14="http://schemas.microsoft.com/office/powerpoint/2010/main" val="149844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C854F-2881-4B01-8040-80A4B48B5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Running Python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169603B6-F5FD-4C57-8B2B-4819A9FCEA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1800" dirty="0">
                <a:latin typeface="GillSans"/>
              </a:rPr>
              <a:t>Python programs run inside an interpreter</a:t>
            </a:r>
          </a:p>
          <a:p>
            <a:r>
              <a:rPr lang="en-US" altLang="en-US" sz="1800" dirty="0">
                <a:latin typeface="GillSans"/>
              </a:rPr>
              <a:t>The interpreter is a simple "console-based«</a:t>
            </a:r>
            <a:r>
              <a:rPr lang="tr-TR" altLang="en-US" sz="1800" dirty="0">
                <a:latin typeface="GillSans"/>
              </a:rPr>
              <a:t> </a:t>
            </a:r>
            <a:r>
              <a:rPr lang="en-US" altLang="en-US" sz="1800" dirty="0">
                <a:latin typeface="GillSans"/>
              </a:rPr>
              <a:t>application that normally starts from a</a:t>
            </a:r>
            <a:r>
              <a:rPr lang="tr-TR" altLang="en-US" sz="1800" dirty="0">
                <a:latin typeface="GillSans"/>
              </a:rPr>
              <a:t> </a:t>
            </a:r>
            <a:r>
              <a:rPr lang="en-US" altLang="en-US" sz="1800" dirty="0">
                <a:latin typeface="GillSans"/>
              </a:rPr>
              <a:t>command shell (e.g., the Unix shell)</a:t>
            </a:r>
            <a:endParaRPr lang="tr-TR" altLang="en-US" sz="1800" dirty="0">
              <a:latin typeface="GillSans"/>
            </a:endParaRPr>
          </a:p>
          <a:p>
            <a:pPr marL="0" indent="0">
              <a:buNone/>
            </a:pPr>
            <a:endParaRPr lang="en-US" altLang="en-US" sz="1800" dirty="0">
              <a:latin typeface="GillSans"/>
            </a:endParaRPr>
          </a:p>
          <a:p>
            <a:pPr marL="285750" lvl="1" indent="0">
              <a:buNone/>
            </a:pPr>
            <a:r>
              <a:rPr lang="en-US" altLang="en-US" sz="1500" dirty="0">
                <a:latin typeface="Courier"/>
              </a:rPr>
              <a:t>bash % </a:t>
            </a:r>
            <a:r>
              <a:rPr lang="en-US" altLang="en-US" sz="1500" b="1" dirty="0">
                <a:latin typeface="Courier-Bold"/>
              </a:rPr>
              <a:t>python</a:t>
            </a:r>
          </a:p>
          <a:p>
            <a:pPr marL="285750" lvl="1" indent="0">
              <a:buNone/>
            </a:pPr>
            <a:r>
              <a:rPr lang="pt-BR" altLang="en-US" sz="1500" dirty="0">
                <a:latin typeface="Courier"/>
              </a:rPr>
              <a:t>Python 2.7.3 (r271:86832, Feb 27 2011, 11:47:28)</a:t>
            </a:r>
            <a:r>
              <a:rPr lang="tr-TR" altLang="en-US" sz="1500" dirty="0">
                <a:latin typeface="Courier"/>
              </a:rPr>
              <a:t> </a:t>
            </a:r>
          </a:p>
          <a:p>
            <a:pPr marL="285750" lvl="1" indent="0">
              <a:buNone/>
            </a:pPr>
            <a:r>
              <a:rPr lang="en-US" altLang="en-US" sz="1500" dirty="0">
                <a:latin typeface="Courier"/>
              </a:rPr>
              <a:t>GCC 4.2.1 (Apple Inc. build 5664)] on </a:t>
            </a:r>
            <a:r>
              <a:rPr lang="en-US" altLang="en-US" sz="1500" dirty="0" err="1">
                <a:latin typeface="Courier"/>
              </a:rPr>
              <a:t>darwin</a:t>
            </a:r>
            <a:endParaRPr lang="en-US" altLang="en-US" sz="1500" dirty="0">
              <a:latin typeface="Courier"/>
            </a:endParaRPr>
          </a:p>
          <a:p>
            <a:pPr marL="285750" lvl="1" indent="0">
              <a:buNone/>
            </a:pPr>
            <a:r>
              <a:rPr lang="en-US" altLang="en-US" sz="1500" dirty="0">
                <a:latin typeface="Courier"/>
              </a:rPr>
              <a:t>Type "help", "copyright", "credits" or "license"</a:t>
            </a:r>
          </a:p>
          <a:p>
            <a:pPr marL="285750" lvl="1" indent="0">
              <a:buNone/>
            </a:pPr>
            <a:r>
              <a:rPr lang="en-US" altLang="en-US" sz="1500" dirty="0">
                <a:latin typeface="Courier"/>
              </a:rPr>
              <a:t>&gt;&gt;&gt;</a:t>
            </a:r>
            <a:endParaRPr lang="tr-TR" altLang="en-US" sz="1500" dirty="0">
              <a:latin typeface="Courier"/>
            </a:endParaRPr>
          </a:p>
          <a:p>
            <a:pPr marL="285750" lvl="1" indent="0">
              <a:buNone/>
            </a:pPr>
            <a:endParaRPr lang="en-US" altLang="en-US" sz="1500" dirty="0">
              <a:latin typeface="GillSans"/>
            </a:endParaRPr>
          </a:p>
          <a:p>
            <a:r>
              <a:rPr lang="en-US" altLang="en-US" sz="1800" dirty="0">
                <a:latin typeface="GillSans"/>
              </a:rPr>
              <a:t>Expert programmers usually have no problem</a:t>
            </a:r>
            <a:r>
              <a:rPr lang="tr-TR" altLang="en-US" sz="1800" dirty="0">
                <a:latin typeface="GillSans"/>
              </a:rPr>
              <a:t> </a:t>
            </a:r>
            <a:r>
              <a:rPr lang="en-US" altLang="en-US" sz="1800" dirty="0">
                <a:latin typeface="GillSans"/>
              </a:rPr>
              <a:t>using the interpreter in this way, but it's not so</a:t>
            </a:r>
            <a:r>
              <a:rPr lang="tr-TR" altLang="en-US" sz="1800" dirty="0">
                <a:latin typeface="GillSans"/>
              </a:rPr>
              <a:t> </a:t>
            </a:r>
            <a:r>
              <a:rPr lang="en-US" altLang="en-US" sz="1800" dirty="0">
                <a:latin typeface="GillSans"/>
              </a:rPr>
              <a:t>user-friendly for beginners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8696A-D409-4F50-869C-144479BCA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 Handling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BBED1-11A2-4546-8438-F940E444F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Errors are reported as exceptions</a:t>
            </a:r>
          </a:p>
          <a:p>
            <a:r>
              <a:rPr lang="en-US" dirty="0"/>
              <a:t>An exception causes the program to stop</a:t>
            </a:r>
          </a:p>
          <a:p>
            <a:pPr marL="285750" lvl="1" indent="0">
              <a:buNone/>
            </a:pPr>
            <a:r>
              <a:rPr lang="en-US" b="1" dirty="0"/>
              <a:t>&gt;&gt;&gt; int('N/A')</a:t>
            </a:r>
          </a:p>
          <a:p>
            <a:pPr marL="285750" lvl="1" indent="0">
              <a:buNone/>
            </a:pPr>
            <a:r>
              <a:rPr lang="en-US" b="1" dirty="0"/>
              <a:t>Traceback (most recent call last):</a:t>
            </a:r>
          </a:p>
          <a:p>
            <a:pPr marL="285750" lvl="1" indent="0">
              <a:buNone/>
            </a:pPr>
            <a:r>
              <a:rPr lang="en-US" b="1" dirty="0"/>
              <a:t>File "&lt;stdin&gt;", line 1, in &lt;module&gt;</a:t>
            </a:r>
          </a:p>
          <a:p>
            <a:pPr marL="285750" lvl="1" indent="0">
              <a:buNone/>
            </a:pPr>
            <a:r>
              <a:rPr lang="en-US" b="1" dirty="0" err="1"/>
              <a:t>ValueError</a:t>
            </a:r>
            <a:r>
              <a:rPr lang="en-US" b="1" dirty="0"/>
              <a:t>: invalid literal for int() with base 10: 'N/A'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For debugging, message describes what</a:t>
            </a:r>
            <a:r>
              <a:rPr lang="tr-TR" dirty="0"/>
              <a:t> </a:t>
            </a:r>
            <a:r>
              <a:rPr lang="en-US" dirty="0"/>
              <a:t>happened, where the error occurred, along</a:t>
            </a:r>
            <a:r>
              <a:rPr lang="tr-TR" dirty="0"/>
              <a:t> </a:t>
            </a:r>
            <a:r>
              <a:rPr lang="en-US" dirty="0"/>
              <a:t>with a traceback.</a:t>
            </a:r>
          </a:p>
        </p:txBody>
      </p:sp>
    </p:spTree>
    <p:extLst>
      <p:ext uri="{BB962C8B-B14F-4D97-AF65-F5344CB8AC3E}">
        <p14:creationId xmlns:p14="http://schemas.microsoft.com/office/powerpoint/2010/main" val="296355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C1CB5-6278-4BF5-BD8C-9C71EE351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EF928-17A5-4AC0-BA41-8057BAFFA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800" b="0" i="0" u="none" strike="noStrike" baseline="0" dirty="0"/>
              <a:t>Exceptions can be caught and handled</a:t>
            </a:r>
            <a:endParaRPr lang="tr-TR" sz="1800" b="0" i="0" u="none" strike="noStrike" baseline="0" dirty="0"/>
          </a:p>
          <a:p>
            <a:pPr algn="l"/>
            <a:r>
              <a:rPr lang="en-US" sz="1800" b="0" i="0" u="none" strike="noStrike" baseline="0" dirty="0"/>
              <a:t>To catch, use try-except statement</a:t>
            </a:r>
          </a:p>
          <a:p>
            <a:pPr marL="285750" lvl="1" indent="0">
              <a:buNone/>
            </a:pPr>
            <a:r>
              <a:rPr lang="en-US" sz="1700" b="1" i="0" u="none" strike="noStrike" baseline="0" dirty="0"/>
              <a:t>for line in f:</a:t>
            </a:r>
          </a:p>
          <a:p>
            <a:pPr marL="628650" lvl="2" indent="0">
              <a:buNone/>
            </a:pPr>
            <a:r>
              <a:rPr lang="en-US" sz="1700" b="1" i="0" u="none" strike="noStrike" baseline="0" dirty="0"/>
              <a:t>fields = </a:t>
            </a:r>
            <a:r>
              <a:rPr lang="en-US" sz="1700" b="1" i="0" u="none" strike="noStrike" baseline="0" dirty="0" err="1"/>
              <a:t>line.split</a:t>
            </a:r>
            <a:r>
              <a:rPr lang="en-US" sz="1700" b="1" i="0" u="none" strike="noStrike" baseline="0" dirty="0"/>
              <a:t>()</a:t>
            </a:r>
          </a:p>
          <a:p>
            <a:pPr marL="628650" lvl="2" indent="0">
              <a:buNone/>
            </a:pPr>
            <a:r>
              <a:rPr lang="en-US" sz="1700" b="1" i="0" u="none" strike="noStrike" baseline="0" dirty="0"/>
              <a:t>try:</a:t>
            </a:r>
          </a:p>
          <a:p>
            <a:pPr marL="971550" lvl="3" indent="0">
              <a:buNone/>
            </a:pPr>
            <a:r>
              <a:rPr lang="en-US" sz="1700" b="1" i="0" u="none" strike="noStrike" baseline="0" dirty="0"/>
              <a:t>shares = int(fields[1])</a:t>
            </a:r>
          </a:p>
          <a:p>
            <a:pPr marL="628650" lvl="2" indent="0">
              <a:buNone/>
            </a:pPr>
            <a:r>
              <a:rPr lang="en-US" sz="1700" b="1" i="0" u="none" strike="noStrike" baseline="0" dirty="0"/>
              <a:t>except </a:t>
            </a:r>
            <a:r>
              <a:rPr lang="en-US" sz="1700" b="1" i="0" u="none" strike="noStrike" baseline="0" dirty="0" err="1"/>
              <a:t>ValueError</a:t>
            </a:r>
            <a:r>
              <a:rPr lang="en-US" sz="1700" b="1" i="0" u="none" strike="noStrike" baseline="0" dirty="0"/>
              <a:t>:</a:t>
            </a:r>
          </a:p>
          <a:p>
            <a:pPr marL="971550" lvl="3" indent="0">
              <a:buNone/>
            </a:pPr>
            <a:r>
              <a:rPr lang="en-US" sz="1700" b="1" i="0" u="none" strike="noStrike" baseline="0" dirty="0"/>
              <a:t>print </a:t>
            </a:r>
            <a:r>
              <a:rPr lang="tr-TR" sz="1700" b="1" i="0" u="none" strike="noStrike" baseline="0" dirty="0"/>
              <a:t>(</a:t>
            </a:r>
            <a:r>
              <a:rPr lang="en-US" sz="1700" b="1" i="0" u="none" strike="noStrike" baseline="0" dirty="0"/>
              <a:t>"Couldn't parse", line</a:t>
            </a:r>
            <a:r>
              <a:rPr lang="tr-TR" sz="1700" b="1" i="0" u="none" strike="noStrike" baseline="0" dirty="0"/>
              <a:t>)</a:t>
            </a:r>
            <a:endParaRPr lang="en-US" sz="1700" b="1" i="0" u="none" strike="noStrike" baseline="0" dirty="0"/>
          </a:p>
          <a:p>
            <a:pPr marL="628650" lvl="2" indent="0">
              <a:buNone/>
            </a:pPr>
            <a:r>
              <a:rPr lang="en-US" sz="1700" b="1" i="0" u="none" strike="noStrike" baseline="0" dirty="0"/>
              <a:t>...</a:t>
            </a:r>
          </a:p>
          <a:p>
            <a:pPr marL="342900" lvl="1" indent="0">
              <a:buNone/>
            </a:pPr>
            <a:r>
              <a:rPr lang="en-US" sz="1500" b="0" i="0" u="none" strike="noStrike" baseline="0" dirty="0"/>
              <a:t>Name must match the kind of error</a:t>
            </a:r>
            <a:r>
              <a:rPr lang="tr-TR" sz="1500" b="0" i="0" u="none" strike="noStrike" baseline="0" dirty="0"/>
              <a:t> </a:t>
            </a:r>
            <a:r>
              <a:rPr lang="en-US" sz="1500" b="0" i="0" u="none" strike="noStrike" baseline="0" dirty="0"/>
              <a:t>you're trying to catch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/>
              <a:t>&gt;&gt;&gt; int('N/A')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/>
              <a:t>Traceback (most recent call last):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/>
              <a:t>File "&lt;stdin&gt;", line 1, in &lt;module&gt;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 err="1"/>
              <a:t>ValueError:invalid</a:t>
            </a:r>
            <a:r>
              <a:rPr lang="en-US" sz="1500" b="1" i="0" u="none" strike="noStrike" baseline="0" dirty="0"/>
              <a:t> literal for int() with base 10: 'N/A'</a:t>
            </a:r>
            <a:endParaRPr lang="en-US" b="1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004230F-E0C9-421D-9AEF-8FF4867D7502}"/>
              </a:ext>
            </a:extLst>
          </p:cNvPr>
          <p:cNvCxnSpPr/>
          <p:nvPr/>
        </p:nvCxnSpPr>
        <p:spPr>
          <a:xfrm flipV="1">
            <a:off x="1569027" y="3823855"/>
            <a:ext cx="529937" cy="180801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940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F467C-8D8D-4636-99C3-61DEE11C7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b="1" dirty="0"/>
              <a:t>Course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8A325-C051-4644-9715-B9DCBC693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  <a:defRPr/>
            </a:pPr>
            <a:r>
              <a:rPr lang="en-US" dirty="0">
                <a:solidFill>
                  <a:srgbClr val="24292F"/>
                </a:solidFill>
              </a:rPr>
              <a:t>You need nothing more than a basic Python 3.6 installation or newer.</a:t>
            </a:r>
            <a:endParaRPr lang="tr-TR" dirty="0">
              <a:solidFill>
                <a:srgbClr val="24292F"/>
              </a:solidFill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dirty="0"/>
              <a:t>Where to get Python (if not installed)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http://www.python.org</a:t>
            </a:r>
            <a:endParaRPr lang="tr-TR" sz="2000" dirty="0">
              <a:solidFill>
                <a:srgbClr val="24292F"/>
              </a:solidFill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dirty="0">
                <a:solidFill>
                  <a:srgbClr val="24292F"/>
                </a:solidFill>
              </a:rPr>
              <a:t> There is no dependency on any particular operating system, editor, IDE, or extra Python-related tooling. </a:t>
            </a:r>
            <a:r>
              <a:rPr lang="tr-TR" dirty="0">
                <a:solidFill>
                  <a:srgbClr val="24292F"/>
                </a:solidFill>
              </a:rPr>
              <a:t> </a:t>
            </a:r>
          </a:p>
          <a:p>
            <a:pPr marL="0" indent="0">
              <a:buFont typeface="Calibri" panose="020F0502020204030204" pitchFamily="34" charset="0"/>
              <a:buNone/>
              <a:defRPr/>
            </a:pPr>
            <a:endParaRPr lang="tr-TR" dirty="0">
              <a:solidFill>
                <a:srgbClr val="24292F"/>
              </a:solidFill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b="1" dirty="0">
                <a:latin typeface="GillSans"/>
              </a:rPr>
              <a:t>Alternate Tools</a:t>
            </a:r>
            <a:endParaRPr lang="tr-TR" b="1" dirty="0">
              <a:solidFill>
                <a:srgbClr val="24292F"/>
              </a:solidFill>
              <a:latin typeface="GillSans"/>
            </a:endParaRP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tr-TR" sz="2000" dirty="0" err="1">
                <a:solidFill>
                  <a:srgbClr val="24292F"/>
                </a:solidFill>
                <a:latin typeface="GillSans"/>
              </a:rPr>
              <a:t>PyCharm</a:t>
            </a:r>
            <a:endParaRPr lang="tr-TR" sz="2000" dirty="0">
              <a:solidFill>
                <a:srgbClr val="24292F"/>
              </a:solidFill>
              <a:latin typeface="GillSans"/>
            </a:endParaRP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tr-TR" sz="2000" dirty="0" err="1">
                <a:solidFill>
                  <a:srgbClr val="24292F"/>
                </a:solidFill>
                <a:latin typeface="GillSans"/>
              </a:rPr>
              <a:t>Spyder</a:t>
            </a:r>
            <a:endParaRPr lang="tr-TR" sz="2000" dirty="0">
              <a:solidFill>
                <a:srgbClr val="24292F"/>
              </a:solidFill>
              <a:latin typeface="GillSans"/>
            </a:endParaRP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tr-TR" sz="2000" dirty="0">
                <a:solidFill>
                  <a:srgbClr val="24292F"/>
                </a:solidFill>
                <a:latin typeface="GillSans"/>
              </a:rPr>
              <a:t>…..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AF1B0-79CF-43BE-9740-F4C1B2343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325" y="287339"/>
            <a:ext cx="7543800" cy="1413470"/>
          </a:xfrm>
        </p:spPr>
        <p:txBody>
          <a:bodyPr>
            <a:normAutofit/>
          </a:bodyPr>
          <a:lstStyle/>
          <a:p>
            <a:r>
              <a:rPr lang="en-US" sz="3600" b="1" dirty="0"/>
              <a:t>The Python Interpreter</a:t>
            </a:r>
            <a:r>
              <a:rPr lang="tr-TR" sz="3600" b="1" dirty="0"/>
              <a:t> / Interactive </a:t>
            </a:r>
            <a:r>
              <a:rPr lang="tr-TR" sz="3600" b="1" dirty="0" err="1"/>
              <a:t>Mode</a:t>
            </a:r>
            <a:endParaRPr 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A057D3-8A54-4B8A-8E5D-56D124001D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800" b="0" i="0" u="none" strike="noStrike" baseline="0" dirty="0">
                <a:latin typeface="GillSans"/>
              </a:rPr>
              <a:t>When you start Python, you get an</a:t>
            </a:r>
            <a:r>
              <a:rPr lang="tr-TR" sz="1800" b="0" i="0" u="none" strike="noStrike" baseline="0" dirty="0">
                <a:latin typeface="GillSans"/>
              </a:rPr>
              <a:t> </a:t>
            </a:r>
            <a:r>
              <a:rPr lang="en-US" sz="1800" b="0" i="0" u="none" strike="noStrike" baseline="0" dirty="0">
                <a:latin typeface="GillSans"/>
              </a:rPr>
              <a:t>"interactive" mode where you can</a:t>
            </a:r>
            <a:r>
              <a:rPr lang="tr-TR" sz="1800" b="0" i="0" u="none" strike="noStrike" baseline="0" dirty="0">
                <a:latin typeface="GillSans"/>
              </a:rPr>
              <a:t> </a:t>
            </a:r>
            <a:r>
              <a:rPr lang="en-US" sz="1800" b="0" i="0" u="none" strike="noStrike" baseline="0" dirty="0">
                <a:latin typeface="GillSans"/>
              </a:rPr>
              <a:t>experiment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b="0" i="0" u="none" strike="noStrike" baseline="0" dirty="0">
                <a:latin typeface="GillSans"/>
              </a:rPr>
              <a:t>If you start typing statements, they will</a:t>
            </a:r>
            <a:r>
              <a:rPr lang="tr-TR" sz="1800" b="0" i="0" u="none" strike="noStrike" baseline="0" dirty="0">
                <a:latin typeface="GillSans"/>
              </a:rPr>
              <a:t> </a:t>
            </a:r>
            <a:r>
              <a:rPr lang="en-US" sz="1800" b="0" i="0" u="none" strike="noStrike" baseline="0" dirty="0">
                <a:latin typeface="GillSans"/>
              </a:rPr>
              <a:t>run immediately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b="0" i="0" u="none" strike="noStrike" baseline="0" dirty="0">
                <a:latin typeface="GillSans"/>
              </a:rPr>
              <a:t>No edit/compile/run/debug cycle</a:t>
            </a:r>
            <a:endParaRPr lang="tr-TR" sz="1800" b="0" i="0" u="none" strike="noStrike" baseline="0" dirty="0">
              <a:latin typeface="GillSans"/>
            </a:endParaRPr>
          </a:p>
          <a:p>
            <a:pPr>
              <a:buFont typeface="Wingdings" panose="05000000000000000000" pitchFamily="2" charset="2"/>
              <a:buChar char="Ø"/>
            </a:pPr>
            <a:endParaRPr lang="tr-TR" sz="1800" dirty="0">
              <a:latin typeface="GillSans"/>
            </a:endParaRPr>
          </a:p>
          <a:p>
            <a:pPr>
              <a:buFont typeface="Wingdings" panose="05000000000000000000" pitchFamily="2" charset="2"/>
              <a:buChar char="Ø"/>
            </a:pPr>
            <a:endParaRPr lang="tr-TR" sz="1800" dirty="0">
              <a:latin typeface="GillSan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E51319-6184-4CBE-A19C-87E07100C1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0032" y="3401079"/>
            <a:ext cx="2752725" cy="28670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6A7437E-5D57-4716-9B16-605ACAB773AB}"/>
              </a:ext>
            </a:extLst>
          </p:cNvPr>
          <p:cNvSpPr txBox="1"/>
          <p:nvPr/>
        </p:nvSpPr>
        <p:spPr>
          <a:xfrm>
            <a:off x="822325" y="3464638"/>
            <a:ext cx="403770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latin typeface="GillSans"/>
              </a:rPr>
              <a:t>&gt;&gt;&gt; is the interpreter</a:t>
            </a:r>
            <a:r>
              <a:rPr lang="tr-TR" sz="1800" b="0" i="0" u="none" strike="noStrike" baseline="0" dirty="0">
                <a:latin typeface="GillSans"/>
              </a:rPr>
              <a:t>  </a:t>
            </a:r>
            <a:r>
              <a:rPr lang="en-US" sz="1800" b="0" i="0" u="none" strike="noStrike" baseline="0" dirty="0">
                <a:latin typeface="GillSans"/>
              </a:rPr>
              <a:t>prompt for starting a</a:t>
            </a:r>
            <a:r>
              <a:rPr lang="tr-TR" sz="1800" b="0" i="0" u="none" strike="noStrike" baseline="0" dirty="0">
                <a:latin typeface="GillSans"/>
              </a:rPr>
              <a:t> </a:t>
            </a:r>
            <a:r>
              <a:rPr lang="en-US" sz="1800" b="0" i="0" u="none" strike="noStrike" baseline="0" dirty="0">
                <a:latin typeface="GillSans"/>
              </a:rPr>
              <a:t>new statement</a:t>
            </a:r>
            <a:endParaRPr lang="tr-TR" sz="1800" b="0" i="0" u="none" strike="noStrike" baseline="0" dirty="0">
              <a:latin typeface="GillSans"/>
            </a:endParaRPr>
          </a:p>
          <a:p>
            <a:pPr algn="l"/>
            <a:endParaRPr lang="tr-TR" dirty="0">
              <a:latin typeface="GillSans"/>
            </a:endParaRPr>
          </a:p>
          <a:p>
            <a:pPr algn="l"/>
            <a:r>
              <a:rPr lang="en-US" sz="1800" b="0" i="0" u="none" strike="noStrike" baseline="0" dirty="0">
                <a:latin typeface="GillSans"/>
              </a:rPr>
              <a:t>... is the interpreter</a:t>
            </a:r>
            <a:r>
              <a:rPr lang="tr-TR" sz="1800" b="0" i="0" u="none" strike="noStrike" baseline="0" dirty="0">
                <a:latin typeface="GillSans"/>
              </a:rPr>
              <a:t> </a:t>
            </a:r>
            <a:r>
              <a:rPr lang="en-US" sz="1800" b="0" i="0" u="none" strike="noStrike" baseline="0" dirty="0">
                <a:latin typeface="GillSans"/>
              </a:rPr>
              <a:t>prompt for continuing</a:t>
            </a:r>
            <a:r>
              <a:rPr lang="tr-TR" sz="1800" b="0" i="0" u="none" strike="noStrike" baseline="0" dirty="0">
                <a:latin typeface="GillSans"/>
              </a:rPr>
              <a:t> </a:t>
            </a:r>
            <a:r>
              <a:rPr lang="en-US" sz="1800" b="0" i="0" u="none" strike="noStrike" baseline="0" dirty="0">
                <a:latin typeface="GillSans"/>
              </a:rPr>
              <a:t>a statement (it may be</a:t>
            </a:r>
            <a:r>
              <a:rPr lang="tr-TR" sz="1800" b="0" i="0" u="none" strike="noStrike" baseline="0" dirty="0">
                <a:latin typeface="GillSans"/>
              </a:rPr>
              <a:t> </a:t>
            </a:r>
            <a:r>
              <a:rPr lang="en-US" sz="1800" b="0" i="0" u="none" strike="noStrike" baseline="0" dirty="0">
                <a:latin typeface="GillSans"/>
              </a:rPr>
              <a:t>blank in some tools)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8B26498-09DE-4E6C-99EC-4E58F428616B}"/>
              </a:ext>
            </a:extLst>
          </p:cNvPr>
          <p:cNvSpPr txBox="1"/>
          <p:nvPr/>
        </p:nvSpPr>
        <p:spPr>
          <a:xfrm>
            <a:off x="6236394" y="5121890"/>
            <a:ext cx="229604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latin typeface="GillSans"/>
              </a:rPr>
              <a:t>Enter a blank line to</a:t>
            </a:r>
            <a:r>
              <a:rPr lang="tr-TR" sz="1800" b="0" i="0" u="none" strike="noStrike" baseline="0" dirty="0">
                <a:latin typeface="GillSans"/>
              </a:rPr>
              <a:t> </a:t>
            </a:r>
            <a:r>
              <a:rPr lang="en-US" sz="1800" b="0" i="0" u="none" strike="noStrike" baseline="0" dirty="0">
                <a:latin typeface="GillSans"/>
              </a:rPr>
              <a:t>finish typing and to run</a:t>
            </a:r>
            <a:r>
              <a:rPr lang="tr-TR" sz="1800" b="0" i="0" u="none" strike="noStrike" baseline="0" dirty="0">
                <a:latin typeface="GillSans"/>
              </a:rPr>
              <a:t> </a:t>
            </a:r>
            <a:r>
              <a:rPr lang="en-US" sz="1600" b="0" i="0" u="none" strike="noStrike" baseline="0" dirty="0">
                <a:latin typeface="Helvetica" panose="020B0604020202020204" pitchFamily="34" charset="0"/>
              </a:rPr>
              <a:t>12</a:t>
            </a:r>
            <a:endParaRPr lang="en-US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F667192-404A-44FF-849D-3823D79315FB}"/>
              </a:ext>
            </a:extLst>
          </p:cNvPr>
          <p:cNvCxnSpPr>
            <a:cxnSpLocks/>
          </p:cNvCxnSpPr>
          <p:nvPr/>
        </p:nvCxnSpPr>
        <p:spPr>
          <a:xfrm>
            <a:off x="3347864" y="3857625"/>
            <a:ext cx="151216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F122EC2-533D-4825-AED9-1F63ECF4C3E6}"/>
              </a:ext>
            </a:extLst>
          </p:cNvPr>
          <p:cNvCxnSpPr>
            <a:cxnSpLocks/>
          </p:cNvCxnSpPr>
          <p:nvPr/>
        </p:nvCxnSpPr>
        <p:spPr>
          <a:xfrm>
            <a:off x="3851920" y="4509120"/>
            <a:ext cx="1080120" cy="720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8977EBC-B9F0-4398-8F23-25F42A85FC49}"/>
              </a:ext>
            </a:extLst>
          </p:cNvPr>
          <p:cNvCxnSpPr>
            <a:cxnSpLocks/>
          </p:cNvCxnSpPr>
          <p:nvPr/>
        </p:nvCxnSpPr>
        <p:spPr>
          <a:xfrm flipH="1" flipV="1">
            <a:off x="5376490" y="4834591"/>
            <a:ext cx="1283742" cy="3843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546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994D8-92DE-4AB5-A32A-9833A1AF5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Interactive Mode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782070-7BAA-46CF-B2A4-91530F611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Use underscore (_) for the last result</a:t>
            </a:r>
            <a:endParaRPr lang="tr-TR" dirty="0"/>
          </a:p>
          <a:p>
            <a:pPr marL="200025" lvl="1" indent="0">
              <a:buNone/>
            </a:pPr>
            <a:r>
              <a:rPr lang="tr-TR" dirty="0"/>
              <a:t> &gt;&gt;&gt; 37*42</a:t>
            </a:r>
          </a:p>
          <a:p>
            <a:pPr marL="200025" lvl="1" indent="0">
              <a:buNone/>
            </a:pPr>
            <a:r>
              <a:rPr lang="tr-TR" dirty="0"/>
              <a:t>1554</a:t>
            </a:r>
          </a:p>
          <a:p>
            <a:pPr marL="200025" lvl="1" indent="0">
              <a:buNone/>
            </a:pPr>
            <a:r>
              <a:rPr lang="tr-TR" dirty="0"/>
              <a:t>&gt;&gt;&gt;_*2</a:t>
            </a:r>
          </a:p>
          <a:p>
            <a:pPr marL="200025" lvl="1" indent="0">
              <a:buNone/>
            </a:pPr>
            <a:r>
              <a:rPr lang="tr-TR" dirty="0"/>
              <a:t>3108</a:t>
            </a:r>
          </a:p>
          <a:p>
            <a:pPr algn="l"/>
            <a:r>
              <a:rPr lang="en-US" sz="1600" b="1" i="0" u="none" strike="noStrike" baseline="0" dirty="0">
                <a:solidFill>
                  <a:srgbClr val="FF0000"/>
                </a:solidFill>
                <a:latin typeface="GillSans"/>
              </a:rPr>
              <a:t>Note: This only works in interactive mode</a:t>
            </a:r>
            <a:r>
              <a:rPr lang="tr-TR" sz="1600" b="1" i="0" u="none" strike="noStrike" baseline="0" dirty="0">
                <a:solidFill>
                  <a:srgbClr val="FF0000"/>
                </a:solidFill>
                <a:latin typeface="GillSans"/>
              </a:rPr>
              <a:t> </a:t>
            </a:r>
            <a:r>
              <a:rPr lang="en-US" sz="1600" b="1" i="0" u="none" strike="noStrike" baseline="0" dirty="0">
                <a:solidFill>
                  <a:srgbClr val="FF0000"/>
                </a:solidFill>
                <a:latin typeface="GillSans"/>
              </a:rPr>
              <a:t>(you never use _ in a program)</a:t>
            </a:r>
            <a:endParaRPr lang="tr-TR" sz="1800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tr-TR" b="1" dirty="0"/>
              <a:t> </a:t>
            </a:r>
            <a:r>
              <a:rPr lang="en-US" sz="1800" b="1" i="0" u="none" strike="noStrike" baseline="0" dirty="0">
                <a:latin typeface="GillSans"/>
              </a:rPr>
              <a:t>Getting Help</a:t>
            </a:r>
            <a:endParaRPr lang="tr-TR" sz="1800" b="1" i="0" u="none" strike="noStrike" baseline="0" dirty="0">
              <a:latin typeface="GillSans"/>
            </a:endParaRPr>
          </a:p>
          <a:p>
            <a:pPr marL="476250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&gt;&gt;&gt; help(range)</a:t>
            </a:r>
          </a:p>
          <a:p>
            <a:pPr marL="476250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Help on built-in function range in module __</a:t>
            </a:r>
            <a:r>
              <a:rPr lang="en-US" b="1" dirty="0" err="1"/>
              <a:t>builtin</a:t>
            </a:r>
            <a:r>
              <a:rPr lang="en-US" b="1" dirty="0"/>
              <a:t>__:</a:t>
            </a:r>
          </a:p>
          <a:p>
            <a:pPr marL="476250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range(...)</a:t>
            </a:r>
          </a:p>
          <a:p>
            <a:pPr marL="658812" lvl="3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range([start,] stop[, step]) -&gt; list of integers</a:t>
            </a:r>
          </a:p>
          <a:p>
            <a:pPr marL="658812" lvl="3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Return a list containing an arithmetic progression of integers.</a:t>
            </a:r>
          </a:p>
          <a:p>
            <a:pPr marL="658812" lvl="3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range(</a:t>
            </a:r>
            <a:r>
              <a:rPr lang="en-US" b="1" dirty="0" err="1"/>
              <a:t>i</a:t>
            </a:r>
            <a:r>
              <a:rPr lang="en-US" b="1" dirty="0"/>
              <a:t>, j) returns [</a:t>
            </a:r>
            <a:r>
              <a:rPr lang="en-US" b="1" dirty="0" err="1"/>
              <a:t>i</a:t>
            </a:r>
            <a:r>
              <a:rPr lang="en-US" b="1" dirty="0"/>
              <a:t>, i+1, i+2, ..., j-1]; start (!) defaults to 0.</a:t>
            </a:r>
          </a:p>
          <a:p>
            <a:pPr marL="658812" lvl="3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...</a:t>
            </a:r>
          </a:p>
          <a:p>
            <a:pPr marL="476250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&gt;&gt;&gt;</a:t>
            </a:r>
            <a:endParaRPr lang="tr-TR" b="1" dirty="0"/>
          </a:p>
          <a:p>
            <a:pPr marL="476250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1" i="0" u="none" strike="noStrike" baseline="0" dirty="0">
                <a:solidFill>
                  <a:srgbClr val="FF0000"/>
                </a:solidFill>
                <a:latin typeface="GillSans"/>
              </a:rPr>
              <a:t>Documentation at http://docs.python.org</a:t>
            </a:r>
            <a:endParaRPr lang="tr-T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91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24086-F9FA-43AA-8F86-D630ED0E5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8F357-2ABC-4D47-AE43-BA3135B09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00" y="1844824"/>
            <a:ext cx="7543800" cy="40227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Programs are put in .</a:t>
            </a:r>
            <a:r>
              <a:rPr lang="en-US" dirty="0" err="1"/>
              <a:t>py</a:t>
            </a:r>
            <a:r>
              <a:rPr lang="en-US" dirty="0"/>
              <a:t> files</a:t>
            </a:r>
            <a:endParaRPr lang="tr-TR" dirty="0"/>
          </a:p>
          <a:p>
            <a:pPr marL="384175" lvl="2" indent="0">
              <a:buNone/>
            </a:pPr>
            <a:r>
              <a:rPr lang="en-US" b="1" dirty="0"/>
              <a:t># helloworld.py</a:t>
            </a:r>
          </a:p>
          <a:p>
            <a:pPr marL="384175" lvl="2" indent="0">
              <a:buNone/>
            </a:pPr>
            <a:r>
              <a:rPr lang="tr-TR" b="1" dirty="0" err="1"/>
              <a:t>pr</a:t>
            </a:r>
            <a:r>
              <a:rPr lang="en-US" b="1" dirty="0"/>
              <a:t>int </a:t>
            </a:r>
            <a:r>
              <a:rPr lang="tr-TR" b="1" dirty="0"/>
              <a:t>(</a:t>
            </a:r>
            <a:r>
              <a:rPr lang="en-US" b="1" dirty="0"/>
              <a:t>"hello world</a:t>
            </a:r>
            <a:r>
              <a:rPr lang="en-US" dirty="0"/>
              <a:t>"</a:t>
            </a:r>
            <a:r>
              <a:rPr lang="tr-TR" dirty="0"/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Source </a:t>
            </a:r>
            <a:r>
              <a:rPr lang="tr-TR" dirty="0" err="1"/>
              <a:t>files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simple</a:t>
            </a:r>
            <a:r>
              <a:rPr lang="tr-TR" dirty="0"/>
              <a:t> </a:t>
            </a:r>
            <a:r>
              <a:rPr lang="tr-TR" dirty="0" err="1"/>
              <a:t>text</a:t>
            </a:r>
            <a:r>
              <a:rPr lang="tr-TR" dirty="0"/>
              <a:t> </a:t>
            </a:r>
            <a:r>
              <a:rPr lang="tr-TR" dirty="0" err="1"/>
              <a:t>files</a:t>
            </a:r>
            <a:endParaRPr lang="tr-TR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Saving a new Program in IDLE</a:t>
            </a:r>
            <a:endParaRPr lang="tr-TR" dirty="0"/>
          </a:p>
          <a:p>
            <a:pPr>
              <a:buFont typeface="Wingdings" panose="05000000000000000000" pitchFamily="2" charset="2"/>
              <a:buChar char="ü"/>
            </a:pPr>
            <a:endParaRPr lang="tr-TR" dirty="0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91C3FEE-6C87-4A8D-85DD-1946968460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1765" y="1960869"/>
            <a:ext cx="4896544" cy="256398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C5F00C7-D596-4AA1-8B39-3FBC421441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0415" y="4748997"/>
            <a:ext cx="6362700" cy="170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58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24086-F9FA-43AA-8F86-D630ED0E5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Programs (IDLE)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8F357-2ABC-4D47-AE43-BA3135B09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1844824"/>
            <a:ext cx="7776864" cy="40227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Select "Run </a:t>
            </a:r>
            <a:r>
              <a:rPr lang="tr-TR" dirty="0" err="1"/>
              <a:t>Module</a:t>
            </a:r>
            <a:r>
              <a:rPr lang="tr-TR" dirty="0"/>
              <a:t>" (F5)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Will see output in IDLE shell window</a:t>
            </a:r>
            <a:endParaRPr lang="tr-TR" dirty="0"/>
          </a:p>
          <a:p>
            <a:pPr>
              <a:buFont typeface="Wingdings" panose="05000000000000000000" pitchFamily="2" charset="2"/>
              <a:buChar char="ü"/>
            </a:pPr>
            <a:endParaRPr lang="tr-TR" dirty="0"/>
          </a:p>
          <a:p>
            <a:pPr>
              <a:buFont typeface="Wingdings" panose="05000000000000000000" pitchFamily="2" charset="2"/>
              <a:buChar char="ü"/>
            </a:pPr>
            <a:endParaRPr lang="tr-TR" dirty="0"/>
          </a:p>
          <a:p>
            <a:pPr>
              <a:buFont typeface="Wingdings" panose="05000000000000000000" pitchFamily="2" charset="2"/>
              <a:buChar char="ü"/>
            </a:pPr>
            <a:endParaRPr lang="tr-TR" dirty="0"/>
          </a:p>
          <a:p>
            <a:pPr>
              <a:buFont typeface="Wingdings" panose="05000000000000000000" pitchFamily="2" charset="2"/>
              <a:buChar char="ü"/>
            </a:pP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1800" b="0" i="0" u="none" strike="noStrike" baseline="0" dirty="0">
                <a:latin typeface="GillSans"/>
              </a:rPr>
              <a:t>In production environments, Python may be</a:t>
            </a:r>
            <a:r>
              <a:rPr lang="tr-TR" sz="1800" b="0" i="0" u="none" strike="noStrike" baseline="0" dirty="0">
                <a:latin typeface="GillSans"/>
              </a:rPr>
              <a:t> </a:t>
            </a:r>
            <a:r>
              <a:rPr lang="en-US" sz="1800" b="0" i="0" u="none" strike="noStrike" baseline="0" dirty="0">
                <a:latin typeface="GillSans"/>
              </a:rPr>
              <a:t>run from command line or a script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017C01D-E64F-4696-B99E-8C76298695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9995"/>
          <a:stretch/>
        </p:blipFill>
        <p:spPr>
          <a:xfrm>
            <a:off x="2483768" y="2636912"/>
            <a:ext cx="5328592" cy="144016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AED1C7F-46AE-4180-93F8-B88C3F66CE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5086499"/>
            <a:ext cx="3105150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38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14340</TotalTime>
  <Words>2416</Words>
  <Application>Microsoft Office PowerPoint</Application>
  <PresentationFormat>Ekran Gösterisi (4:3)</PresentationFormat>
  <Paragraphs>561</Paragraphs>
  <Slides>41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41</vt:i4>
      </vt:variant>
    </vt:vector>
  </HeadingPairs>
  <TitlesOfParts>
    <vt:vector size="51" baseType="lpstr">
      <vt:lpstr>-apple-system</vt:lpstr>
      <vt:lpstr>Arial</vt:lpstr>
      <vt:lpstr>Calibri</vt:lpstr>
      <vt:lpstr>Courier</vt:lpstr>
      <vt:lpstr>Courier-Bold</vt:lpstr>
      <vt:lpstr>GillSans</vt:lpstr>
      <vt:lpstr>Helvetica</vt:lpstr>
      <vt:lpstr>Times New Roman</vt:lpstr>
      <vt:lpstr>Wingdings</vt:lpstr>
      <vt:lpstr>Office Theme</vt:lpstr>
      <vt:lpstr>Python Programming for Machine Learning</vt:lpstr>
      <vt:lpstr>Python  Fundamentals</vt:lpstr>
      <vt:lpstr>Where to Get Python?</vt:lpstr>
      <vt:lpstr>Running Python</vt:lpstr>
      <vt:lpstr>Course Setup</vt:lpstr>
      <vt:lpstr>The Python Interpreter / Interactive Mode</vt:lpstr>
      <vt:lpstr>Interactive Mode</vt:lpstr>
      <vt:lpstr>Creating Programs</vt:lpstr>
      <vt:lpstr>Running Programs (IDLE)</vt:lpstr>
      <vt:lpstr>Statements</vt:lpstr>
      <vt:lpstr>Variables</vt:lpstr>
      <vt:lpstr>Looping</vt:lpstr>
      <vt:lpstr>Conditionals</vt:lpstr>
      <vt:lpstr>Truth Values</vt:lpstr>
      <vt:lpstr>User input</vt:lpstr>
      <vt:lpstr>Long Lines</vt:lpstr>
      <vt:lpstr>Exercise : The Bouncing Ball</vt:lpstr>
      <vt:lpstr>Basic Datatypes</vt:lpstr>
      <vt:lpstr>Booleans</vt:lpstr>
      <vt:lpstr>Floating point (float)</vt:lpstr>
      <vt:lpstr>Floating Point Operators</vt:lpstr>
      <vt:lpstr>Converting Numbers</vt:lpstr>
      <vt:lpstr>Strings</vt:lpstr>
      <vt:lpstr>String Representation</vt:lpstr>
      <vt:lpstr>String Methods</vt:lpstr>
      <vt:lpstr>String Mutability</vt:lpstr>
      <vt:lpstr>Lists</vt:lpstr>
      <vt:lpstr>Lists (cont)</vt:lpstr>
      <vt:lpstr>List Searching</vt:lpstr>
      <vt:lpstr>List Iteration / List Sorting</vt:lpstr>
      <vt:lpstr>Lists and Math</vt:lpstr>
      <vt:lpstr>File Input and Output</vt:lpstr>
      <vt:lpstr>Reading File Data</vt:lpstr>
      <vt:lpstr>Reading File Data</vt:lpstr>
      <vt:lpstr>File Management</vt:lpstr>
      <vt:lpstr> Reading File Data</vt:lpstr>
      <vt:lpstr>Type Conversion</vt:lpstr>
      <vt:lpstr>Simple Functions</vt:lpstr>
      <vt:lpstr>Library Functions</vt:lpstr>
      <vt:lpstr>Exception Handling</vt:lpstr>
      <vt:lpstr>Exceptions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Hybrid Support Vector Machine Approach for Multiclass Problems</dc:title>
  <dc:creator>Melis Özyıldırım</dc:creator>
  <cp:lastModifiedBy>serkan</cp:lastModifiedBy>
  <cp:revision>762</cp:revision>
  <dcterms:created xsi:type="dcterms:W3CDTF">2012-05-26T14:08:44Z</dcterms:created>
  <dcterms:modified xsi:type="dcterms:W3CDTF">2023-10-10T10:23:05Z</dcterms:modified>
</cp:coreProperties>
</file>